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80" r:id="rId4"/>
    <p:sldMasterId id="2147483685" r:id="rId5"/>
    <p:sldMasterId id="2147483691" r:id="rId6"/>
    <p:sldMasterId id="2147483697" r:id="rId7"/>
    <p:sldMasterId id="2147484809" r:id="rId8"/>
    <p:sldMasterId id="2147487163" r:id="rId9"/>
    <p:sldMasterId id="2147491288" r:id="rId10"/>
  </p:sldMasterIdLst>
  <p:notesMasterIdLst>
    <p:notesMasterId r:id="rId23"/>
  </p:notesMasterIdLst>
  <p:handoutMasterIdLst>
    <p:handoutMasterId r:id="rId24"/>
  </p:handoutMasterIdLst>
  <p:sldIdLst>
    <p:sldId id="416" r:id="rId11"/>
    <p:sldId id="549" r:id="rId12"/>
    <p:sldId id="565" r:id="rId13"/>
    <p:sldId id="570" r:id="rId14"/>
    <p:sldId id="563" r:id="rId15"/>
    <p:sldId id="533" r:id="rId16"/>
    <p:sldId id="534" r:id="rId17"/>
    <p:sldId id="571" r:id="rId18"/>
    <p:sldId id="572" r:id="rId19"/>
    <p:sldId id="573" r:id="rId20"/>
    <p:sldId id="582" r:id="rId21"/>
    <p:sldId id="579" r:id="rId22"/>
  </p:sldIdLst>
  <p:sldSz cx="9144000" cy="6858000" type="screen4x3"/>
  <p:notesSz cx="6950075" cy="9236075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89494" autoAdjust="0"/>
  </p:normalViewPr>
  <p:slideViewPr>
    <p:cSldViewPr snapToGrid="0">
      <p:cViewPr varScale="1">
        <p:scale>
          <a:sx n="118" d="100"/>
          <a:sy n="118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CC78BCA8-063B-469E-8EB1-195A67D7AAE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4EF4A6AB-7727-49FF-92C7-76F40C85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DB4CBE-71D5-4509-9BC1-5F78B6C3D57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F0DA3-A446-43B8-BB90-0B95BEC50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AB43B-507E-4BF8-A667-2F06F02CB6F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7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99238-4746-402E-A60A-FE38A8483F5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8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4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C40A88-4F23-4488-A430-92E2E50B300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A04A5-2F0E-45A2-847E-9611C7B66E91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3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43FB44-25AA-46ED-8F7F-3E4F7BFCD7D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EO – Equal Employment </a:t>
            </a:r>
          </a:p>
          <a:p>
            <a:r>
              <a:rPr lang="en-US" altLang="en-US" dirty="0" smtClean="0"/>
              <a:t>RA – Reasonable Accommodation</a:t>
            </a:r>
          </a:p>
          <a:p>
            <a:r>
              <a:rPr lang="en-US" altLang="en-US" baseline="0" dirty="0" smtClean="0"/>
              <a:t>CSAVR – Council on State Administrators of Vocational Rehabilitation - http://www.rehabnetwork.org/</a:t>
            </a:r>
          </a:p>
          <a:p>
            <a:r>
              <a:rPr lang="en-US" altLang="en-US" baseline="0" dirty="0" smtClean="0"/>
              <a:t>NTID – National Technical Institute for the Deaf - http://www.ntid.rit.edu/</a:t>
            </a:r>
          </a:p>
          <a:p>
            <a:r>
              <a:rPr lang="en-US" altLang="en-US" baseline="0" dirty="0" smtClean="0"/>
              <a:t>Lime Connect - http://www.limeconnect.com/</a:t>
            </a:r>
          </a:p>
          <a:p>
            <a:r>
              <a:rPr lang="en-US" altLang="en-US" baseline="0" dirty="0" smtClean="0"/>
              <a:t>Bender Consulting Services, Inc. - http://www.benderconsult.com/ </a:t>
            </a:r>
          </a:p>
          <a:p>
            <a:r>
              <a:rPr lang="en-US" altLang="en-US" dirty="0" smtClean="0"/>
              <a:t>Sierra group - http://www.thesierragroup.com/</a:t>
            </a:r>
          </a:p>
          <a:p>
            <a:r>
              <a:rPr lang="en-US" altLang="en-US" dirty="0" smtClean="0"/>
              <a:t>WRP - Workforce Recruitment Program -  https://wrp.gov</a:t>
            </a:r>
          </a:p>
          <a:p>
            <a:r>
              <a:rPr lang="en-US" altLang="en-US" dirty="0" smtClean="0"/>
              <a:t>Emerging</a:t>
            </a:r>
            <a:r>
              <a:rPr lang="en-US" altLang="en-US" baseline="0" dirty="0" smtClean="0"/>
              <a:t> Leaders - http://www.viscardicenter.org/nbdc/emerging-leaders/</a:t>
            </a:r>
          </a:p>
          <a:p>
            <a:r>
              <a:rPr lang="en-US" altLang="en-US" baseline="0" dirty="0" err="1" smtClean="0"/>
              <a:t>EntryPoint</a:t>
            </a:r>
            <a:r>
              <a:rPr lang="en-US" altLang="en-US" baseline="0" dirty="0" smtClean="0"/>
              <a:t>! - https://www.aaas.org/program/entrypoint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41D5D3-5127-4A99-B23A-4684FEA8EC0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Show Video. 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EC70F9-AB03-4B71-924C-8D799575BA4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3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6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CF8612-F35E-45B0-896E-2AEEFD17E8A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0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2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0940CA2-DCE3-4720-BF2D-06D09AC53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61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E89C1-4A60-49AA-ABDC-C48509AD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10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ADE24B-A971-4560-BA6B-820A898D7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9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87BB2CC-370D-4C20-B7CC-D21AB391B2A8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F1C982-5CCD-4399-9466-DB3A48A98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12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8607DAC-4B4B-40B7-AB9F-4E014CB4F1D0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51DC8-0810-41C4-B17F-E3B812CA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957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6BD4F34F-B1CE-444F-8234-E7C10B6F35AA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72C3EA-5C94-429F-9734-62C2B2ED2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761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3802DD1-240C-42F5-93E2-56A20DF96A2A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64B8DE-3700-4218-922E-5DA4F14F4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285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68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E5EA6-2DF4-4160-BF41-CAC0786E5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37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B720FE-6CF0-4C18-9F66-E70A1C81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96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D044E1-D196-449A-A23C-116D6513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2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634625-4C89-4B44-905E-957AB59D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132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877A02F-A40B-4BB3-A26B-1D8F337B29DF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E63A01-5D0A-4D23-AF3E-8193074B5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976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D17D4E-5A84-4DBF-A506-F6055F6E0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32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4C491D-0242-4530-AC68-3550E909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3222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2A9FCF8-292F-4175-B15E-F09B829CC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6826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61775D-8AA2-44A5-AE37-D63C93880395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88BEE7-64CD-485A-B727-A95073879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8604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52196D-A7EA-481B-8FD0-D031CD21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00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FACF020-5371-42D9-94DD-90AAC1194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231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49546A-B248-4B1B-84AF-17C1D073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760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658EB6-322F-4C7B-BBD9-74C138F3E6EC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1110F7-04D5-4A73-85B5-188046B4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163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59FB76-1678-4B61-B209-A5F24D484D9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8330E0-A8FD-4083-A492-F3167A374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38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3670D9-E0C1-4ACE-AC42-716A7B0E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269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EA7A38-1A1C-4E07-B399-6593FF44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6722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F8D216E-17CC-48D1-88BE-4583B62BB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0545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7E8568-BAC6-4BE1-A0A0-8C58D6D17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345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5225B4-EBC8-40E3-B6AA-E73830C0391D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0179395-6DC2-4D37-9EF3-1BA9B51D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4808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C8A110-82F6-4CA1-B8E2-2003823A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587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A7BB71-CF0E-4AEB-A2D7-5D944F67B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6424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9F4D231-5518-4810-8136-73C3D0932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8595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939F4F-589F-4448-8FBF-C731604AE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8436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1454C5-DFE0-4340-9341-73D0968BC422}" type="datetimeFigureOut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DFF7E3-EC7A-4FA9-8C07-ED1F602B9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01411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B0E587-F2BA-4EDB-9D42-763829C45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95811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9E842-110C-4342-9866-833FC8AB6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188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98C3DE-8FA1-4612-9D6F-A6F710C95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49673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34684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B348A-8AA0-49B7-9FB7-CC9D146D666B}" type="datetimeFigureOut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B85D56-7D4A-49EF-823D-C838C4F76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00765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0628B40-F1BF-49D4-AAF8-B183F4658456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BA3DB0-4CD7-43F6-BD3D-B605DFBC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79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496CB51-84E8-437B-94F8-058524441F4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999D-344A-4C62-AA3F-47F5F62DE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93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B3B0E6-5F68-4546-A378-05930028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43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B3509F-6CBC-41FD-A533-B09CBF83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49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5CB79-FF72-4748-9F89-A9F6764F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83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1DAD56-E022-4F17-8BDF-C2CCCC75A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1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3A273C-F765-41A6-A250-F9DD026EE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48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50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9" r:id="rId1"/>
    <p:sldLayoutId id="2147492130" r:id="rId2"/>
    <p:sldLayoutId id="2147492131" r:id="rId3"/>
    <p:sldLayoutId id="2147492132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532D24-877E-425E-85BA-0DE1D868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2" r:id="rId1"/>
    <p:sldLayoutId id="2147492093" r:id="rId2"/>
    <p:sldLayoutId id="2147492094" r:id="rId3"/>
    <p:sldLayoutId id="2147492095" r:id="rId4"/>
    <p:sldLayoutId id="2147492096" r:id="rId5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F97612-9F97-4A12-BDBB-24F129F94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12"/>
          <p:cNvGrpSpPr>
            <a:grpSpLocks/>
          </p:cNvGrpSpPr>
          <p:nvPr userDrawn="1"/>
        </p:nvGrpSpPr>
        <p:grpSpPr bwMode="auto">
          <a:xfrm>
            <a:off x="447675" y="374650"/>
            <a:ext cx="8255000" cy="768350"/>
            <a:chOff x="447675" y="374621"/>
            <a:chExt cx="8254726" cy="768096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447675" y="380969"/>
              <a:ext cx="5952927" cy="758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084" name="Picture 11" descr="JAN Logo&#10;&#10;Job Accommodation Network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74621"/>
              <a:ext cx="2530201" cy="7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Multiple Limitations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7" r:id="rId1"/>
    <p:sldLayoutId id="2147492098" r:id="rId2"/>
    <p:sldLayoutId id="2147492099" r:id="rId3"/>
    <p:sldLayoutId id="2147492100" r:id="rId4"/>
    <p:sldLayoutId id="2147492101" r:id="rId5"/>
    <p:sldLayoutId id="2147492102" r:id="rId6"/>
    <p:sldLayoutId id="2147492103" r:id="rId7"/>
    <p:sldLayoutId id="2147492104" r:id="rId8"/>
    <p:sldLayoutId id="2147492105" r:id="rId9"/>
    <p:sldLayoutId id="2147492106" r:id="rId10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D0DAFC-7EE6-4ABD-86B7-E9A82B14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07" r:id="rId1"/>
    <p:sldLayoutId id="2147492108" r:id="rId2"/>
    <p:sldLayoutId id="2147492109" r:id="rId3"/>
    <p:sldLayoutId id="2147492110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6B07F-5F55-4CD9-BDBC-76BE19B12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5128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30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1" r:id="rId1"/>
    <p:sldLayoutId id="2147492112" r:id="rId2"/>
    <p:sldLayoutId id="2147492113" r:id="rId3"/>
    <p:sldLayoutId id="2147492114" r:id="rId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AAC51C-69CE-44C7-8F8E-14A95C5A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6152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15" r:id="rId1"/>
    <p:sldLayoutId id="2147492116" r:id="rId2"/>
    <p:sldLayoutId id="2147492117" r:id="rId3"/>
    <p:sldLayoutId id="2147492118" r:id="rId4"/>
    <p:sldLayoutId id="2147492119" r:id="rId5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F514BE-8EE8-4C96-846D-C9BB0E1C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7176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8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0" r:id="rId1"/>
    <p:sldLayoutId id="2147492121" r:id="rId2"/>
    <p:sldLayoutId id="2147492122" r:id="rId3"/>
    <p:sldLayoutId id="2147492123" r:id="rId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33E60F-3E57-49CE-A79F-F16B5EAFD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8200" name="Picture 20" descr="ODEP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prstClr val="white"/>
                </a:solidFill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prstClr val="white"/>
                </a:solidFill>
                <a:cs typeface="Arial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4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DFC5CE-EB51-403F-BEA6-D1DC94E8A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922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25" r:id="rId1"/>
    <p:sldLayoutId id="2147492126" r:id="rId2"/>
    <p:sldLayoutId id="2147492127" r:id="rId3"/>
    <p:sldLayoutId id="2147492128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F78D8-4AB3-41DD-882D-911928A9BD4E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429000" y="2625725"/>
            <a:ext cx="5181600" cy="2971800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defRPr/>
            </a:pPr>
            <a:r>
              <a:rPr lang="en-US" altLang="en-US" sz="3200" dirty="0" smtClean="0"/>
              <a:t>Hiring Individuals with Disabilities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000" dirty="0"/>
              <a:t>Disability Inclusion &amp; Best Practices </a:t>
            </a:r>
            <a:br>
              <a:rPr lang="en-US" altLang="en-US" sz="2000" dirty="0"/>
            </a:br>
            <a:r>
              <a:rPr lang="en-US" altLang="en-US" sz="2000" dirty="0"/>
              <a:t>for the Employee Lifecycle</a:t>
            </a:r>
          </a:p>
          <a:p>
            <a:pPr>
              <a:lnSpc>
                <a:spcPct val="110000"/>
              </a:lnSpc>
              <a:defRPr/>
            </a:pPr>
            <a:endParaRPr lang="en-US" altLang="en-US" sz="1900" b="0" dirty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</p:txBody>
      </p:sp>
      <p:pic>
        <p:nvPicPr>
          <p:cNvPr id="5" name="Picture 4" descr="Woman using wheelchair"/>
          <p:cNvPicPr>
            <a:picLocks noChangeAspect="1"/>
          </p:cNvPicPr>
          <p:nvPr/>
        </p:nvPicPr>
        <p:blipFill>
          <a:blip r:embed="rId3"/>
          <a:srcRect l="46000" r="4667" b="9540"/>
          <a:stretch>
            <a:fillRect/>
          </a:stretch>
        </p:blipFill>
        <p:spPr>
          <a:xfrm>
            <a:off x="1152525" y="3275013"/>
            <a:ext cx="1138238" cy="1512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an seated in office chair holding cane"/>
          <p:cNvPicPr>
            <a:picLocks noChangeAspect="1"/>
          </p:cNvPicPr>
          <p:nvPr/>
        </p:nvPicPr>
        <p:blipFill>
          <a:blip r:embed="rId4"/>
          <a:srcRect l="44667" b="7701"/>
          <a:stretch>
            <a:fillRect/>
          </a:stretch>
        </p:blipFill>
        <p:spPr>
          <a:xfrm>
            <a:off x="2490788" y="4391025"/>
            <a:ext cx="998537" cy="12065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ocery cler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349500"/>
            <a:ext cx="914400" cy="129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Woman with service do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824" y="758825"/>
            <a:ext cx="1901341" cy="13091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Consider a </a:t>
            </a:r>
            <a:r>
              <a:rPr lang="en-US" altLang="en-US" sz="2400" b="0" dirty="0"/>
              <a:t>second </a:t>
            </a:r>
            <a:r>
              <a:rPr lang="en-US" altLang="en-US" sz="2400" b="0" dirty="0" smtClean="0"/>
              <a:t>chance interview</a:t>
            </a:r>
            <a:endParaRPr lang="en-US" altLang="en-US" sz="2400" b="0" dirty="0"/>
          </a:p>
          <a:p>
            <a:pPr marL="747522" lvl="1" indent="-347472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200" i="1" dirty="0">
                <a:solidFill>
                  <a:srgbClr val="0096DB"/>
                </a:solidFill>
              </a:rPr>
              <a:t>Be flexible and consider </a:t>
            </a:r>
            <a:r>
              <a:rPr lang="en-US" altLang="en-US" sz="2200" i="1" dirty="0" smtClean="0">
                <a:solidFill>
                  <a:srgbClr val="0096DB"/>
                </a:solidFill>
              </a:rPr>
              <a:t>a more effective </a:t>
            </a:r>
            <a:r>
              <a:rPr lang="en-US" altLang="en-US" sz="2200" i="1" dirty="0">
                <a:solidFill>
                  <a:srgbClr val="0096DB"/>
                </a:solidFill>
              </a:rPr>
              <a:t>method for asking questions or </a:t>
            </a:r>
            <a:r>
              <a:rPr lang="en-US" altLang="en-US" sz="2200" i="1" dirty="0" smtClean="0">
                <a:solidFill>
                  <a:srgbClr val="0096DB"/>
                </a:solidFill>
              </a:rPr>
              <a:t>interview </a:t>
            </a:r>
            <a:r>
              <a:rPr lang="en-US" altLang="en-US" sz="2200" i="1" dirty="0">
                <a:solidFill>
                  <a:srgbClr val="0096DB"/>
                </a:solidFill>
              </a:rPr>
              <a:t>in a different location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Demonstrate the organization’s commitment to maintaining an environment where all employees can contribute and succeed 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D2035-8F90-4857-BBB2-378DE1B65B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6804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  <p:pic>
        <p:nvPicPr>
          <p:cNvPr id="76805" name="Picture 1" descr="figures working together to move co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057650"/>
            <a:ext cx="33623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disability 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0225" y="447675"/>
            <a:ext cx="648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330325" y="2959100"/>
            <a:ext cx="3078163" cy="33387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</a:t>
            </a:r>
            <a:r>
              <a:rPr lang="en-US" sz="2400" i="1" dirty="0" smtClean="0">
                <a:solidFill>
                  <a:srgbClr val="002C5F"/>
                </a:solidFill>
              </a:rPr>
              <a:t>applicants’/candidates’ </a:t>
            </a:r>
            <a:r>
              <a:rPr lang="en-US" sz="2400" i="1" dirty="0">
                <a:solidFill>
                  <a:srgbClr val="002C5F"/>
                </a:solidFill>
              </a:rPr>
              <a:t>personal 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900613" y="2813050"/>
            <a:ext cx="3097212" cy="36313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</a:t>
            </a:r>
            <a:r>
              <a:rPr lang="en-US" sz="2400" i="1" dirty="0" smtClean="0">
                <a:solidFill>
                  <a:srgbClr val="002C5F"/>
                </a:solidFill>
                <a:ea typeface="Calibri" panose="020F0502020204030204" pitchFamily="34" charset="0"/>
              </a:rPr>
              <a:t>applicants/candidates </a:t>
            </a: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12740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b="1" dirty="0"/>
              <a:t>Contact JAN</a:t>
            </a:r>
          </a:p>
        </p:txBody>
      </p:sp>
      <p:pic>
        <p:nvPicPr>
          <p:cNvPr id="114694" name="Picture 6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social media logos&#10;twitter&#10;facebook&#10;linked-in&#10;youtube&#10;second lif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98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419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6075" indent="-346075">
              <a:buFont typeface="Wingdings" panose="05000000000000000000" pitchFamily="2" charset="2"/>
              <a:buChar char="§"/>
            </a:pPr>
            <a:endParaRPr lang="en-US" altLang="en-US" sz="8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Ensure that application forms, application tracking systems, employment offices, and interviewing locations are universally accessible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Ensure that application and interviewing procedures comply with the Americans with Disabilities Act (ADA) 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Inform applicants about the hiring process and how to request reasonable accommodation (RA)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3487F-B471-4891-BCA8-25D730793A9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0420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/>
              <a:t>Hiring: Strategies for Inclusion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219200" y="4849451"/>
            <a:ext cx="70866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2C5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2C5F"/>
                </a:solidFill>
                <a:latin typeface="Lucida Fax" panose="02060602050505020204" pitchFamily="18" charset="0"/>
                <a:cs typeface="Arial" pitchFamily="34" charset="0"/>
              </a:rPr>
              <a:t>“If you require reasonable accommodation in completing this application, interviewing, completing any pre-employment testing, or otherwise participating in the employee selection process, </a:t>
            </a:r>
            <a:br>
              <a:rPr lang="en-US" dirty="0">
                <a:solidFill>
                  <a:srgbClr val="002C5F"/>
                </a:solidFill>
                <a:latin typeface="Lucida Fax" panose="02060602050505020204" pitchFamily="18" charset="0"/>
                <a:cs typeface="Arial" pitchFamily="34" charset="0"/>
              </a:rPr>
            </a:br>
            <a:r>
              <a:rPr lang="en-US" dirty="0">
                <a:solidFill>
                  <a:srgbClr val="002C5F"/>
                </a:solidFill>
                <a:latin typeface="Lucida Fax" panose="02060602050505020204" pitchFamily="18" charset="0"/>
                <a:cs typeface="Arial" pitchFamily="34" charset="0"/>
              </a:rPr>
              <a:t>please direct your inquiries to…”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889375" cy="4800600"/>
          </a:xfrm>
        </p:spPr>
        <p:txBody>
          <a:bodyPr/>
          <a:lstStyle/>
          <a:p>
            <a:pPr marL="0" indent="0">
              <a:spcAft>
                <a:spcPts val="1200"/>
              </a:spcAft>
              <a:defRPr/>
            </a:pPr>
            <a:r>
              <a:rPr lang="en-US" altLang="en-US" b="0" dirty="0"/>
              <a:t>Make appropriate and reasonable accommodations for the hiring </a:t>
            </a:r>
            <a:r>
              <a:rPr lang="en-US" altLang="en-US" b="0" dirty="0" smtClean="0"/>
              <a:t>process. </a:t>
            </a:r>
            <a:br>
              <a:rPr lang="en-US" altLang="en-US" b="0" dirty="0" smtClean="0"/>
            </a:br>
            <a:endParaRPr lang="en-US" altLang="en-US" b="0" dirty="0" smtClean="0"/>
          </a:p>
          <a:p>
            <a:pPr marL="0" indent="0">
              <a:spcAft>
                <a:spcPts val="1200"/>
              </a:spcAft>
              <a:defRPr/>
            </a:pPr>
            <a:r>
              <a:rPr lang="en-US" altLang="en-US" b="0" dirty="0" smtClean="0"/>
              <a:t>For example:</a:t>
            </a:r>
            <a:endParaRPr lang="en-US" altLang="en-US" sz="2000" b="0" dirty="0" smtClean="0"/>
          </a:p>
          <a:p>
            <a:pPr marL="710946" lvl="1" indent="-310896">
              <a:spcAft>
                <a:spcPts val="1200"/>
              </a:spcAft>
              <a:defRPr/>
            </a:pPr>
            <a:r>
              <a:rPr lang="en-US" altLang="en-US" sz="2200" dirty="0" smtClean="0"/>
              <a:t>Modify application policies and procedures</a:t>
            </a:r>
          </a:p>
          <a:p>
            <a:pPr marL="710946" lvl="1" indent="-310896">
              <a:spcAft>
                <a:spcPts val="1200"/>
              </a:spcAft>
              <a:defRPr/>
            </a:pPr>
            <a:r>
              <a:rPr lang="en-US" altLang="en-US" sz="2200" dirty="0" smtClean="0"/>
              <a:t>Provide materials in accessible formats</a:t>
            </a:r>
          </a:p>
          <a:p>
            <a:pPr marL="710946" lvl="1" indent="-310896">
              <a:spcAft>
                <a:spcPts val="1200"/>
              </a:spcAft>
              <a:defRPr/>
            </a:pPr>
            <a:endParaRPr lang="en-US" altLang="en-US" sz="1600" dirty="0" smtClean="0"/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000" b="0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200" b="0" dirty="0" smtClean="0"/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Modify </a:t>
            </a:r>
            <a:r>
              <a:rPr lang="en-US" altLang="en-US" sz="2200" b="0" dirty="0"/>
              <a:t>interview </a:t>
            </a:r>
            <a:r>
              <a:rPr lang="en-US" altLang="en-US" sz="2200" b="0" dirty="0" smtClean="0"/>
              <a:t>methods</a:t>
            </a:r>
            <a:endParaRPr lang="en-US" altLang="en-US" sz="2200" b="0" dirty="0"/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Provide a reader or interpreter</a:t>
            </a:r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Provide equipment</a:t>
            </a:r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Modify tests or training materials</a:t>
            </a:r>
          </a:p>
          <a:p>
            <a:pPr marL="309563" indent="-3095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 smtClean="0"/>
              <a:t>Allow access for service or emotional support dog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EEE61E-AB99-479A-9AE7-55D4267A5C9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2469" name="Title 1"/>
          <p:cNvSpPr txBox="1">
            <a:spLocks/>
          </p:cNvSpPr>
          <p:nvPr/>
        </p:nvSpPr>
        <p:spPr bwMode="auto">
          <a:xfrm>
            <a:off x="609600" y="3810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76092"/>
              </a:buClr>
            </a:pPr>
            <a:r>
              <a:rPr lang="en-US" altLang="en-US" sz="3000" b="1"/>
              <a:t>Hiring: Strategies for Inclusion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When an applicant has an </a:t>
            </a:r>
            <a:r>
              <a:rPr lang="en-US" altLang="en-US" b="0" i="1" dirty="0" smtClean="0"/>
              <a:t>obvious</a:t>
            </a:r>
            <a:r>
              <a:rPr lang="en-US" altLang="en-US" b="0" dirty="0" smtClean="0"/>
              <a:t> impairment or voluntarily </a:t>
            </a:r>
            <a:r>
              <a:rPr lang="en-US" altLang="en-US" b="0" i="1" dirty="0" smtClean="0"/>
              <a:t>discloses</a:t>
            </a:r>
            <a:r>
              <a:rPr lang="en-US" altLang="en-US" b="0" dirty="0" smtClean="0"/>
              <a:t> disability or need for accommodation during hiring, consider the following:</a:t>
            </a:r>
            <a:r>
              <a:rPr lang="en-US" altLang="en-US" dirty="0" smtClean="0"/>
              <a:t> </a:t>
            </a:r>
            <a:r>
              <a:rPr lang="en-US" altLang="en-US" sz="2600" b="0" dirty="0" smtClean="0"/>
              <a:t/>
            </a:r>
            <a:br>
              <a:rPr lang="en-US" altLang="en-US" sz="2600" b="0" dirty="0" smtClean="0"/>
            </a:br>
            <a:r>
              <a:rPr lang="en-US" altLang="en-US" sz="2200" b="0" dirty="0" smtClean="0"/>
              <a:t/>
            </a:r>
            <a:br>
              <a:rPr lang="en-US" altLang="en-US" sz="2200" b="0" dirty="0" smtClean="0"/>
            </a:br>
            <a:endParaRPr lang="en-US" altLang="en-US" sz="22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64515" name="Content Placeholder 1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2900" lvl="2" indent="-342900">
              <a:spcAft>
                <a:spcPts val="1200"/>
              </a:spcAft>
            </a:pPr>
            <a:r>
              <a:rPr lang="en-US" altLang="en-US" sz="2200" i="1" dirty="0" smtClean="0"/>
              <a:t>How does information about medical impairment impact the hiring process?</a:t>
            </a:r>
          </a:p>
          <a:p>
            <a:pPr marL="342900" lvl="2" indent="-342900">
              <a:spcAft>
                <a:spcPts val="1200"/>
              </a:spcAft>
            </a:pPr>
            <a:r>
              <a:rPr lang="en-US" altLang="en-US" sz="2200" i="1" dirty="0" smtClean="0"/>
              <a:t>Is there a reasonable belief that medical impairment/limitations will affect job performance?</a:t>
            </a:r>
          </a:p>
          <a:p>
            <a:pPr marL="342900" lvl="2" indent="-342900">
              <a:spcAft>
                <a:spcPts val="1200"/>
              </a:spcAft>
            </a:pPr>
            <a:r>
              <a:rPr lang="en-US" altLang="en-US" sz="2200" i="1" dirty="0" smtClean="0"/>
              <a:t>Can a specific candidate be asked to demonstrate or describe how s/he would perform job duties?</a:t>
            </a:r>
          </a:p>
          <a:p>
            <a:pPr marL="0" indent="0"/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B88242-9B50-49C5-8ECF-1662B6463A73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4517" name="Title 1"/>
          <p:cNvSpPr txBox="1">
            <a:spLocks/>
          </p:cNvSpPr>
          <p:nvPr/>
        </p:nvSpPr>
        <p:spPr bwMode="auto">
          <a:xfrm>
            <a:off x="609600" y="381000"/>
            <a:ext cx="6148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Questions to Consider</a:t>
            </a:r>
          </a:p>
        </p:txBody>
      </p:sp>
      <p:pic>
        <p:nvPicPr>
          <p:cNvPr id="64518" name="Picture 2" descr="conversation bubb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102100"/>
            <a:ext cx="3355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sz="half" idx="1"/>
          </p:nvPr>
        </p:nvSpPr>
        <p:spPr>
          <a:xfrm>
            <a:off x="914400" y="1312808"/>
            <a:ext cx="3889375" cy="4800600"/>
          </a:xfrm>
        </p:spPr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Surprises – avoid them by informing all in advance of accommodation processes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Neglecting to include EO/RA statement </a:t>
            </a:r>
            <a:r>
              <a:rPr lang="en-US" altLang="en-US" sz="2000" b="0" dirty="0"/>
              <a:t>on career </a:t>
            </a:r>
            <a:r>
              <a:rPr lang="en-US" altLang="en-US" sz="2000" b="0" dirty="0" smtClean="0"/>
              <a:t>portal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Undervaluing the importance of partnering with skilled resources (e.g., CSAVR</a:t>
            </a:r>
            <a:r>
              <a:rPr lang="en-US" altLang="en-US" sz="2000" b="0" dirty="0"/>
              <a:t>, NTID, Lime Connect, Bender, Sierra G</a:t>
            </a:r>
            <a:r>
              <a:rPr lang="en-US" altLang="en-US" sz="2000" b="0" dirty="0" smtClean="0"/>
              <a:t>roup)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Not partnering with WRP</a:t>
            </a:r>
            <a:r>
              <a:rPr lang="en-US" altLang="en-US" sz="2000" b="0" dirty="0"/>
              <a:t>, Emerging </a:t>
            </a:r>
            <a:r>
              <a:rPr lang="en-US" altLang="en-US" sz="2000" b="0" dirty="0" smtClean="0"/>
              <a:t>Leaders, </a:t>
            </a:r>
            <a:r>
              <a:rPr lang="en-US" altLang="en-US" sz="2000" b="0" dirty="0" err="1" smtClean="0"/>
              <a:t>EntryPoint</a:t>
            </a:r>
            <a:r>
              <a:rPr lang="en-US" altLang="en-US" sz="2000" b="0" dirty="0"/>
              <a:t>!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000" b="0" dirty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b="0" dirty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b="0" dirty="0" smtClean="0"/>
          </a:p>
        </p:txBody>
      </p:sp>
      <p:sp>
        <p:nvSpPr>
          <p:cNvPr id="66563" name="Content Placeholder 1"/>
          <p:cNvSpPr>
            <a:spLocks noGrp="1"/>
          </p:cNvSpPr>
          <p:nvPr>
            <p:ph sz="half" idx="2"/>
          </p:nvPr>
        </p:nvSpPr>
        <p:spPr>
          <a:xfrm>
            <a:off x="4803775" y="1283377"/>
            <a:ext cx="3806825" cy="48006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Neglecting to recruit through disability-focused </a:t>
            </a:r>
            <a:r>
              <a:rPr lang="en-US" altLang="en-US" sz="2000" b="0" dirty="0"/>
              <a:t>job </a:t>
            </a:r>
            <a:r>
              <a:rPr lang="en-US" altLang="en-US" sz="2000" b="0" dirty="0" smtClean="0"/>
              <a:t>banks (e.g., Ability </a:t>
            </a:r>
            <a:r>
              <a:rPr lang="en-US" altLang="en-US" sz="2000" b="0" dirty="0"/>
              <a:t>Jobs, Gettinghired.com, </a:t>
            </a:r>
            <a:r>
              <a:rPr lang="en-US" altLang="en-US" sz="2000" b="0" dirty="0" smtClean="0"/>
              <a:t>America’s Job Exchange)</a:t>
            </a:r>
            <a:endParaRPr lang="en-US" altLang="en-US" sz="2000" b="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Failing to train recruiters and hiring </a:t>
            </a:r>
            <a:r>
              <a:rPr lang="en-US" altLang="en-US" sz="2000" b="0" dirty="0"/>
              <a:t>managers </a:t>
            </a:r>
            <a:r>
              <a:rPr lang="en-US" altLang="en-US" sz="2000" b="0" dirty="0" smtClean="0"/>
              <a:t>on disability awareness, disability disclosure, and how to engage in the interactive process (IP)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b="0" dirty="0" smtClean="0"/>
              <a:t>Not </a:t>
            </a:r>
            <a:r>
              <a:rPr lang="en-US" altLang="en-US" sz="2000" b="0" dirty="0"/>
              <a:t>having an expedited procurement process for </a:t>
            </a:r>
            <a:r>
              <a:rPr lang="en-US" altLang="en-US" sz="2000" b="0" dirty="0" smtClean="0"/>
              <a:t>application/onboarding accommodations</a:t>
            </a:r>
            <a:endParaRPr lang="en-US" altLang="en-US" sz="2000" b="0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b="0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5D98AB-1FB6-4407-9785-7F3B662A105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6565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Practices to Avoid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6075" lvl="1" indent="-346075">
              <a:lnSpc>
                <a:spcPct val="90000"/>
              </a:lnSpc>
              <a:spcAft>
                <a:spcPts val="1200"/>
              </a:spcAft>
            </a:pPr>
            <a:endParaRPr lang="en-US" altLang="en-US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b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C3B9B-2688-4952-8341-7491BCF189EF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8612" name="Title 1"/>
          <p:cNvSpPr txBox="1">
            <a:spLocks/>
          </p:cNvSpPr>
          <p:nvPr/>
        </p:nvSpPr>
        <p:spPr bwMode="auto">
          <a:xfrm>
            <a:off x="524256" y="381000"/>
            <a:ext cx="6144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/>
              <a:t>JAN Video: </a:t>
            </a:r>
            <a:r>
              <a:rPr lang="en-US" altLang="en-US" sz="3000" b="1" dirty="0" smtClean="0"/>
              <a:t>Interview Challenges</a:t>
            </a:r>
            <a:endParaRPr lang="en-US" altLang="en-US" sz="3000" b="1" dirty="0"/>
          </a:p>
        </p:txBody>
      </p:sp>
      <p:pic>
        <p:nvPicPr>
          <p:cNvPr id="2" name="Picture 1" descr="Still from vide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1" y="1950256"/>
            <a:ext cx="6888997" cy="387506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Be mindful that disability is not always apparent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Inform all applicants how to request reasonable accommodation for hiring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If an interviewee receives employment-related assistance from a service provider, engage the provider as a resource to insure the best interview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Set a relaxed tone during the interview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Communicate in a respectful manner </a:t>
            </a:r>
            <a:br>
              <a:rPr lang="en-US" altLang="en-US" sz="2400" b="0" smtClean="0"/>
            </a:br>
            <a:r>
              <a:rPr lang="en-US" altLang="en-US" sz="2400" b="0" i="1" smtClean="0"/>
              <a:t>with all candidates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  <p:pic>
        <p:nvPicPr>
          <p:cNvPr id="70661" name="Picture 2" descr="equal symb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602163"/>
            <a:ext cx="1758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Interview applicants privately</a:t>
            </a:r>
          </a:p>
          <a:p>
            <a:pPr marL="747522" lvl="1" indent="-347472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200" i="1" dirty="0" smtClean="0">
                <a:solidFill>
                  <a:srgbClr val="0096DB"/>
                </a:solidFill>
              </a:rPr>
              <a:t>Limits </a:t>
            </a:r>
            <a:r>
              <a:rPr lang="en-US" altLang="en-US" sz="2200" i="1" dirty="0">
                <a:solidFill>
                  <a:srgbClr val="0096DB"/>
                </a:solidFill>
              </a:rPr>
              <a:t>distractions and preserves confidentiality</a:t>
            </a:r>
          </a:p>
          <a:p>
            <a:pPr marL="346075" indent="-346075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Adjust vocabulary to use concrete terms </a:t>
            </a:r>
            <a:br>
              <a:rPr lang="en-US" altLang="en-US" sz="2400" b="0" dirty="0"/>
            </a:br>
            <a:r>
              <a:rPr lang="en-US" altLang="en-US" sz="2400" b="0" dirty="0"/>
              <a:t>when discussing job-related information</a:t>
            </a:r>
          </a:p>
          <a:p>
            <a:pPr marL="746125" lvl="1" indent="-346075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200" i="1" dirty="0">
                <a:solidFill>
                  <a:srgbClr val="0096DB"/>
                </a:solidFill>
              </a:rPr>
              <a:t>Avoid acronyms, idioms</a:t>
            </a:r>
            <a:r>
              <a:rPr lang="en-US" altLang="en-US" sz="2200" i="1">
                <a:solidFill>
                  <a:srgbClr val="0096DB"/>
                </a:solidFill>
              </a:rPr>
              <a:t>, </a:t>
            </a:r>
            <a:r>
              <a:rPr lang="en-US" altLang="en-US" sz="2200" i="1" smtClean="0">
                <a:solidFill>
                  <a:srgbClr val="0096DB"/>
                </a:solidFill>
              </a:rPr>
              <a:t>flowery </a:t>
            </a:r>
            <a:r>
              <a:rPr lang="en-US" altLang="en-US" sz="2200" i="1" dirty="0">
                <a:solidFill>
                  <a:srgbClr val="0096DB"/>
                </a:solidFill>
              </a:rPr>
              <a:t>or technical terms</a:t>
            </a:r>
          </a:p>
          <a:p>
            <a:pPr marL="346075" indent="-346075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Adjust conversational speech rate according to </a:t>
            </a: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r>
              <a:rPr lang="en-US" altLang="en-US" sz="2400" b="0" dirty="0" smtClean="0"/>
              <a:t>the </a:t>
            </a:r>
            <a:r>
              <a:rPr lang="en-US" altLang="en-US" sz="2400" b="0" dirty="0"/>
              <a:t>interview situation</a:t>
            </a:r>
          </a:p>
          <a:p>
            <a:pPr marL="746125" lvl="1" indent="-346075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200" i="1" dirty="0">
                <a:solidFill>
                  <a:srgbClr val="0096DB"/>
                </a:solidFill>
              </a:rPr>
              <a:t>Observe when interviewee appears confused,  distressed, or not responsive to questions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Modify interview questions according to </a:t>
            </a:r>
            <a:r>
              <a:rPr lang="en-US" altLang="en-US" sz="2400" b="0" dirty="0" smtClean="0"/>
              <a:t>responses</a:t>
            </a:r>
            <a:endParaRPr lang="en-US" altLang="en-US" sz="2400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001F13-D0D3-4852-84BA-A45729653C3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2708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Ask </a:t>
            </a:r>
            <a:r>
              <a:rPr lang="en-US" altLang="en-US" sz="2400" b="0" dirty="0"/>
              <a:t>only job-related questions that speak to the functions of the job for which the applicant is applying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Concentrate </a:t>
            </a:r>
            <a:r>
              <a:rPr lang="en-US" altLang="en-US" sz="2400" b="0" dirty="0"/>
              <a:t>on </a:t>
            </a:r>
            <a:r>
              <a:rPr lang="en-US" altLang="en-US" sz="2400" b="0" dirty="0" smtClean="0"/>
              <a:t>technical </a:t>
            </a:r>
            <a:r>
              <a:rPr lang="en-US" altLang="en-US" sz="2400" b="0" dirty="0"/>
              <a:t>and professional </a:t>
            </a:r>
            <a:r>
              <a:rPr lang="en-US" altLang="en-US" sz="2400" b="0" dirty="0" smtClean="0"/>
              <a:t>knowledge, work experience, skills, credentials, education, etc.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Discuss work-related barriers and possible accommodations </a:t>
            </a:r>
            <a:r>
              <a:rPr lang="en-US" sz="2400" b="0" i="1" dirty="0"/>
              <a:t>only if </a:t>
            </a:r>
            <a:r>
              <a:rPr lang="en-US" sz="2400" b="0" dirty="0"/>
              <a:t>disability is known and there is </a:t>
            </a:r>
            <a:r>
              <a:rPr lang="en-US" sz="2400" b="0" i="1" dirty="0"/>
              <a:t>good reason to believe </a:t>
            </a:r>
            <a:r>
              <a:rPr lang="en-US" sz="2400" b="0" dirty="0"/>
              <a:t>that limitations will affect performance of job duties</a:t>
            </a:r>
          </a:p>
          <a:p>
            <a:pPr marL="749808" lvl="1" indent="-347472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200" i="1" dirty="0">
                <a:solidFill>
                  <a:srgbClr val="0096DB"/>
                </a:solidFill>
              </a:rPr>
              <a:t>Avoid probing questions about disability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Hiring Best Practices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16&quot;/&gt;&lt;/object&gt;&lt;object type=&quot;3&quot; unique_id=&quot;10006&quot;&gt;&lt;property id=&quot;20148&quot; value=&quot;5&quot;/&gt;&lt;property id=&quot;20300&quot; value=&quot;Slide 2&quot;/&gt;&lt;property id=&quot;20307&quot; value=&quot;549&quot;/&gt;&lt;/object&gt;&lt;object type=&quot;3&quot; unique_id=&quot;10007&quot;&gt;&lt;property id=&quot;20148&quot; value=&quot;5&quot;/&gt;&lt;property id=&quot;20300&quot; value=&quot;Slide 3&quot;/&gt;&lt;property id=&quot;20307&quot; value=&quot;565&quot;/&gt;&lt;/object&gt;&lt;object type=&quot;3&quot; unique_id=&quot;10008&quot;&gt;&lt;property id=&quot;20148&quot; value=&quot;5&quot;/&gt;&lt;property id=&quot;20300&quot; value=&quot;Slide 4&quot;/&gt;&lt;property id=&quot;20307&quot; value=&quot;570&quot;/&gt;&lt;/object&gt;&lt;object type=&quot;3&quot; unique_id=&quot;10009&quot;&gt;&lt;property id=&quot;20148&quot; value=&quot;5&quot;/&gt;&lt;property id=&quot;20300&quot; value=&quot;Slide 5&quot;/&gt;&lt;property id=&quot;20307&quot; value=&quot;563&quot;/&gt;&lt;/object&gt;&lt;object type=&quot;3&quot; unique_id=&quot;10010&quot;&gt;&lt;property id=&quot;20148&quot; value=&quot;5&quot;/&gt;&lt;property id=&quot;20300&quot; value=&quot;Slide 6&quot;/&gt;&lt;property id=&quot;20307&quot; value=&quot;533&quot;/&gt;&lt;/object&gt;&lt;object type=&quot;3&quot; unique_id=&quot;10011&quot;&gt;&lt;property id=&quot;20148&quot; value=&quot;5&quot;/&gt;&lt;property id=&quot;20300&quot; value=&quot;Slide 7&quot;/&gt;&lt;property id=&quot;20307&quot; value=&quot;534&quot;/&gt;&lt;/object&gt;&lt;object type=&quot;3&quot; unique_id=&quot;10012&quot;&gt;&lt;property id=&quot;20148&quot; value=&quot;5&quot;/&gt;&lt;property id=&quot;20300&quot; value=&quot;Slide 8&quot;/&gt;&lt;property id=&quot;20307&quot; value=&quot;571&quot;/&gt;&lt;/object&gt;&lt;object type=&quot;3&quot; unique_id=&quot;10013&quot;&gt;&lt;property id=&quot;20148&quot; value=&quot;5&quot;/&gt;&lt;property id=&quot;20300&quot; value=&quot;Slide 9&quot;/&gt;&lt;property id=&quot;20307&quot; value=&quot;572&quot;/&gt;&lt;/object&gt;&lt;object type=&quot;3&quot; unique_id=&quot;10014&quot;&gt;&lt;property id=&quot;20148&quot; value=&quot;5&quot;/&gt;&lt;property id=&quot;20300&quot; value=&quot;Slide 10&quot;/&gt;&lt;property id=&quot;20307&quot; value=&quot;573&quot;/&gt;&lt;/object&gt;&lt;object type=&quot;3&quot; unique_id=&quot;10083&quot;&gt;&lt;property id=&quot;20148&quot; value=&quot;5&quot;/&gt;&lt;property id=&quot;20300&quot; value=&quot;Slide 11&quot;/&gt;&lt;property id=&quot;20307&quot; value=&quot;582&quot;/&gt;&lt;/object&gt;&lt;object type=&quot;3&quot; unique_id=&quot;10084&quot;&gt;&lt;property id=&quot;20148&quot; value=&quot;5&quot;/&gt;&lt;property id=&quot;20300&quot; value=&quot;Slide 12&quot;/&gt;&lt;property id=&quot;20307&quot; value=&quot;579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18517</TotalTime>
  <Words>678</Words>
  <Application>Microsoft Office PowerPoint</Application>
  <PresentationFormat>On-screen Show (4:3)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Lucida Fax</vt:lpstr>
      <vt:lpstr>Times New Roman</vt:lpstr>
      <vt:lpstr>Wingdings</vt:lpstr>
      <vt:lpstr>21_Office Theme</vt:lpstr>
      <vt:lpstr>6_Office Theme</vt:lpstr>
      <vt:lpstr>4_Office Theme</vt:lpstr>
      <vt:lpstr>Office Theme</vt:lpstr>
      <vt:lpstr>7_Office Theme</vt:lpstr>
      <vt:lpstr>13_Office Theme</vt:lpstr>
      <vt:lpstr>16_Office Theme</vt:lpstr>
      <vt:lpstr>1_Office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Tracie DeFreitas</dc:creator>
  <cp:lastModifiedBy>Lyssa Rowan</cp:lastModifiedBy>
  <cp:revision>919</cp:revision>
  <cp:lastPrinted>2016-09-02T18:01:15Z</cp:lastPrinted>
  <dcterms:created xsi:type="dcterms:W3CDTF">2013-11-25T17:07:07Z</dcterms:created>
  <dcterms:modified xsi:type="dcterms:W3CDTF">2016-10-05T20:43:00Z</dcterms:modified>
</cp:coreProperties>
</file>