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140" r:id="rId3"/>
    <p:sldMasterId id="2147487142" r:id="rId4"/>
    <p:sldMasterId id="2147487197" r:id="rId5"/>
  </p:sldMasterIdLst>
  <p:notesMasterIdLst>
    <p:notesMasterId r:id="rId20"/>
  </p:notesMasterIdLst>
  <p:handoutMasterIdLst>
    <p:handoutMasterId r:id="rId21"/>
  </p:handoutMasterIdLst>
  <p:sldIdLst>
    <p:sldId id="411" r:id="rId6"/>
    <p:sldId id="414" r:id="rId7"/>
    <p:sldId id="455" r:id="rId8"/>
    <p:sldId id="460" r:id="rId9"/>
    <p:sldId id="461" r:id="rId10"/>
    <p:sldId id="462" r:id="rId11"/>
    <p:sldId id="463" r:id="rId12"/>
    <p:sldId id="464" r:id="rId13"/>
    <p:sldId id="423" r:id="rId14"/>
    <p:sldId id="447" r:id="rId15"/>
    <p:sldId id="449" r:id="rId16"/>
    <p:sldId id="465" r:id="rId17"/>
    <p:sldId id="459" r:id="rId18"/>
    <p:sldId id="466" r:id="rId19"/>
  </p:sldIdLst>
  <p:sldSz cx="9144000" cy="6858000" type="screen4x3"/>
  <p:notesSz cx="6881813" cy="92964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351" autoAdjust="0"/>
  </p:normalViewPr>
  <p:slideViewPr>
    <p:cSldViewPr snapToGrid="0">
      <p:cViewPr varScale="1">
        <p:scale>
          <a:sx n="84" d="100"/>
          <a:sy n="84" d="100"/>
        </p:scale>
        <p:origin x="23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5FA7651-E110-450F-A767-BBBB71BCC38D}" type="datetimeFigureOut">
              <a:rPr lang="en-US" altLang="en-US"/>
              <a:pPr>
                <a:defRPr/>
              </a:pPr>
              <a:t>9/26/2017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Calibri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1EFB27-DDE2-4938-B98E-AD14B386BE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047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1EB66EC-3525-4E5C-890A-BDD8E0ABFAE2}" type="datetimeFigureOut">
              <a:rPr lang="en-US" altLang="en-US"/>
              <a:pPr>
                <a:defRPr/>
              </a:pPr>
              <a:t>9/26/2017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FE79D9-B446-43DD-9DAE-6BCF250AC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131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skjan.org/corner/vol05iss04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305A40F-5EB5-4365-A3BF-1B96A9A74E2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58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89FE2C-E981-41E3-9026-357870A2ADC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04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9D6CAF-6914-4980-8329-F77BFFDABF1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2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E6226C4-38BE-49F0-BD88-C0CAF7559068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198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718F52-3AE9-4A94-AA32-4D136F67161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1223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on the ADAAA definition of disability, go to : 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http://AskJAN.org/corner/vol05iss04.htm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CF0DA3-A446-43B8-BB90-0B95BEC50D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0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FE79D9-B446-43DD-9DAE-6BCF250AC4C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644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F8D7B1A-AF84-48C1-992E-BB87C2325F6D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376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B1B999-F059-4E6E-9585-C8B41EA1BD23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751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9148" indent="-29210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8413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5457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02501" indent="-2327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4730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6959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918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51418" indent="-2327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89FE2C-E981-41E3-9026-357870A2ADC9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97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E8F185-B9D4-41B8-B40F-DF497447656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14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emplate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0" descr="ODEP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8"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is a service of the U.S. Department of Labor</a:t>
            </a:r>
            <a:r>
              <a:rPr lang="ja-JP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Disability Employment Policy.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841375" y="381000"/>
            <a:ext cx="7845425" cy="533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pic>
        <p:nvPicPr>
          <p:cNvPr id="11" name="Picture 11" descr="JAN Logo&#10;&#10;Practical Solutions&#10;Workplace Succes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381000"/>
            <a:ext cx="5622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7848600" cy="1066800"/>
          </a:xfrm>
        </p:spPr>
        <p:txBody>
          <a:bodyPr>
            <a:normAutofit/>
          </a:bodyPr>
          <a:lstStyle>
            <a:lvl1pPr algn="ctr">
              <a:defRPr sz="2800" b="1" baseline="0"/>
            </a:lvl1pPr>
            <a:lvl2pPr marL="0" algn="ctr">
              <a:buNone/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3A22-9F54-4660-8666-03D1DB31D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721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CE48DB-B4D3-40CA-865A-D1602B074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15558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4CE48DB-B4D3-40CA-865A-D1602B0743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76413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</p:spPr>
        <p:txBody>
          <a:bodyPr rtlCol="0">
            <a:normAutofit/>
          </a:bodyPr>
          <a:lstStyle>
            <a:lvl1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2C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93EB-C1A6-4A03-AA60-111B3209B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74519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0" y="457200"/>
            <a:ext cx="5410200" cy="554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  <a:defRPr/>
            </a:pPr>
            <a:endParaRPr lang="en-US" sz="3000" b="1" dirty="0">
              <a:solidFill>
                <a:srgbClr val="002C5F"/>
              </a:solidFill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64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37CD-2012-4E34-9792-0B94A8E985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49678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41375" y="1292225"/>
            <a:ext cx="7845425" cy="51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733800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3648" y="1524000"/>
            <a:ext cx="3730752" cy="4800600"/>
          </a:xfrm>
        </p:spPr>
        <p:txBody>
          <a:bodyPr/>
          <a:lstStyle>
            <a:lvl1pPr>
              <a:defRPr sz="2400" b="1">
                <a:solidFill>
                  <a:srgbClr val="002C5F"/>
                </a:solidFill>
              </a:defRPr>
            </a:lvl1pPr>
            <a:lvl2pPr>
              <a:defRPr sz="2000">
                <a:solidFill>
                  <a:srgbClr val="002C5F"/>
                </a:solidFill>
              </a:defRPr>
            </a:lvl2pPr>
            <a:lvl3pPr>
              <a:defRPr sz="1800">
                <a:solidFill>
                  <a:srgbClr val="002C5F"/>
                </a:solidFill>
              </a:defRPr>
            </a:lvl3pPr>
            <a:lvl4pPr>
              <a:defRPr sz="1600">
                <a:solidFill>
                  <a:srgbClr val="002C5F"/>
                </a:solidFill>
              </a:defRPr>
            </a:lvl4pPr>
            <a:lvl5pPr>
              <a:defRPr sz="1600">
                <a:solidFill>
                  <a:srgbClr val="002C5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99D6-40C9-493A-A99C-48C068FBF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57670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FD41524-F07A-4DDD-8EA6-803DC76B33DA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D68B8DE-68A1-4752-A21C-EAD878D32B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mplate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D20409D-0AA9-4F05-B635-791D789D3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33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53" name="Oval 41"/>
          <p:cNvSpPr>
            <a:spLocks noChangeArrowheads="1"/>
          </p:cNvSpPr>
          <p:nvPr userDrawn="1"/>
        </p:nvSpPr>
        <p:spPr bwMode="gray">
          <a:xfrm>
            <a:off x="295275" y="382588"/>
            <a:ext cx="990600" cy="989012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838200"/>
            <a:ext cx="609600" cy="47244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1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381000"/>
            <a:ext cx="7848600" cy="533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32" name="Picture 20" descr="ODEP Logo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8"/>
          <a:stretch>
            <a:fillRect/>
          </a:stretch>
        </p:blipFill>
        <p:spPr bwMode="auto">
          <a:xfrm>
            <a:off x="304800" y="5791200"/>
            <a:ext cx="76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14"/>
          <p:cNvSpPr txBox="1">
            <a:spLocks noChangeArrowheads="1"/>
          </p:cNvSpPr>
          <p:nvPr userDrawn="1"/>
        </p:nvSpPr>
        <p:spPr bwMode="auto">
          <a:xfrm>
            <a:off x="1181100" y="5867400"/>
            <a:ext cx="574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is a service of the U.S. Department of Labor</a:t>
            </a:r>
            <a:r>
              <a:rPr lang="ja-JP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eaLnBrk="1" hangingPunct="1">
              <a:defRPr/>
            </a:pPr>
            <a:r>
              <a:rPr lang="en-US" altLang="en-US" sz="18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Disability Employment Policy. </a:t>
            </a:r>
          </a:p>
        </p:txBody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60" r:id="rId1"/>
    <p:sldLayoutId id="2147487386" r:id="rId2"/>
    <p:sldLayoutId id="2147487388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0" u="none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template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50DF44-810A-43EB-9919-D13EEAAE7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09600" y="228600"/>
            <a:ext cx="8229600" cy="5715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5" name="Oval 41"/>
          <p:cNvSpPr>
            <a:spLocks noChangeArrowheads="1"/>
          </p:cNvSpPr>
          <p:nvPr userDrawn="1"/>
        </p:nvSpPr>
        <p:spPr bwMode="gray">
          <a:xfrm>
            <a:off x="295275" y="1295400"/>
            <a:ext cx="990600" cy="989013"/>
          </a:xfrm>
          <a:prstGeom prst="ellipse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95275" y="1762125"/>
            <a:ext cx="609600" cy="433387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55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295400"/>
            <a:ext cx="7848600" cy="518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2056" name="Picture 20" descr="odeplogo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 bwMode="auto">
          <a:xfrm>
            <a:off x="447675" y="381000"/>
            <a:ext cx="5953125" cy="768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8" name="Picture 11" descr="JAN Logo&#10;&#10;Job Accommodation Network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175"/>
            <a:ext cx="2500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itle Placeholder 1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153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52" r:id="rId1"/>
    <p:sldLayoutId id="2147487361" r:id="rId2"/>
    <p:sldLayoutId id="2147487362" r:id="rId3"/>
  </p:sldLayoutIdLst>
  <p:transition spd="slow"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C5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3200" kern="1200">
          <a:solidFill>
            <a:srgbClr val="002C5F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rgbClr val="002C5F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7002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fld id="{E04E22EE-63A8-4C20-BA5B-B71AA4EDD2C0}" type="datetimeFigureOut">
              <a:rPr lang="en-US"/>
              <a:pPr>
                <a:defRPr/>
              </a:pPr>
              <a:t>9/26/2017</a:t>
            </a:fld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fld id="{5BC68F75-FB43-4784-BFD6-7D46256C2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77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49275"/>
            <a:ext cx="3529012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hoek 11"/>
          <p:cNvSpPr/>
          <p:nvPr userDrawn="1"/>
        </p:nvSpPr>
        <p:spPr>
          <a:xfrm>
            <a:off x="-23813" y="1249363"/>
            <a:ext cx="9144001" cy="5637212"/>
          </a:xfrm>
          <a:prstGeom prst="rect">
            <a:avLst/>
          </a:prstGeom>
          <a:solidFill>
            <a:srgbClr val="0078C1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0078C1"/>
                </a:solidFill>
              </a:ln>
              <a:solidFill>
                <a:srgbClr val="0078C1"/>
              </a:solidFill>
            </a:endParaRPr>
          </a:p>
        </p:txBody>
      </p:sp>
      <p:pic>
        <p:nvPicPr>
          <p:cNvPr id="3079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3200"/>
            <a:ext cx="16827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Afbeelding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5011738"/>
            <a:ext cx="57594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3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 cap="small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65A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65A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65A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65A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65A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media/canc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skjan.org/links/atoz.htm" TargetMode="External"/><Relationship Id="rId4" Type="http://schemas.openxmlformats.org/officeDocument/2006/relationships/hyperlink" Target="https://askjan.org/media/visi.ht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skjan.org/media/eaps/interactiveprocessEAP.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8CC84D-BD08-4B1C-97FB-14A32E7491E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08313" y="2501900"/>
            <a:ext cx="5791200" cy="3200400"/>
          </a:xfrm>
          <a:noFill/>
          <a:extLst>
            <a:ext uri="{909E8E84-426E-40dd-AFC4-6F175D3DCCD1}"/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charset="0"/>
              <a:buNone/>
              <a:defRPr/>
            </a:pPr>
            <a:endParaRPr lang="en-US" altLang="en-US" sz="40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altLang="en-US" sz="4000" dirty="0" smtClean="0"/>
              <a:t>Retaining Employees with Chronic Health Conditions 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charset="0"/>
                <a:cs typeface="Arial" charset="0"/>
              </a:rPr>
              <a:t>	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charset="0"/>
              <a:buNone/>
              <a:defRPr/>
            </a:pPr>
            <a:r>
              <a:rPr lang="en-US" sz="1800" b="0" dirty="0" smtClean="0">
                <a:latin typeface="Arial" charset="0"/>
                <a:ea typeface="ＭＳ Ｐゴシック" charset="0"/>
                <a:cs typeface="Arial" charset="0"/>
              </a:rPr>
              <a:t>October 1, 2017</a:t>
            </a:r>
            <a:endParaRPr lang="en-US" sz="1800" b="0" dirty="0"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30724" name="Group 1" descr="Employees with disabilities"/>
          <p:cNvGrpSpPr>
            <a:grpSpLocks/>
          </p:cNvGrpSpPr>
          <p:nvPr/>
        </p:nvGrpSpPr>
        <p:grpSpPr bwMode="auto">
          <a:xfrm>
            <a:off x="1143000" y="914400"/>
            <a:ext cx="1981200" cy="4032250"/>
            <a:chOff x="1143000" y="914400"/>
            <a:chExt cx="1981200" cy="4032250"/>
          </a:xfrm>
        </p:grpSpPr>
        <p:pic>
          <p:nvPicPr>
            <p:cNvPr id="4" name="Picture 3" descr="Shipping clerk"/>
            <p:cNvPicPr>
              <a:picLocks noChangeAspect="1"/>
            </p:cNvPicPr>
            <p:nvPr/>
          </p:nvPicPr>
          <p:blipFill>
            <a:blip r:embed="rId3" cstate="print"/>
            <a:srcRect r="45324"/>
            <a:stretch>
              <a:fillRect/>
            </a:stretch>
          </p:blipFill>
          <p:spPr>
            <a:xfrm>
              <a:off x="1143000" y="914400"/>
              <a:ext cx="914400" cy="1212499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5" name="Picture 4" descr="Woman teaching young girl"/>
            <p:cNvPicPr>
              <a:picLocks noChangeAspect="1"/>
            </p:cNvPicPr>
            <p:nvPr/>
          </p:nvPicPr>
          <p:blipFill>
            <a:blip r:embed="rId4"/>
            <a:srcRect l="52667" b="7701"/>
            <a:stretch>
              <a:fillRect/>
            </a:stretch>
          </p:blipFill>
          <p:spPr bwMode="auto">
            <a:xfrm>
              <a:off x="2209800" y="1746250"/>
              <a:ext cx="914400" cy="12922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8900000" algn="bl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Businesswoman using wheelchair"/>
            <p:cNvPicPr>
              <a:picLocks noChangeAspect="1"/>
            </p:cNvPicPr>
            <p:nvPr/>
          </p:nvPicPr>
          <p:blipFill>
            <a:blip r:embed="rId5"/>
            <a:srcRect l="46001" r="4668" b="9540"/>
            <a:stretch>
              <a:fillRect/>
            </a:stretch>
          </p:blipFill>
          <p:spPr bwMode="auto">
            <a:xfrm>
              <a:off x="1143000" y="2279650"/>
              <a:ext cx="914400" cy="12160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Seated businessman holding cane"/>
            <p:cNvPicPr>
              <a:picLocks noChangeAspect="1"/>
            </p:cNvPicPr>
            <p:nvPr/>
          </p:nvPicPr>
          <p:blipFill>
            <a:blip r:embed="rId6"/>
            <a:srcRect l="44667" b="7701"/>
            <a:stretch>
              <a:fillRect/>
            </a:stretch>
          </p:blipFill>
          <p:spPr bwMode="auto">
            <a:xfrm>
              <a:off x="2209800" y="3182938"/>
              <a:ext cx="914400" cy="11049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Store clerk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43000" y="3649663"/>
              <a:ext cx="914400" cy="129698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 fontScale="92500"/>
          </a:bodyPr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800" b="0" dirty="0" smtClean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Create a culture of </a:t>
            </a:r>
            <a:r>
              <a:rPr lang="en-US" altLang="en-US" sz="2400" b="0" dirty="0"/>
              <a:t>inclusion </a:t>
            </a:r>
            <a:r>
              <a:rPr lang="en-US" altLang="en-US" sz="2400" b="0" smtClean="0"/>
              <a:t>in the workplace </a:t>
            </a:r>
            <a:r>
              <a:rPr lang="en-US" altLang="en-US" sz="2400" b="0" dirty="0"/>
              <a:t>where all employees have the ability to contribute and be </a:t>
            </a:r>
            <a:r>
              <a:rPr lang="en-US" altLang="en-US" sz="2400" b="0" dirty="0" smtClean="0"/>
              <a:t>successful 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Empower the employee to be confident in proposing potential accommodations that may work for them and the workplace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Train managers on company accommodation policy and practices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 smtClean="0"/>
              <a:t>Train managers to recognize accommodation requests to understand their role and to know what to do next, i.e., reach out to Accommodation Specialist </a:t>
            </a:r>
          </a:p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2400" b="0" dirty="0"/>
              <a:t>Discourage leave as a first option when                   disability occurs</a:t>
            </a: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600" b="0" dirty="0" smtClean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altLang="en-US" sz="2600" b="0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75E96A-74F0-41FF-AAAD-99127D2A3FB0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0660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Retention </a:t>
            </a:r>
            <a:r>
              <a:rPr lang="en-US" altLang="en-US" b="1" dirty="0"/>
              <a:t>Best Practices</a:t>
            </a:r>
          </a:p>
        </p:txBody>
      </p:sp>
      <p:pic>
        <p:nvPicPr>
          <p:cNvPr id="70661" name="Picture 2" descr="equal symbo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69" y="4941807"/>
            <a:ext cx="1419306" cy="141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82267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 lnSpcReduction="10000"/>
          </a:bodyPr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800" b="0" dirty="0" smtClean="0"/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/>
              <a:t>E</a:t>
            </a:r>
            <a:r>
              <a:rPr lang="en-US" altLang="en-US" sz="2400" b="0" dirty="0" smtClean="0"/>
              <a:t>nsure Human Relations, Employee Relations, Medical Management, or Diversity &amp; Inclusion know their role in supporting both the manager as well as employee</a:t>
            </a:r>
            <a:endParaRPr lang="en-US" altLang="en-US" sz="2400" b="0" dirty="0"/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 smtClean="0"/>
              <a:t>Train managers to communicate quickly and in writing with the employee showing a good faith interactive conversation 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b="0" dirty="0"/>
              <a:t>Train managers to be empathetic </a:t>
            </a:r>
            <a:r>
              <a:rPr lang="en-US" altLang="en-US" sz="2400" b="0" dirty="0" smtClean="0"/>
              <a:t>and </a:t>
            </a:r>
            <a:r>
              <a:rPr lang="en-US" altLang="en-US" sz="2400" b="0" dirty="0"/>
              <a:t>express a willingness to listen </a:t>
            </a:r>
            <a:r>
              <a:rPr lang="en-US" altLang="en-US" sz="2400" b="0" dirty="0" smtClean="0"/>
              <a:t>to ensure a robust conversation</a:t>
            </a:r>
            <a:endParaRPr lang="en-US" altLang="en-US" sz="2400" b="0" dirty="0"/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 smtClean="0"/>
              <a:t>Leverage company culture (e.g. </a:t>
            </a:r>
            <a:r>
              <a:rPr lang="en-US" sz="2400" b="0" dirty="0"/>
              <a:t> </a:t>
            </a:r>
            <a:r>
              <a:rPr lang="en-US" sz="2400" b="0" dirty="0" smtClean="0"/>
              <a:t>                        mentoring) and business trends                                    (e.g. massive retirement and need                                  for cross-training) </a:t>
            </a:r>
            <a:endParaRPr lang="en-US" sz="2200" i="1" dirty="0">
              <a:solidFill>
                <a:srgbClr val="0096DB"/>
              </a:solidFill>
            </a:endParaRPr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600" b="0" dirty="0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5A0C1B-5504-4DEF-B753-47F42FA10182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4756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Retention </a:t>
            </a:r>
            <a:r>
              <a:rPr lang="en-US" altLang="en-US" b="1" dirty="0"/>
              <a:t>Best Practices</a:t>
            </a:r>
          </a:p>
        </p:txBody>
      </p:sp>
      <p:pic>
        <p:nvPicPr>
          <p:cNvPr id="5" name="Picture 1" descr="figures working together to move cog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08" y="4695122"/>
            <a:ext cx="2285320" cy="154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6271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Retention Best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Practices</a:t>
            </a:r>
            <a:endParaRPr lang="en-US" dirty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6B7BE5-9D61-4AE0-B1FF-A0E0E53949F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800" b="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0" dirty="0">
                <a:ea typeface="Calibri" panose="020F0502020204030204" pitchFamily="34" charset="0"/>
                <a:cs typeface="Times New Roman" panose="02020603050405020304" pitchFamily="18" charset="0"/>
              </a:rPr>
              <a:t>Keep </a:t>
            </a: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disability- </a:t>
            </a:r>
            <a:r>
              <a:rPr lang="en-US" sz="2400" b="0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accommodation-related </a:t>
            </a:r>
            <a:b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information confidential</a:t>
            </a:r>
            <a:endParaRPr lang="en-US" sz="2400" b="0" i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Made a business decision for personal reasons and does not discuss employees' personal information with others&#10;"/>
          <p:cNvSpPr txBox="1"/>
          <p:nvPr/>
        </p:nvSpPr>
        <p:spPr>
          <a:xfrm>
            <a:off x="1194557" y="3001643"/>
            <a:ext cx="3339343" cy="29611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1143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i="1" dirty="0">
                <a:solidFill>
                  <a:srgbClr val="002C5F"/>
                </a:solidFill>
              </a:rPr>
              <a:t>Made a business decision for personal reasons and do not discuss </a:t>
            </a:r>
            <a:r>
              <a:rPr lang="en-US" sz="2400" i="1" dirty="0" smtClean="0">
                <a:solidFill>
                  <a:srgbClr val="002C5F"/>
                </a:solidFill>
              </a:rPr>
              <a:t>applicants’/candidates’ </a:t>
            </a:r>
            <a:r>
              <a:rPr lang="en-US" sz="2400" i="1" dirty="0">
                <a:solidFill>
                  <a:srgbClr val="002C5F"/>
                </a:solidFill>
              </a:rPr>
              <a:t>personal information with others</a:t>
            </a:r>
          </a:p>
          <a:p>
            <a:pPr indent="-1143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2400" i="1" dirty="0">
              <a:solidFill>
                <a:srgbClr val="002C5F"/>
              </a:solidFill>
            </a:endParaRPr>
          </a:p>
        </p:txBody>
      </p:sp>
      <p:sp>
        <p:nvSpPr>
          <p:cNvPr id="6" name="TextBox 5" descr="Let employees know who to contact if there is a need for a modification at work due to a personal reason, so the issue can be addressed privately&#10;"/>
          <p:cNvSpPr txBox="1"/>
          <p:nvPr/>
        </p:nvSpPr>
        <p:spPr>
          <a:xfrm>
            <a:off x="4899819" y="2666520"/>
            <a:ext cx="3097212" cy="363137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400" i="1" dirty="0">
                <a:solidFill>
                  <a:srgbClr val="002C5F"/>
                </a:solidFill>
                <a:ea typeface="Calibri" panose="020F0502020204030204" pitchFamily="34" charset="0"/>
              </a:rPr>
              <a:t>Let </a:t>
            </a:r>
            <a:r>
              <a:rPr lang="en-US" sz="2400" i="1" dirty="0" smtClean="0">
                <a:solidFill>
                  <a:srgbClr val="002C5F"/>
                </a:solidFill>
                <a:ea typeface="Calibri" panose="020F0502020204030204" pitchFamily="34" charset="0"/>
              </a:rPr>
              <a:t>applicants/candidates </a:t>
            </a:r>
            <a:r>
              <a:rPr lang="en-US" sz="2400" i="1" dirty="0">
                <a:solidFill>
                  <a:srgbClr val="002C5F"/>
                </a:solidFill>
                <a:ea typeface="Calibri" panose="020F0502020204030204" pitchFamily="34" charset="0"/>
              </a:rPr>
              <a:t>know who to contact if there is a need for a modification at work due to a personal reason, so the issue can be addressed privately</a:t>
            </a:r>
          </a:p>
        </p:txBody>
      </p:sp>
      <p:pic>
        <p:nvPicPr>
          <p:cNvPr id="111623" name="Picture 3" descr="confidenti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395413"/>
            <a:ext cx="2473325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457235"/>
      </p:ext>
    </p:extLst>
  </p:cSld>
  <p:clrMapOvr>
    <a:masterClrMapping/>
  </p:clrMapOvr>
  <p:transition spd="slow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>
            <a:normAutofit/>
          </a:bodyPr>
          <a:lstStyle/>
          <a:p>
            <a:pPr marL="346075" indent="-346075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altLang="en-US" sz="800" b="0" dirty="0" smtClean="0"/>
          </a:p>
          <a:p>
            <a:pPr marL="0" indent="0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b="0" dirty="0"/>
              <a:t>Accommodation Ideas for Individuals with </a:t>
            </a:r>
            <a:r>
              <a:rPr lang="en-US" altLang="en-US" b="0" dirty="0" smtClean="0"/>
              <a:t>Cancer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>
                <a:hlinkClick r:id="rId3"/>
              </a:rPr>
              <a:t>https://AskJAN.org/media/canc.htm</a:t>
            </a:r>
            <a:endParaRPr lang="en-US" altLang="en-US" b="0" dirty="0" smtClean="0"/>
          </a:p>
          <a:p>
            <a:pPr marL="0" indent="0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b="0" dirty="0" smtClean="0"/>
              <a:t>Accommodation Ideas for Individuals with Vision Loss 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>
                <a:hlinkClick r:id="rId4"/>
              </a:rPr>
              <a:t>https://AskJAN.org/media/visi.htm</a:t>
            </a:r>
            <a:endParaRPr lang="en-US" altLang="en-US" b="0" dirty="0" smtClean="0"/>
          </a:p>
          <a:p>
            <a:pPr marL="0" indent="0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b="0" dirty="0" smtClean="0"/>
              <a:t>For other disabilities and medical conditions, </a:t>
            </a:r>
            <a:r>
              <a:rPr lang="en-US" altLang="en-US" b="0" dirty="0"/>
              <a:t>go </a:t>
            </a:r>
            <a:r>
              <a:rPr lang="en-US" altLang="en-US" b="0" dirty="0" smtClean="0"/>
              <a:t>to </a:t>
            </a:r>
            <a:r>
              <a:rPr lang="en-US" altLang="en-US" b="0" dirty="0">
                <a:hlinkClick r:id="rId5"/>
              </a:rPr>
              <a:t>https</a:t>
            </a:r>
            <a:r>
              <a:rPr lang="en-US" altLang="en-US" b="0" dirty="0" smtClean="0">
                <a:hlinkClick r:id="rId5"/>
              </a:rPr>
              <a:t>://AskJAN.org/links/atoz.htm</a:t>
            </a:r>
            <a:endParaRPr lang="en-US" altLang="en-US" b="0" dirty="0"/>
          </a:p>
          <a:p>
            <a:pPr marL="346075" indent="-346075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600" b="0" dirty="0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5A0C1B-5504-4DEF-B753-47F42FA10182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74756" name="Title 1"/>
          <p:cNvSpPr txBox="1">
            <a:spLocks/>
          </p:cNvSpPr>
          <p:nvPr/>
        </p:nvSpPr>
        <p:spPr bwMode="auto">
          <a:xfrm>
            <a:off x="6096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Accommodation Resources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12588540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Aft>
                <a:spcPts val="300"/>
              </a:spcAft>
            </a:pPr>
            <a:r>
              <a:rPr lang="en-US" altLang="en-US" b="0" dirty="0" smtClean="0"/>
              <a:t>  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b="0" dirty="0" smtClean="0"/>
              <a:t> </a:t>
            </a:r>
            <a:r>
              <a:rPr lang="en-US" altLang="en-US" sz="2400" b="0" dirty="0" smtClean="0"/>
              <a:t>(800) 526-7234 (V) - (877) 781-9403 (TTY)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en-US" altLang="en-US" sz="2400" b="0" dirty="0" smtClean="0"/>
              <a:t>jan@AskJAN.org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(304) 216-8189 via Text</a:t>
            </a:r>
          </a:p>
          <a:p>
            <a:pPr marL="0" indent="0" algn="ctr" eaLnBrk="1" hangingPunct="1">
              <a:spcAft>
                <a:spcPts val="300"/>
              </a:spcAft>
            </a:pPr>
            <a:r>
              <a:rPr lang="pt-BR" altLang="en-US" sz="2400" b="0" dirty="0" smtClean="0"/>
              <a:t>janconsultants via Skype</a:t>
            </a:r>
          </a:p>
          <a:p>
            <a:pPr marL="0" indent="0" algn="ctr" eaLnBrk="1" hangingPunct="1">
              <a:spcAft>
                <a:spcPts val="300"/>
              </a:spcAft>
            </a:pPr>
            <a:endParaRPr lang="en-US" altLang="en-US" sz="2400" dirty="0" smtClean="0"/>
          </a:p>
        </p:txBody>
      </p:sp>
      <p:sp>
        <p:nvSpPr>
          <p:cNvPr id="11469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AA845D-7648-4CA4-853C-48F4FD782E09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Contact </a:t>
            </a:r>
            <a:r>
              <a:rPr lang="en-US" altLang="en-US" dirty="0" smtClean="0"/>
              <a:t>JAN</a:t>
            </a:r>
            <a:endParaRPr lang="en-US" dirty="0"/>
          </a:p>
        </p:txBody>
      </p:sp>
      <p:pic>
        <p:nvPicPr>
          <p:cNvPr id="114692" name="Picture 2" descr="Practical Solutions&#10;Workplace Succe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38800"/>
            <a:ext cx="6858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twitt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 descr="faceboo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8" descr="blo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7" name="Picture 9" descr="linkedi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Picture 10" descr="second lif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1" descr="youtub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35" y="482361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08069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dirty="0" smtClean="0">
                <a:solidFill>
                  <a:srgbClr val="002060"/>
                </a:solidFill>
              </a:rPr>
              <a:t>The basis for inclusive employment is the reasonable accommodation (RA) policy and process</a:t>
            </a:r>
          </a:p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dirty="0" smtClean="0">
                <a:solidFill>
                  <a:srgbClr val="002060"/>
                </a:solidFill>
              </a:rPr>
              <a:t>The foundation for reasonable accommodation is a robust interactive process (IP)</a:t>
            </a:r>
          </a:p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dirty="0" smtClean="0">
                <a:solidFill>
                  <a:srgbClr val="002060"/>
                </a:solidFill>
              </a:rPr>
              <a:t>The trigger for RA and IP is a request for an accommodation or recognition of an obvious barrier to someone with a known disability</a:t>
            </a:r>
          </a:p>
          <a:p>
            <a:pPr>
              <a:lnSpc>
                <a:spcPct val="90000"/>
              </a:lnSpc>
              <a:spcBef>
                <a:spcPts val="25"/>
              </a:spcBef>
              <a:spcAft>
                <a:spcPts val="1350"/>
              </a:spcAft>
            </a:pPr>
            <a:r>
              <a:rPr lang="en-US" altLang="en-US" sz="2700" b="0" dirty="0" smtClean="0">
                <a:solidFill>
                  <a:srgbClr val="002060"/>
                </a:solidFill>
              </a:rPr>
              <a:t>A request for accommodation includes two essential elements — a medical condition and a related challenge at work</a:t>
            </a:r>
          </a:p>
        </p:txBody>
      </p:sp>
      <p:sp>
        <p:nvSpPr>
          <p:cNvPr id="4505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923A60-84D8-4C38-BF59-3BF705A7636B}" type="slidenum">
              <a:rPr lang="en-US" altLang="en-US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2060"/>
                </a:solidFill>
              </a:rPr>
              <a:t>Accommodation Primer 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6075" indent="-346075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b="0" smtClean="0"/>
              <a:t>A collaborative effort to identify effective accommodation solutions</a:t>
            </a:r>
          </a:p>
        </p:txBody>
      </p:sp>
      <p:sp>
        <p:nvSpPr>
          <p:cNvPr id="31747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Creates a standard of practice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Facilitates communication and inclusion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Demonstrates good faith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smtClean="0"/>
              <a:t>Leads to ADA compliance</a:t>
            </a:r>
          </a:p>
          <a:p>
            <a:pPr marL="0" indent="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b="0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628C62-B571-49DB-8839-FAAD70BBFF6A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What is the Interactive Process</a:t>
            </a:r>
            <a:r>
              <a:rPr lang="en-US" altLang="en-US" sz="2800" dirty="0" smtClean="0"/>
              <a:t>?</a:t>
            </a:r>
            <a:endParaRPr lang="en-US" sz="2800" dirty="0"/>
          </a:p>
        </p:txBody>
      </p:sp>
      <p:pic>
        <p:nvPicPr>
          <p:cNvPr id="79878" name="Picture 10" descr="two people having a convers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457575"/>
            <a:ext cx="34163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667232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en-US" sz="1300" dirty="0">
                <a:hlinkClick r:id="rId3"/>
              </a:rPr>
              <a:t>For tips about the process, go to: http</a:t>
            </a:r>
            <a:r>
              <a:rPr lang="en-US" sz="1300" dirty="0" smtClean="0">
                <a:hlinkClick r:id="rId3"/>
              </a:rPr>
              <a:t>://AskJAN.org/media/eaps/interactiveprocessEAP.doc</a:t>
            </a:r>
            <a:endParaRPr lang="en-US" sz="1300" dirty="0"/>
          </a:p>
        </p:txBody>
      </p:sp>
      <p:sp>
        <p:nvSpPr>
          <p:cNvPr id="80899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393294-FF69-4DE0-B2CE-3BFA5C39F08A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JAN’s Interactive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Process</a:t>
            </a:r>
            <a:endParaRPr lang="en-US" dirty="0"/>
          </a:p>
        </p:txBody>
      </p:sp>
      <p:pic>
        <p:nvPicPr>
          <p:cNvPr id="80900" name="Picture 2" descr="Step 1: Recognizing an Accommodation Request&#10;Step 2: Gathering Information&#10;Step 3: Exploring Accommodation Options&#10;Step 4: Choosing an Accommodation&#10;Step 6: Implementing the Accommodation&#10;Step 6: Monitoring the Accommodation&#10;&#10;SUCCESSFUL ACCOMMOD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7"/>
          <a:stretch>
            <a:fillRect/>
          </a:stretch>
        </p:blipFill>
        <p:spPr bwMode="auto">
          <a:xfrm>
            <a:off x="2971800" y="1371600"/>
            <a:ext cx="33528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4746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defRPr/>
            </a:pPr>
            <a:r>
              <a:rPr lang="en-US" altLang="en-US" dirty="0"/>
              <a:t>About the medical impairment: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What is the nature of the impairment?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What are the limitations/restrictions?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How long will the impairment last?</a:t>
            </a:r>
          </a:p>
          <a:p>
            <a:pPr marL="347472" indent="-347472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What is the duration of restrictions?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23820" y="1493837"/>
            <a:ext cx="4354420" cy="4800600"/>
          </a:xfrm>
          <a:noFill/>
        </p:spPr>
        <p:txBody>
          <a:bodyPr/>
          <a:lstStyle/>
          <a:p>
            <a:pPr marL="0" indent="0">
              <a:spcBef>
                <a:spcPts val="24"/>
              </a:spcBef>
              <a:spcAft>
                <a:spcPts val="1200"/>
              </a:spcAft>
              <a:defRPr/>
            </a:pPr>
            <a:r>
              <a:rPr lang="en-US" dirty="0"/>
              <a:t>Can medical </a:t>
            </a:r>
            <a:r>
              <a:rPr lang="en-US" dirty="0" smtClean="0"/>
              <a:t>documentation </a:t>
            </a:r>
            <a:r>
              <a:rPr lang="en-US" dirty="0"/>
              <a:t>be obtained?</a:t>
            </a:r>
          </a:p>
          <a:p>
            <a:pPr marL="347472" indent="-347472"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b="0" dirty="0"/>
              <a:t>Yes, </a:t>
            </a:r>
            <a:r>
              <a:rPr lang="en-US" b="0" u="sng" dirty="0"/>
              <a:t>when</a:t>
            </a:r>
            <a:r>
              <a:rPr lang="en-US" b="0" dirty="0"/>
              <a:t> the disability and need for accommodation are not known or obvious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2DC2BE-E975-4B10-955A-AB270959767D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Questions to </a:t>
            </a:r>
            <a:r>
              <a:rPr lang="en-US" dirty="0" smtClean="0">
                <a:latin typeface="Arial" charset="0"/>
                <a:cs typeface="Arial" charset="0"/>
              </a:rPr>
              <a:t>Consider</a:t>
            </a:r>
            <a:endParaRPr lang="en-US" dirty="0"/>
          </a:p>
        </p:txBody>
      </p:sp>
      <p:pic>
        <p:nvPicPr>
          <p:cNvPr id="7" name="Picture 2" descr="conversation bubbl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42" y="3894137"/>
            <a:ext cx="3355975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768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defRPr/>
            </a:pPr>
            <a:r>
              <a:rPr lang="en-US" altLang="en-US" b="0" dirty="0"/>
              <a:t>About job functions &amp; performance: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What job functions, policies, or procedures are affected by the limitations?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Is performance or conduct affected? 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/>
              <a:t>Are there any safety issues?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24"/>
              </a:spcBef>
              <a:spcAft>
                <a:spcPts val="1200"/>
              </a:spcAft>
              <a:defRPr/>
            </a:pPr>
            <a:r>
              <a:rPr lang="en-US" dirty="0"/>
              <a:t>Can job functions be performed in a different way?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84A10F-DA3D-45BB-BDFB-FE2A8B7AFBA0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Questions to </a:t>
            </a:r>
            <a:r>
              <a:rPr lang="en-US" dirty="0" smtClean="0">
                <a:latin typeface="Arial" charset="0"/>
                <a:cs typeface="Arial" charset="0"/>
              </a:rPr>
              <a:t>Consider</a:t>
            </a:r>
            <a:endParaRPr lang="en-US" dirty="0"/>
          </a:p>
        </p:txBody>
      </p:sp>
      <p:pic>
        <p:nvPicPr>
          <p:cNvPr id="86022" name="Picture 5" descr="sign: Changes Ahe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46" y="3089031"/>
            <a:ext cx="21367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47144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defRPr/>
            </a:pPr>
            <a:r>
              <a:rPr lang="en-US" altLang="en-US" b="0" dirty="0"/>
              <a:t>About job accommodations: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What type of accommodation is needed?</a:t>
            </a:r>
          </a:p>
          <a:p>
            <a:pPr marL="740664" lvl="1" indent="-283464">
              <a:spcAft>
                <a:spcPts val="600"/>
              </a:spcAft>
              <a:defRPr/>
            </a:pPr>
            <a:r>
              <a:rPr lang="en-US" altLang="en-US" dirty="0"/>
              <a:t>Job Restructuring, Modified Schedules, Modified Policies, Assistive Technology, Telework, Leave, Reassignment, Service Animal, etc.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Is the accommodation </a:t>
            </a:r>
            <a:r>
              <a:rPr lang="en-US" altLang="en-US" dirty="0" smtClean="0"/>
              <a:t>reasonable – </a:t>
            </a:r>
            <a:r>
              <a:rPr lang="en-US" altLang="en-US" i="1" dirty="0" smtClean="0"/>
              <a:t>meaning</a:t>
            </a:r>
            <a:r>
              <a:rPr lang="en-US" altLang="en-US" dirty="0" smtClean="0"/>
              <a:t> feasible or plausible?</a:t>
            </a:r>
            <a:endParaRPr lang="en-US" altLang="en-US" dirty="0"/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Will the </a:t>
            </a:r>
            <a:r>
              <a:rPr lang="en-US" altLang="en-US" dirty="0"/>
              <a:t>accommodation </a:t>
            </a:r>
            <a:r>
              <a:rPr lang="en-US" altLang="en-US" dirty="0" smtClean="0"/>
              <a:t>be effective</a:t>
            </a:r>
            <a:r>
              <a:rPr lang="en-US" altLang="en-US" dirty="0"/>
              <a:t>?</a:t>
            </a:r>
          </a:p>
          <a:p>
            <a:pPr marL="347472" indent="-347472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Is the employee still qualified?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3769CB-E783-4F3A-8119-27A9A24FA0A7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Questions to </a:t>
            </a:r>
            <a:r>
              <a:rPr lang="en-US" dirty="0" smtClean="0">
                <a:latin typeface="Arial" charset="0"/>
                <a:cs typeface="Arial" charset="0"/>
              </a:rPr>
              <a:t>Consider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2793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Failing to recognize a request for reasonable accommodation (RA) and not engaging in the interactive process (IP)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Being curt, non-empathetic, failing to listen with intent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Ignoring timeframes for responding/implementing accommodation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Neglecting to adequately document IP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endParaRPr lang="en-US" altLang="en-US" sz="2200" b="0" dirty="0" smtClean="0"/>
          </a:p>
        </p:txBody>
      </p:sp>
      <p:sp>
        <p:nvSpPr>
          <p:cNvPr id="63491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Failing  to work collaboratively with employee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Making excuses for why accommodation can’t be provided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Neglecting to communicate accommodations to essential personnel</a:t>
            </a:r>
          </a:p>
          <a:p>
            <a:pPr marL="347472" indent="-347472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b="0" dirty="0" smtClean="0"/>
              <a:t>Failing to monitor accommodations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defRPr/>
            </a:pPr>
            <a:endParaRPr lang="en-US" altLang="en-US" sz="2200" dirty="0" smtClean="0"/>
          </a:p>
        </p:txBody>
      </p:sp>
      <p:sp>
        <p:nvSpPr>
          <p:cNvPr id="88068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D9E2AE-532E-40AB-A7FF-B1B0DF9A4BF7}" type="slidenum">
              <a:rPr lang="en-US" altLang="en-US" sz="14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Practices to Avoid </a:t>
            </a:r>
          </a:p>
        </p:txBody>
      </p:sp>
    </p:spTree>
    <p:extLst>
      <p:ext uri="{BB962C8B-B14F-4D97-AF65-F5344CB8AC3E}">
        <p14:creationId xmlns:p14="http://schemas.microsoft.com/office/powerpoint/2010/main" val="304227519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848600" cy="5184775"/>
          </a:xfrm>
        </p:spPr>
        <p:txBody>
          <a:bodyPr/>
          <a:lstStyle/>
          <a:p>
            <a:pPr marL="0" indent="0" eaLnBrk="1" hangingPunct="1"/>
            <a:r>
              <a:rPr lang="en-GB" altLang="en-US" sz="1800" dirty="0" smtClean="0"/>
              <a:t> </a:t>
            </a:r>
          </a:p>
        </p:txBody>
      </p:sp>
      <p:sp>
        <p:nvSpPr>
          <p:cNvPr id="67587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61D677-8B48-461B-98EA-292A7F231463}" type="slidenum">
              <a:rPr lang="en-US" altLang="en-US" sz="1200" smtClean="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solidFill>
                <a:srgbClr val="FFFFFF"/>
              </a:solidFill>
            </a:endParaRPr>
          </a:p>
        </p:txBody>
      </p:sp>
      <p:sp>
        <p:nvSpPr>
          <p:cNvPr id="67588" name="Title 1"/>
          <p:cNvSpPr txBox="1">
            <a:spLocks/>
          </p:cNvSpPr>
          <p:nvPr/>
        </p:nvSpPr>
        <p:spPr bwMode="auto">
          <a:xfrm>
            <a:off x="538163" y="406400"/>
            <a:ext cx="589597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>
            <a:lvl1pPr>
              <a:spcBef>
                <a:spcPct val="20000"/>
              </a:spcBef>
              <a:buFont typeface="Wingdings" panose="05000000000000000000" pitchFamily="2" charset="2"/>
              <a:defRPr sz="3200">
                <a:solidFill>
                  <a:srgbClr val="002C5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rgbClr val="00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700" b="1">
                <a:solidFill>
                  <a:srgbClr val="002060"/>
                </a:solidFill>
              </a:rPr>
              <a:t>Toolkit Training Videos</a:t>
            </a:r>
          </a:p>
        </p:txBody>
      </p:sp>
      <p:pic>
        <p:nvPicPr>
          <p:cNvPr id="2" name="Picture 1" descr="Man and woman sitting across office desk. Man is listening. Woman is saying, &quot;I'm just going to say it. I have cancer.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23" y="1794292"/>
            <a:ext cx="7449353" cy="418699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51512&quot;&gt;&lt;property id=&quot;20148&quot; value=&quot;5&quot;/&gt;&lt;property id=&quot;20300&quot; value=&quot;Slide 1&quot;/&gt;&lt;property id=&quot;20307&quot; value=&quot;411&quot;/&gt;&lt;/object&gt;&lt;object type=&quot;3&quot; unique_id=&quot;51519&quot;&gt;&lt;property id=&quot;20148&quot; value=&quot;5&quot;/&gt;&lt;property id=&quot;20300&quot; value=&quot;Slide 2 - &amp;quot;Accommodation Primer &amp;quot;&quot;/&gt;&lt;property id=&quot;20307&quot; value=&quot;414&quot;/&gt;&lt;/object&gt;&lt;object type=&quot;3&quot; unique_id=&quot;51528&quot;&gt;&lt;property id=&quot;20148&quot; value=&quot;5&quot;/&gt;&lt;property id=&quot;20300&quot; value=&quot;Slide 9&quot;/&gt;&lt;property id=&quot;20307&quot; value=&quot;423&quot;/&gt;&lt;/object&gt;&lt;object type=&quot;3&quot; unique_id=&quot;52296&quot;&gt;&lt;property id=&quot;20148&quot; value=&quot;5&quot;/&gt;&lt;property id=&quot;20300&quot; value=&quot;Slide 3 - &amp;quot;What is the Interactive Process?&amp;quot;&quot;/&gt;&lt;property id=&quot;20307&quot; value=&quot;455&quot;/&gt;&lt;/object&gt;&lt;object type=&quot;3&quot; unique_id=&quot;52302&quot;&gt;&lt;property id=&quot;20148&quot; value=&quot;5&quot;/&gt;&lt;property id=&quot;20300&quot; value=&quot;Slide 10&quot;/&gt;&lt;property id=&quot;20307&quot; value=&quot;447&quot;/&gt;&lt;/object&gt;&lt;object type=&quot;3&quot; unique_id=&quot;52303&quot;&gt;&lt;property id=&quot;20148&quot; value=&quot;5&quot;/&gt;&lt;property id=&quot;20300&quot; value=&quot;Slide 11&quot;/&gt;&lt;property id=&quot;20307&quot; value=&quot;449&quot;/&gt;&lt;/object&gt;&lt;object type=&quot;3&quot; unique_id=&quot;52305&quot;&gt;&lt;property id=&quot;20148&quot; value=&quot;5&quot;/&gt;&lt;property id=&quot;20300&quot; value=&quot;Slide 13&quot;/&gt;&lt;property id=&quot;20307&quot; value=&quot;459&quot;/&gt;&lt;/object&gt;&lt;object type=&quot;3&quot; unique_id=&quot;52408&quot;&gt;&lt;property id=&quot;20148&quot; value=&quot;5&quot;/&gt;&lt;property id=&quot;20300&quot; value=&quot;Slide 4 - &amp;quot;JAN’s Interactive Process&amp;quot;&quot;/&gt;&lt;property id=&quot;20307&quot; value=&quot;460&quot;/&gt;&lt;/object&gt;&lt;object type=&quot;3&quot; unique_id=&quot;52409&quot;&gt;&lt;property id=&quot;20148&quot; value=&quot;5&quot;/&gt;&lt;property id=&quot;20300&quot; value=&quot;Slide 5 - &amp;quot;Questions to Consider&amp;quot;&quot;/&gt;&lt;property id=&quot;20307&quot; value=&quot;461&quot;/&gt;&lt;/object&gt;&lt;object type=&quot;3&quot; unique_id=&quot;52410&quot;&gt;&lt;property id=&quot;20148&quot; value=&quot;5&quot;/&gt;&lt;property id=&quot;20300&quot; value=&quot;Slide 6 - &amp;quot;Questions to Consider&amp;quot;&quot;/&gt;&lt;property id=&quot;20307&quot; value=&quot;462&quot;/&gt;&lt;/object&gt;&lt;object type=&quot;3&quot; unique_id=&quot;52411&quot;&gt;&lt;property id=&quot;20148&quot; value=&quot;5&quot;/&gt;&lt;property id=&quot;20300&quot; value=&quot;Slide 7 - &amp;quot;Questions to Consider&amp;quot;&quot;/&gt;&lt;property id=&quot;20307&quot; value=&quot;463&quot;/&gt;&lt;/object&gt;&lt;object type=&quot;3&quot; unique_id=&quot;52412&quot;&gt;&lt;property id=&quot;20148&quot; value=&quot;5&quot;/&gt;&lt;property id=&quot;20300&quot; value=&quot;Slide 8 - &amp;quot;Practices to Avoid &amp;quot;&quot;/&gt;&lt;property id=&quot;20307&quot; value=&quot;464&quot;/&gt;&lt;/object&gt;&lt;object type=&quot;3&quot; unique_id=&quot;52413&quot;&gt;&lt;property id=&quot;20148&quot; value=&quot;5&quot;/&gt;&lt;property id=&quot;20300&quot; value=&quot;Slide 12 - &amp;quot;Retention Best Practices&amp;quot;&quot;/&gt;&lt;property id=&quot;20307&quot; value=&quot;465&quot;/&gt;&lt;/object&gt;&lt;object type=&quot;3&quot; unique_id=&quot;52414&quot;&gt;&lt;property id=&quot;20148&quot; value=&quot;5&quot;/&gt;&lt;property id=&quot;20300&quot; value=&quot;Slide 14 - &amp;quot;Contact JAN&amp;quot;&quot;/&gt;&lt;property id=&quot;20307&quot; value=&quot;466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sz="100" b="1" i="0" u="none" strike="noStrike" kern="1200" cap="none" spc="0" normalizeH="0" baseline="0" noProof="0" dirty="0" smtClean="0">
            <a:ln>
              <a:noFill/>
            </a:ln>
            <a:solidFill>
              <a:srgbClr val="002C5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23B5DC28559448D30F543FA657A7E" ma:contentTypeVersion="0" ma:contentTypeDescription="Create a new document." ma:contentTypeScope="" ma:versionID="3ffd6a641eb0e6ed165e825eb8a5da3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40436ddfbd56a1440bf42e3845103a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C90EE4-0CCA-4EA2-847A-6F99C07160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621016-6EBC-4A63-8F21-8DACCC10E150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8140</TotalTime>
  <Words>674</Words>
  <Application>Microsoft Office PowerPoint</Application>
  <PresentationFormat>On-screen Show (4:3)</PresentationFormat>
  <Paragraphs>106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Times New Roman</vt:lpstr>
      <vt:lpstr>Wingdings</vt:lpstr>
      <vt:lpstr>1_Office Theme</vt:lpstr>
      <vt:lpstr>4_Office Theme</vt:lpstr>
      <vt:lpstr>3_Office-thema</vt:lpstr>
      <vt:lpstr>PowerPoint Presentation</vt:lpstr>
      <vt:lpstr>Accommodation Primer </vt:lpstr>
      <vt:lpstr>What is the Interactive Process?</vt:lpstr>
      <vt:lpstr>JAN’s Interactive Process</vt:lpstr>
      <vt:lpstr>Questions to Consider</vt:lpstr>
      <vt:lpstr>Questions to Consider</vt:lpstr>
      <vt:lpstr>Questions to Consider</vt:lpstr>
      <vt:lpstr>Practices to Avoid </vt:lpstr>
      <vt:lpstr>PowerPoint Presentation</vt:lpstr>
      <vt:lpstr>PowerPoint Presentation</vt:lpstr>
      <vt:lpstr>PowerPoint Presentation</vt:lpstr>
      <vt:lpstr>Retention Best Practices</vt:lpstr>
      <vt:lpstr>PowerPoint Presentation</vt:lpstr>
      <vt:lpstr>Contact JAN</vt:lpstr>
    </vt:vector>
  </TitlesOfParts>
  <Company>Job Accommodation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Goddard</dc:creator>
  <cp:lastModifiedBy>Lyssa Rowan</cp:lastModifiedBy>
  <cp:revision>216</cp:revision>
  <cp:lastPrinted>2017-09-14T13:56:03Z</cp:lastPrinted>
  <dcterms:created xsi:type="dcterms:W3CDTF">2014-09-23T15:53:59Z</dcterms:created>
  <dcterms:modified xsi:type="dcterms:W3CDTF">2017-09-26T20:02:58Z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0x01010069D23B5DC28559448D30F543FA657A7E</vt:lpwstr>
  </property>
</Properties>
</file>