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40" r:id="rId3"/>
    <p:sldMasterId id="2147487142" r:id="rId4"/>
    <p:sldMasterId id="2147487197" r:id="rId5"/>
  </p:sldMasterIdLst>
  <p:notesMasterIdLst>
    <p:notesMasterId r:id="rId25"/>
  </p:notesMasterIdLst>
  <p:handoutMasterIdLst>
    <p:handoutMasterId r:id="rId26"/>
  </p:handoutMasterIdLst>
  <p:sldIdLst>
    <p:sldId id="411" r:id="rId6"/>
    <p:sldId id="414" r:id="rId7"/>
    <p:sldId id="455" r:id="rId8"/>
    <p:sldId id="473" r:id="rId9"/>
    <p:sldId id="461" r:id="rId10"/>
    <p:sldId id="462" r:id="rId11"/>
    <p:sldId id="474" r:id="rId12"/>
    <p:sldId id="464" r:id="rId13"/>
    <p:sldId id="423" r:id="rId14"/>
    <p:sldId id="470" r:id="rId15"/>
    <p:sldId id="471" r:id="rId16"/>
    <p:sldId id="472" r:id="rId17"/>
    <p:sldId id="467" r:id="rId18"/>
    <p:sldId id="449" r:id="rId19"/>
    <p:sldId id="447" r:id="rId20"/>
    <p:sldId id="469" r:id="rId21"/>
    <p:sldId id="465" r:id="rId22"/>
    <p:sldId id="459" r:id="rId23"/>
    <p:sldId id="466" r:id="rId24"/>
  </p:sldIdLst>
  <p:sldSz cx="9144000" cy="6858000" type="screen4x3"/>
  <p:notesSz cx="6881813" cy="92964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67" autoAdjust="0"/>
  </p:normalViewPr>
  <p:slideViewPr>
    <p:cSldViewPr snapToGrid="0">
      <p:cViewPr varScale="1">
        <p:scale>
          <a:sx n="124" d="100"/>
          <a:sy n="124" d="100"/>
        </p:scale>
        <p:origin x="12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A7651-E110-450F-A767-BBBB71BCC38D}" type="datetimeFigureOut">
              <a:rPr lang="en-US" altLang="en-US"/>
              <a:pPr>
                <a:defRPr/>
              </a:pPr>
              <a:t>8/29/2018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1EFB27-DDE2-4938-B98E-AD14B386B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4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B66EC-3525-4E5C-890A-BDD8E0ABFAE2}" type="datetimeFigureOut">
              <a:rPr lang="en-US" altLang="en-US"/>
              <a:pPr>
                <a:defRPr/>
              </a:pPr>
              <a:t>8/29/2018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FE79D9-B446-43DD-9DAE-6BCF250AC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1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corner/vol05iss04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05A40F-5EB5-4365-A3BF-1B96A9A74E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4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0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6226C4-38BE-49F0-BD88-C0CAF75590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198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18F52-3AE9-4A94-AA32-4D136F6716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83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on the ADAAA definition of disability, go to 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http://AskJAN.org/corner/vol05iss04.htm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F0DA3-A446-43B8-BB90-0B95BEC50D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E79D9-B446-43DD-9DAE-6BCF250AC4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4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8D7B1A-AF84-48C1-992E-BB87C2325F6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376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54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5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0" descr="ODEP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1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3A22-9F54-4660-8666-03D1DB31D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7349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funded by a contract with the </a:t>
            </a: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Policy, U.S. Department of Labor.</a:t>
            </a:r>
          </a:p>
        </p:txBody>
      </p:sp>
    </p:spTree>
    <p:extLst>
      <p:ext uri="{BB962C8B-B14F-4D97-AF65-F5344CB8AC3E}">
        <p14:creationId xmlns:p14="http://schemas.microsoft.com/office/powerpoint/2010/main" val="400172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1555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76413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93EB-C1A6-4A03-AA60-111B3209B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451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7CD-2012-4E34-9792-0B94A8E98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967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99D6-40C9-493A-A99C-48C068FBF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670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6820CB-12B2-4492-80F1-5B93D65B6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7298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FD41524-F07A-4DDD-8EA6-803DC76B33DA}" type="datetimeFigureOut">
              <a:rPr lang="en-US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D68B8DE-68A1-4752-A21C-EAD878D32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20409D-0AA9-4F05-B635-791D789D3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7349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funded by a contract with the </a:t>
            </a: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Policy, U.S. Department of Labor.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0" r:id="rId1"/>
    <p:sldLayoutId id="2147487386" r:id="rId2"/>
    <p:sldLayoutId id="214748738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50DF44-810A-43EB-9919-D13EEAA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2" r:id="rId1"/>
    <p:sldLayoutId id="2147487361" r:id="rId2"/>
    <p:sldLayoutId id="2147487362" r:id="rId3"/>
    <p:sldLayoutId id="2147487389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00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E04E22EE-63A8-4C20-BA5B-B71AA4EDD2C0}" type="datetimeFigureOut">
              <a:rPr lang="en-US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5BC68F75-FB43-4784-BFD6-7D46256C2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5290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-23813" y="1249363"/>
            <a:ext cx="9144001" cy="5637212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307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200"/>
            <a:ext cx="1682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011738"/>
            <a:ext cx="57594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65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65A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65A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65A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65A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publications/Disability-Downloads.cfm?pubid=571367" TargetMode="External"/><Relationship Id="rId7" Type="http://schemas.openxmlformats.org/officeDocument/2006/relationships/hyperlink" Target="https://askjan.org/blogs/jan/2016/08/what-s-in-a-routine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eoc.gov/laws/types/intellectual_disabilities.cfm" TargetMode="External"/><Relationship Id="rId5" Type="http://schemas.openxmlformats.org/officeDocument/2006/relationships/hyperlink" Target="https://askjan.org/disabilities/Intellectual-Impairment.cfm" TargetMode="External"/><Relationship Id="rId4" Type="http://schemas.openxmlformats.org/officeDocument/2006/relationships/hyperlink" Target="https://askjan.org/articles/Job-Coaches-and-Support-People-for-Individuals-with-Intellectual-Disabilities.cf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topics/interactive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CC84D-BD08-4B1C-97FB-14A32E7491E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08313" y="2501900"/>
            <a:ext cx="5791200" cy="3200400"/>
          </a:xfrm>
          <a:noFill/>
          <a:extLst>
            <a:ext uri="{909E8E84-426E-40dd-AFC4-6F175D3DCCD1}"/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altLang="en-US" sz="4000" dirty="0" smtClean="0"/>
          </a:p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altLang="en-US" sz="4000" dirty="0" smtClean="0"/>
              <a:t>Retaining an Employee with an Intellectual Disability After a Supervisor Change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sz="1800" b="0" dirty="0" smtClean="0">
                <a:latin typeface="Arial" charset="0"/>
                <a:ea typeface="ＭＳ Ｐゴシック" charset="0"/>
                <a:cs typeface="Arial" charset="0"/>
              </a:rPr>
              <a:t>August 6, 2018</a:t>
            </a:r>
            <a:endParaRPr lang="en-US" sz="1800" b="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0724" name="Group 1" descr="Employees with disabilities"/>
          <p:cNvGrpSpPr>
            <a:grpSpLocks/>
          </p:cNvGrpSpPr>
          <p:nvPr/>
        </p:nvGrpSpPr>
        <p:grpSpPr bwMode="auto">
          <a:xfrm>
            <a:off x="1143000" y="914400"/>
            <a:ext cx="1981200" cy="4032250"/>
            <a:chOff x="1143000" y="914400"/>
            <a:chExt cx="1981200" cy="4032250"/>
          </a:xfrm>
        </p:grpSpPr>
        <p:pic>
          <p:nvPicPr>
            <p:cNvPr id="4" name="Picture 3" descr="Shipping clerk"/>
            <p:cNvPicPr>
              <a:picLocks noChangeAspect="1"/>
            </p:cNvPicPr>
            <p:nvPr/>
          </p:nvPicPr>
          <p:blipFill>
            <a:blip r:embed="rId3" cstate="print"/>
            <a:srcRect r="45324"/>
            <a:stretch>
              <a:fillRect/>
            </a:stretch>
          </p:blipFill>
          <p:spPr>
            <a:xfrm>
              <a:off x="1143000" y="914400"/>
              <a:ext cx="914400" cy="121249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5" name="Picture 4" descr="Woman teaching young girl"/>
            <p:cNvPicPr>
              <a:picLocks noChangeAspect="1"/>
            </p:cNvPicPr>
            <p:nvPr/>
          </p:nvPicPr>
          <p:blipFill>
            <a:blip r:embed="rId4"/>
            <a:srcRect l="52667" b="7701"/>
            <a:stretch>
              <a:fillRect/>
            </a:stretch>
          </p:blipFill>
          <p:spPr bwMode="auto">
            <a:xfrm>
              <a:off x="2209800" y="1746250"/>
              <a:ext cx="914400" cy="12922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Businesswoman using wheelchair"/>
            <p:cNvPicPr>
              <a:picLocks noChangeAspect="1"/>
            </p:cNvPicPr>
            <p:nvPr/>
          </p:nvPicPr>
          <p:blipFill>
            <a:blip r:embed="rId5"/>
            <a:srcRect l="46001" r="4668" b="9540"/>
            <a:stretch>
              <a:fillRect/>
            </a:stretch>
          </p:blipFill>
          <p:spPr bwMode="auto">
            <a:xfrm>
              <a:off x="1143000" y="2279650"/>
              <a:ext cx="914400" cy="12160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eated businessman holding cane"/>
            <p:cNvPicPr>
              <a:picLocks noChangeAspect="1"/>
            </p:cNvPicPr>
            <p:nvPr/>
          </p:nvPicPr>
          <p:blipFill>
            <a:blip r:embed="rId6"/>
            <a:srcRect l="44667" b="7701"/>
            <a:stretch>
              <a:fillRect/>
            </a:stretch>
          </p:blipFill>
          <p:spPr bwMode="auto">
            <a:xfrm>
              <a:off x="2209800" y="3182938"/>
              <a:ext cx="914400" cy="11049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tore clerk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3000" y="3649663"/>
              <a:ext cx="914400" cy="12969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8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>
                <a:solidFill>
                  <a:srgbClr val="00B0F0"/>
                </a:solidFill>
              </a:rPr>
              <a:t>What challenges do employees </a:t>
            </a:r>
            <a:r>
              <a:rPr lang="en-US" sz="2400" dirty="0" smtClean="0">
                <a:solidFill>
                  <a:srgbClr val="00B0F0"/>
                </a:solidFill>
              </a:rPr>
              <a:t>with </a:t>
            </a:r>
            <a:r>
              <a:rPr lang="en-US" sz="2400" dirty="0">
                <a:solidFill>
                  <a:srgbClr val="00B0F0"/>
                </a:solidFill>
              </a:rPr>
              <a:t>i</a:t>
            </a:r>
            <a:r>
              <a:rPr lang="en-US" sz="2400" dirty="0" smtClean="0">
                <a:solidFill>
                  <a:srgbClr val="00B0F0"/>
                </a:solidFill>
              </a:rPr>
              <a:t>ntellectual disabilities experience </a:t>
            </a:r>
            <a:r>
              <a:rPr lang="en-US" sz="2400" dirty="0">
                <a:solidFill>
                  <a:srgbClr val="00B0F0"/>
                </a:solidFill>
              </a:rPr>
              <a:t>on the job?</a:t>
            </a:r>
          </a:p>
          <a:p>
            <a:pPr>
              <a:buFont typeface="Arial" charset="0"/>
              <a:buNone/>
              <a:defRPr/>
            </a:pP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Communicating / interacting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supervisors, coworkers, and customers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Reading, comprehending, learning, and retaining  new </a:t>
            </a:r>
            <a:r>
              <a:rPr lang="en-US" sz="2400" b="0" smtClean="0">
                <a:solidFill>
                  <a:schemeClr val="tx2">
                    <a:lumMod val="75000"/>
                  </a:schemeClr>
                </a:solidFill>
              </a:rPr>
              <a:t>information 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Sustaining attention and focus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Organizing, planning, and prioritizing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Completing tasks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Adjusting to change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defRPr/>
            </a:pP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BAA96-34D0-49F9-AC13-57940318E6B5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9636" name="Title 1"/>
          <p:cNvSpPr txBox="1">
            <a:spLocks/>
          </p:cNvSpPr>
          <p:nvPr/>
        </p:nvSpPr>
        <p:spPr bwMode="auto">
          <a:xfrm>
            <a:off x="457200" y="342900"/>
            <a:ext cx="5943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100" b="1">
                <a:solidFill>
                  <a:srgbClr val="254061"/>
                </a:solidFill>
              </a:rPr>
              <a:t>   Employees With Intellectual Disabilities </a:t>
            </a:r>
          </a:p>
        </p:txBody>
      </p:sp>
    </p:spTree>
    <p:extLst>
      <p:ext uri="{BB962C8B-B14F-4D97-AF65-F5344CB8AC3E}">
        <p14:creationId xmlns:p14="http://schemas.microsoft.com/office/powerpoint/2010/main" val="67747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8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>
                <a:solidFill>
                  <a:srgbClr val="00B0F0"/>
                </a:solidFill>
              </a:rPr>
              <a:t>Learning and Retaining Information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Use voice-activated recorder to record verbal instructions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Provide written </a:t>
            </a:r>
            <a:r>
              <a:rPr lang="en-US" sz="2400" b="0" dirty="0" smtClean="0"/>
              <a:t>information and checklists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/>
              <a:t>Provide pictures, symbols, or diagrams instead of words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Prompt </a:t>
            </a:r>
            <a:r>
              <a:rPr lang="en-US" sz="2400" b="0" dirty="0"/>
              <a:t>employee with verbal cues (reminders)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Use written </a:t>
            </a:r>
            <a:r>
              <a:rPr lang="en-US" sz="2400" b="0" dirty="0"/>
              <a:t>or pictorial instructions </a:t>
            </a:r>
            <a:r>
              <a:rPr lang="en-US" sz="2400" b="0" dirty="0" smtClean="0"/>
              <a:t>for </a:t>
            </a:r>
            <a:r>
              <a:rPr lang="en-US" sz="2400" b="0" dirty="0"/>
              <a:t>frequently-used </a:t>
            </a:r>
            <a:r>
              <a:rPr lang="en-US" sz="2400" b="0" dirty="0" smtClean="0"/>
              <a:t>machines, procedures, tasks </a:t>
            </a:r>
            <a:endParaRPr lang="en-US" sz="2400" b="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>
                <a:ea typeface="+mn-ea"/>
              </a:rPr>
              <a:t>Read information or provide information </a:t>
            </a:r>
            <a:r>
              <a:rPr lang="en-US" sz="2400" b="0" dirty="0">
                <a:ea typeface="+mn-ea"/>
              </a:rPr>
              <a:t>on audiotape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+mn-ea"/>
              </a:rPr>
              <a:t>Use </a:t>
            </a:r>
            <a:r>
              <a:rPr lang="en-US" sz="2400" b="0" dirty="0" smtClean="0">
                <a:ea typeface="+mn-ea"/>
              </a:rPr>
              <a:t>screen-reading software on </a:t>
            </a:r>
            <a:r>
              <a:rPr lang="en-US" sz="2400" b="0" dirty="0">
                <a:ea typeface="+mn-ea"/>
              </a:rPr>
              <a:t>computer </a:t>
            </a:r>
          </a:p>
          <a:p>
            <a:pPr marL="0" indent="0">
              <a:defRPr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2144E8-5608-49EE-A096-958D4AAF4814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457200" y="342900"/>
            <a:ext cx="5943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100" b="1">
                <a:solidFill>
                  <a:srgbClr val="254061"/>
                </a:solidFill>
              </a:rPr>
              <a:t>   Employees With Intellectual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68184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8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>
                <a:solidFill>
                  <a:srgbClr val="00B0F0"/>
                </a:solidFill>
              </a:rPr>
              <a:t>Organization and Task Completion</a:t>
            </a:r>
          </a:p>
          <a:p>
            <a:pPr marL="0" indent="0">
              <a:defRPr/>
            </a:pPr>
            <a:r>
              <a:rPr lang="en-US" sz="1000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ea typeface="+mn-ea"/>
              </a:rPr>
              <a:t>Minimize clutter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>
                <a:ea typeface="+mn-ea"/>
              </a:rPr>
              <a:t>Label and color-code </a:t>
            </a:r>
            <a:r>
              <a:rPr lang="en-US" altLang="en-US" sz="2000" b="0" dirty="0">
                <a:ea typeface="+mn-ea"/>
              </a:rPr>
              <a:t>items or resources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>
                <a:ea typeface="+mn-ea"/>
              </a:rPr>
              <a:t>Divide </a:t>
            </a:r>
            <a:r>
              <a:rPr lang="en-US" altLang="en-US" sz="2000" b="0" dirty="0">
                <a:ea typeface="+mn-ea"/>
              </a:rPr>
              <a:t>large tasks into multiple smaller </a:t>
            </a:r>
            <a:r>
              <a:rPr lang="en-US" altLang="en-US" sz="2000" b="0" dirty="0" smtClean="0">
                <a:ea typeface="+mn-ea"/>
              </a:rPr>
              <a:t>tasks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/>
              <a:t>Use </a:t>
            </a:r>
            <a:r>
              <a:rPr lang="en-US" altLang="en-US" sz="2000" b="0" dirty="0"/>
              <a:t>task list with numbers or symbols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>
                <a:ea typeface="+mn-ea"/>
              </a:rPr>
              <a:t>Avoid </a:t>
            </a:r>
            <a:r>
              <a:rPr lang="en-US" altLang="en-US" sz="2000" b="0" dirty="0">
                <a:ea typeface="+mn-ea"/>
              </a:rPr>
              <a:t>re-organization of </a:t>
            </a:r>
            <a:r>
              <a:rPr lang="en-US" altLang="en-US" sz="2000" b="0" dirty="0" smtClean="0">
                <a:ea typeface="+mn-ea"/>
              </a:rPr>
              <a:t>workspace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ea typeface="+mn-ea"/>
              </a:rPr>
              <a:t>Provide verbal prompts (reminders)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ea typeface="+mn-ea"/>
              </a:rPr>
              <a:t>Provide written or symbolic reminders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ea typeface="+mn-ea"/>
              </a:rPr>
              <a:t>Use alarm watch or beeper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ea typeface="+mn-ea"/>
              </a:rPr>
              <a:t>Use </a:t>
            </a:r>
            <a:r>
              <a:rPr lang="en-US" altLang="en-US" sz="2000" b="0" dirty="0" smtClean="0">
                <a:ea typeface="+mn-ea"/>
              </a:rPr>
              <a:t>jig, job aid, or template to </a:t>
            </a:r>
            <a:r>
              <a:rPr lang="en-US" altLang="en-US" sz="2000" b="0" dirty="0">
                <a:ea typeface="+mn-ea"/>
              </a:rPr>
              <a:t>increase productivity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>
                <a:ea typeface="+mn-ea"/>
              </a:rPr>
              <a:t>Arrange materials in order of use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000" b="0" dirty="0" smtClean="0">
                <a:ea typeface="+mn-ea"/>
              </a:rPr>
              <a:t>Provide </a:t>
            </a:r>
            <a:r>
              <a:rPr lang="en-US" altLang="en-US" sz="2000" b="0" dirty="0">
                <a:ea typeface="+mn-ea"/>
              </a:rPr>
              <a:t>additional training or retraining as needed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000" b="0" dirty="0">
              <a:ea typeface="+mn-ea"/>
            </a:endParaRPr>
          </a:p>
          <a:p>
            <a:pPr marL="0" indent="0">
              <a:defRPr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E38267-5DA8-401D-B0DE-8881C4C377CE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1684" name="Title 1"/>
          <p:cNvSpPr txBox="1">
            <a:spLocks/>
          </p:cNvSpPr>
          <p:nvPr/>
        </p:nvSpPr>
        <p:spPr bwMode="auto">
          <a:xfrm>
            <a:off x="457200" y="342900"/>
            <a:ext cx="5943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100" b="1">
                <a:solidFill>
                  <a:srgbClr val="254061"/>
                </a:solidFill>
              </a:rPr>
              <a:t>   Employees With Intellectual Disabilities </a:t>
            </a:r>
          </a:p>
        </p:txBody>
      </p:sp>
    </p:spTree>
    <p:extLst>
      <p:ext uri="{BB962C8B-B14F-4D97-AF65-F5344CB8AC3E}">
        <p14:creationId xmlns:p14="http://schemas.microsoft.com/office/powerpoint/2010/main" val="138812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 lnSpcReduction="2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/>
              <a:t>Speak to the person in clear sentences, using simple words and </a:t>
            </a:r>
            <a:r>
              <a:rPr lang="en-US" b="0" dirty="0" smtClean="0"/>
              <a:t>concrete—rather </a:t>
            </a:r>
            <a:r>
              <a:rPr lang="en-US" b="0" dirty="0"/>
              <a:t>than abstract—concepts. Help her understand a complex idea by breaking it down into smaller </a:t>
            </a:r>
            <a:r>
              <a:rPr lang="en-US" b="0" dirty="0" smtClean="0"/>
              <a:t>parts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 smtClean="0"/>
              <a:t>Don’t talk </a:t>
            </a:r>
            <a:r>
              <a:rPr lang="en-US" b="0" dirty="0"/>
              <a:t>down to people who have developmental </a:t>
            </a:r>
            <a:r>
              <a:rPr lang="en-US" b="0" dirty="0" smtClean="0"/>
              <a:t>disabilities</a:t>
            </a:r>
            <a:r>
              <a:rPr lang="en-US" b="0" dirty="0"/>
              <a:t>. Gauge the pace, complexity, and vocabulary of your speech according to </a:t>
            </a:r>
            <a:r>
              <a:rPr lang="en-US" b="0" dirty="0" smtClean="0"/>
              <a:t>theirs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 smtClean="0"/>
              <a:t>People </a:t>
            </a:r>
            <a:r>
              <a:rPr lang="en-US" b="0" dirty="0"/>
              <a:t>with developmental disabilities often rely on routine and on the </a:t>
            </a:r>
            <a:r>
              <a:rPr lang="en-US" b="0" dirty="0" smtClean="0"/>
              <a:t>familiar </a:t>
            </a:r>
            <a:r>
              <a:rPr lang="en-US" b="0" dirty="0"/>
              <a:t>to manage work and daily living. Be aware that a change in the environment or in a routine may require some attention and a period of </a:t>
            </a:r>
            <a:r>
              <a:rPr lang="en-US" b="0" dirty="0" smtClean="0"/>
              <a:t>adjustment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369277" y="381000"/>
            <a:ext cx="706022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Etiquette for Engaging Individuals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with Intellectual Disabilities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913098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Create a culture of inclusion in the workplace where all employees have the ability to contribute and be successful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Ensure Human Relations, Employee Relations, Medical Management, or Diversity &amp; Inclusion know their role in supporting both the manager as well as employee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Train managers to communicate quickly and in writing with the employee showing a good faith interactive conversation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Train managers to be empathetic </a:t>
            </a:r>
            <a:r>
              <a:rPr lang="en-US" altLang="en-US" sz="2400" b="0" dirty="0" smtClean="0"/>
              <a:t>and </a:t>
            </a:r>
            <a:r>
              <a:rPr lang="en-US" altLang="en-US" sz="2400" b="0" dirty="0"/>
              <a:t>express a willingness to listen </a:t>
            </a:r>
            <a:r>
              <a:rPr lang="en-US" altLang="en-US" sz="2400" b="0" dirty="0" smtClean="0"/>
              <a:t>to ensure a robust conversation</a:t>
            </a:r>
            <a:endParaRPr lang="en-US" altLang="en-US" sz="2400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Best </a:t>
            </a:r>
            <a:r>
              <a:rPr lang="en-US" altLang="en-US" b="1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42521627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 lnSpcReduction="1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Purchase or develop an accommodation tracking system to support supervisors in responding to the accommodation needs of the employee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Develop a plan for continuity of effective accommodations between old and new supervisors to alleviate problems before they arise  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Provide the time for the supervisor to get to know the individual’s strengths and accommodation needs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Partner with external resources for such services as job coaching 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Get everyone involved together (HR, job coach, the individual, and supervisor) to brainstorm about what may work as an accommodation</a:t>
            </a:r>
            <a:endParaRPr lang="en-US" altLang="en-US" sz="2400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Best </a:t>
            </a:r>
            <a:r>
              <a:rPr lang="en-US" altLang="en-US" b="1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25908226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 lnSpcReduction="1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Remember there are numerous job aids and tools for communicating with people with intellectual disabilities. </a:t>
            </a:r>
            <a:r>
              <a:rPr lang="en-US" sz="2400" b="0" dirty="0"/>
              <a:t>Job a</a:t>
            </a:r>
            <a:r>
              <a:rPr lang="en-US" sz="2400" b="0" dirty="0" smtClean="0"/>
              <a:t>ids can </a:t>
            </a:r>
            <a:r>
              <a:rPr lang="en-US" sz="2400" b="0" dirty="0"/>
              <a:t>be used by other coworkers as well to </a:t>
            </a:r>
            <a:r>
              <a:rPr lang="en-US" sz="2400" b="0" dirty="0" smtClean="0"/>
              <a:t>enhance productivity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Transportation </a:t>
            </a:r>
            <a:r>
              <a:rPr lang="en-US" sz="2400" b="0" dirty="0"/>
              <a:t>for people with disabilities who are not able to </a:t>
            </a:r>
            <a:r>
              <a:rPr lang="en-US" sz="2400" b="0" dirty="0" smtClean="0"/>
              <a:t>drive may impact scheduling - </a:t>
            </a:r>
            <a:r>
              <a:rPr lang="en-US" sz="2400" b="0" dirty="0"/>
              <a:t>a</a:t>
            </a:r>
            <a:r>
              <a:rPr lang="en-US" sz="2400" b="0" dirty="0" smtClean="0"/>
              <a:t>n accommodation may be to maintain </a:t>
            </a:r>
            <a:r>
              <a:rPr lang="en-US" sz="2400" b="0" dirty="0"/>
              <a:t>consistency </a:t>
            </a:r>
            <a:r>
              <a:rPr lang="en-US" sz="2400" b="0" dirty="0" smtClean="0"/>
              <a:t>of hours when public </a:t>
            </a:r>
            <a:r>
              <a:rPr lang="en-US" sz="2400" b="0" dirty="0"/>
              <a:t>transportation is </a:t>
            </a:r>
            <a:r>
              <a:rPr lang="en-US" sz="2400" b="0" dirty="0" smtClean="0"/>
              <a:t>available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 smtClean="0"/>
              <a:t>Like </a:t>
            </a:r>
            <a:r>
              <a:rPr lang="en-US" sz="2400" b="0" dirty="0"/>
              <a:t>any employee, individuals with disabilities welcome and appreciate positive reinforcement that </a:t>
            </a:r>
            <a:r>
              <a:rPr lang="en-US" sz="2400" b="0" dirty="0" smtClean="0"/>
              <a:t>is customized </a:t>
            </a:r>
            <a:r>
              <a:rPr lang="en-US" sz="2400" b="0" dirty="0"/>
              <a:t>to their personality and </a:t>
            </a:r>
            <a:r>
              <a:rPr lang="en-US" sz="2400" b="0" dirty="0" smtClean="0"/>
              <a:t>interests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Individuals with intellectual and developmental disabilities have full lives outside of work like everyone </a:t>
            </a:r>
            <a:r>
              <a:rPr lang="en-US" sz="2400" b="0" dirty="0" smtClean="0"/>
              <a:t>else</a:t>
            </a:r>
            <a:endParaRPr lang="en-US" sz="2400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dirty="0" smtClean="0"/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4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Best </a:t>
            </a:r>
            <a:r>
              <a:rPr lang="en-US" altLang="en-US" b="1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11015644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Best Practices</a:t>
            </a:r>
            <a:endParaRPr lang="en-US" dirty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disability- </a:t>
            </a: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194557" y="3001643"/>
            <a:ext cx="3339343" cy="25484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</a:t>
            </a:r>
            <a:r>
              <a:rPr lang="en-US" sz="2400" i="1" dirty="0" smtClean="0">
                <a:solidFill>
                  <a:srgbClr val="002C5F"/>
                </a:solidFill>
              </a:rPr>
              <a:t>employees personal </a:t>
            </a:r>
            <a:r>
              <a:rPr lang="en-US" sz="2400" i="1" dirty="0">
                <a:solidFill>
                  <a:srgbClr val="002C5F"/>
                </a:solidFill>
              </a:rPr>
              <a:t>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899819" y="2666520"/>
            <a:ext cx="3097212" cy="32537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</a:t>
            </a:r>
            <a:r>
              <a:rPr lang="en-US" sz="2400" i="1" dirty="0" smtClean="0">
                <a:solidFill>
                  <a:srgbClr val="002C5F"/>
                </a:solidFill>
                <a:ea typeface="Calibri" panose="020F0502020204030204" pitchFamily="34" charset="0"/>
              </a:rPr>
              <a:t>employees </a:t>
            </a: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57235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62500" lnSpcReduction="2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b="0" dirty="0" smtClean="0"/>
              <a:t>Accommodation </a:t>
            </a:r>
            <a:r>
              <a:rPr lang="en-US" b="0" dirty="0"/>
              <a:t>and Compliance Series: Employees with Intellectual Impairment or Cognitive </a:t>
            </a:r>
            <a:r>
              <a:rPr lang="en-US" b="0" dirty="0" smtClean="0"/>
              <a:t>Impairment </a:t>
            </a:r>
            <a:r>
              <a:rPr lang="en-US" altLang="en-US" b="0" dirty="0" smtClean="0">
                <a:hlinkClick r:id="rId3"/>
              </a:rPr>
              <a:t>https://AskJAN.org/publications/Disability-Downloads.cfm?pubid=571367</a:t>
            </a:r>
            <a:endParaRPr lang="en-US" altLang="en-US" b="0" dirty="0" smtClean="0"/>
          </a:p>
          <a:p>
            <a:pPr marL="0" indent="0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b="0" dirty="0"/>
              <a:t>Job Coaches and Support People for Individuals with Intellectual </a:t>
            </a:r>
            <a:r>
              <a:rPr lang="en-US" b="0" dirty="0" smtClean="0"/>
              <a:t>Disabilities </a:t>
            </a:r>
            <a:r>
              <a:rPr lang="en-US" altLang="en-US" b="0" dirty="0" smtClean="0">
                <a:hlinkClick r:id="rId4"/>
              </a:rPr>
              <a:t>https://AskJAN.org/articles/Job-Coaches-and-Support-People-for-Individuals-with-Intellectual-Disabilities.cfm</a:t>
            </a:r>
            <a:endParaRPr lang="en-US" b="0" dirty="0"/>
          </a:p>
          <a:p>
            <a:pPr marL="0" indent="0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b="0" dirty="0"/>
              <a:t>Intellectual </a:t>
            </a:r>
            <a:r>
              <a:rPr lang="en-US" b="0" dirty="0" smtClean="0"/>
              <a:t>Impairment </a:t>
            </a:r>
            <a:r>
              <a:rPr lang="en-US" b="0" dirty="0" smtClean="0">
                <a:hlinkClick r:id="rId5"/>
              </a:rPr>
              <a:t>https://AskJAN.org/disabilities/Intellectual-Impairment.cfm</a:t>
            </a:r>
            <a:endParaRPr lang="en-US" b="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b="0" dirty="0" smtClean="0"/>
              <a:t>Questions </a:t>
            </a:r>
            <a:r>
              <a:rPr lang="en-US" b="0" dirty="0"/>
              <a:t>&amp; Answers about Persons with Intellectual Disabilities in the Workplace and the Americans with Disabilities Act (ADA</a:t>
            </a:r>
            <a:r>
              <a:rPr lang="en-US" b="0" dirty="0" smtClean="0"/>
              <a:t>) </a:t>
            </a:r>
            <a:r>
              <a:rPr lang="en-US" b="0" dirty="0" smtClean="0">
                <a:hlinkClick r:id="rId6"/>
              </a:rPr>
              <a:t>https</a:t>
            </a:r>
            <a:r>
              <a:rPr lang="en-US" b="0" dirty="0">
                <a:hlinkClick r:id="rId6"/>
              </a:rPr>
              <a:t>://</a:t>
            </a:r>
            <a:r>
              <a:rPr lang="en-US" b="0" dirty="0" smtClean="0">
                <a:hlinkClick r:id="rId6"/>
              </a:rPr>
              <a:t>www.eeoc.gov/laws/types/intellectual_disabilities.cfm</a:t>
            </a:r>
            <a:r>
              <a:rPr lang="en-US" b="0" dirty="0" smtClean="0"/>
              <a:t>  </a:t>
            </a:r>
            <a:endParaRPr lang="en-US" b="0" dirty="0"/>
          </a:p>
          <a:p>
            <a:pPr marL="0" indent="0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b="0" dirty="0" smtClean="0"/>
              <a:t>What’s </a:t>
            </a:r>
            <a:r>
              <a:rPr lang="en-US" b="0" dirty="0"/>
              <a:t>in a </a:t>
            </a:r>
            <a:r>
              <a:rPr lang="en-US" b="0" dirty="0" smtClean="0"/>
              <a:t>Routine? </a:t>
            </a:r>
            <a:r>
              <a:rPr lang="en-US" altLang="en-US" b="0" dirty="0" smtClean="0">
                <a:hlinkClick r:id="rId7"/>
              </a:rPr>
              <a:t>https://AskJAN.org/blogs/jan/2016/08/what-s-in-a-routine.cfm</a:t>
            </a:r>
            <a:endParaRPr lang="en-US" altLang="en-US" b="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defRPr/>
            </a:pPr>
            <a:endParaRPr lang="en-US" altLang="en-US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Accommodation Resources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1258854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</a:t>
            </a:r>
            <a:r>
              <a:rPr lang="en-US" altLang="en-US" dirty="0" smtClean="0"/>
              <a:t>JAN</a:t>
            </a:r>
            <a:endParaRPr lang="en-US" dirty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twit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faceboo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linked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youtub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8069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basis for inclusive employment is the reasonable accommodation (RA) policy and process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foundation for reasonable accommodation is a robust interactive process (IP)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trigger for RA and IP is a request for an accommodation or recognition of an obvious barrier to someone with a known disability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A request for accommodation includes two essential elements — a medical condition and a related challenge at work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23A60-84D8-4C38-BF59-3BF705A7636B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Accommodation Primer 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A collaborative effort to identify effective accommodation solutions</a:t>
            </a:r>
          </a:p>
        </p:txBody>
      </p:sp>
      <p:sp>
        <p:nvSpPr>
          <p:cNvPr id="31747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Creates a standard of practice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Facilitates communication and inclusion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Demonstrates good faith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Leads to ADA compliance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28C62-B571-49DB-8839-FAAD70BBFF6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What is the Interactive Process</a:t>
            </a:r>
            <a:r>
              <a:rPr lang="en-US" altLang="en-US" sz="2800" dirty="0" smtClean="0"/>
              <a:t>?</a:t>
            </a:r>
            <a:endParaRPr lang="en-US" sz="2800" dirty="0"/>
          </a:p>
        </p:txBody>
      </p:sp>
      <p:pic>
        <p:nvPicPr>
          <p:cNvPr id="79878" name="Picture 10" descr="two people having a convers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457575"/>
            <a:ext cx="3416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672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1300" dirty="0"/>
              <a:t>For tips about the process, go to </a:t>
            </a:r>
            <a:r>
              <a:rPr lang="en-US" sz="1300" dirty="0">
                <a:hlinkClick r:id="rId3"/>
              </a:rPr>
              <a:t>https</a:t>
            </a:r>
            <a:r>
              <a:rPr lang="en-US" sz="1300" dirty="0" smtClean="0">
                <a:hlinkClick r:id="rId3"/>
              </a:rPr>
              <a:t>://AskJAN.org/topics/interactive.cfm</a:t>
            </a:r>
            <a:endParaRPr lang="en-US" sz="1300" dirty="0"/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93294-FF69-4DE0-B2CE-3BFA5C39F0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3358" y="274638"/>
            <a:ext cx="7700042" cy="10207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JAN’s Interactive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en-US" dirty="0"/>
          </a:p>
        </p:txBody>
      </p:sp>
      <p:pic>
        <p:nvPicPr>
          <p:cNvPr id="80900" name="Picture 2" descr="Step 1: Recognizing an Accommodation Request&#10;Step 2: Gathering Information&#10;Step 3: Exploring Accommodation Options&#10;Step 4: Choosing an Accommodation&#10;Step 6: Implementing the Accommodation&#10;Step 6: Monitoring the Accommodation&#10;&#10;SUCCESSFUL ACCOMMO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>
            <a:fillRect/>
          </a:stretch>
        </p:blipFill>
        <p:spPr bwMode="auto">
          <a:xfrm>
            <a:off x="2971800" y="1371600"/>
            <a:ext cx="3352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992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dirty="0"/>
              <a:t>About the medical impairment: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nature of the impairment?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are the limitations/restrictions?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How long will the impairment last?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duration of restrictions?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3820" y="1493837"/>
            <a:ext cx="4354420" cy="4800600"/>
          </a:xfrm>
          <a:noFill/>
        </p:spPr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medical </a:t>
            </a:r>
            <a:r>
              <a:rPr lang="en-US" dirty="0" smtClean="0"/>
              <a:t>documentation </a:t>
            </a:r>
            <a:r>
              <a:rPr lang="en-US" dirty="0"/>
              <a:t>be obtained?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/>
              <a:t>Yes, </a:t>
            </a:r>
            <a:r>
              <a:rPr lang="en-US" b="0" u="sng" dirty="0"/>
              <a:t>when</a:t>
            </a:r>
            <a:r>
              <a:rPr lang="en-US" b="0" dirty="0"/>
              <a:t> the disability and need for accommodation are not known or obvious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DC2BE-E975-4B10-955A-AB270959767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  <p:pic>
        <p:nvPicPr>
          <p:cNvPr id="7" name="Picture 2" descr="conversation bubb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2" y="3894137"/>
            <a:ext cx="3355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6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dirty="0"/>
              <a:t>About job functions &amp; performance: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job functions, policies, or procedures are affected by the limitations?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Is performance or conduct affected? 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Are there any safety issues?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job functions be performed in a different way?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4A10F-DA3D-45BB-BDFB-FE2A8B7AFBA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  <p:pic>
        <p:nvPicPr>
          <p:cNvPr id="86022" name="Picture 5" descr="sign: Changes Ahe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6" y="3089031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714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dirty="0"/>
              <a:t>About job accommodations: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What type of accommodation is needed?</a:t>
            </a:r>
          </a:p>
          <a:p>
            <a:pPr marL="740664" lvl="1" indent="-283464"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Job Restructuring, Modified Schedules, Modified Policies, Assistive Technology, Telework, Leave, Reassignment, Service Animal, etc.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accommodation </a:t>
            </a:r>
            <a:r>
              <a:rPr lang="en-US" altLang="en-US" dirty="0" smtClean="0"/>
              <a:t>reasonable — </a:t>
            </a:r>
            <a:r>
              <a:rPr lang="en-US" altLang="en-US" i="1" dirty="0" smtClean="0"/>
              <a:t>meaning</a:t>
            </a:r>
            <a:r>
              <a:rPr lang="en-US" altLang="en-US" dirty="0" smtClean="0"/>
              <a:t> feasible or plausible?</a:t>
            </a:r>
            <a:endParaRPr lang="en-US" altLang="en-US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Will the </a:t>
            </a:r>
            <a:r>
              <a:rPr lang="en-US" altLang="en-US" dirty="0"/>
              <a:t>accommodation </a:t>
            </a:r>
            <a:r>
              <a:rPr lang="en-US" altLang="en-US" dirty="0" smtClean="0"/>
              <a:t>be effective</a:t>
            </a:r>
            <a:r>
              <a:rPr lang="en-US" altLang="en-US" dirty="0"/>
              <a:t>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employee still qualified?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769CB-E783-4F3A-8119-27A9A24FA0A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26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to recognize a request for reasonable accommodation (RA) and not engaging in the interactive process (IP)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Being curt, non-empathetic, failing to listen with intent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Ignoring timeframes for responding/implementing accommodation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Neglecting to adequately document IP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b="0" dirty="0" smtClean="0"/>
          </a:p>
        </p:txBody>
      </p:sp>
      <p:sp>
        <p:nvSpPr>
          <p:cNvPr id="6349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 to work collaboratively with employee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Making excuses for why accommodation can’t be provided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Neglecting to communicate accommodations to essential personnel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to monitor accommodations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200" dirty="0" smtClean="0"/>
          </a:p>
        </p:txBody>
      </p:sp>
      <p:sp>
        <p:nvSpPr>
          <p:cNvPr id="880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D9E2AE-532E-40AB-A7FF-B1B0DF9A4BF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 to Avoid </a:t>
            </a:r>
          </a:p>
        </p:txBody>
      </p:sp>
    </p:spTree>
    <p:extLst>
      <p:ext uri="{BB962C8B-B14F-4D97-AF65-F5344CB8AC3E}">
        <p14:creationId xmlns:p14="http://schemas.microsoft.com/office/powerpoint/2010/main" val="304227519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eaLnBrk="1" hangingPunct="1"/>
            <a:r>
              <a:rPr lang="en-GB" altLang="en-US" sz="1800" dirty="0" smtClean="0"/>
              <a:t>  </a:t>
            </a:r>
          </a:p>
        </p:txBody>
      </p:sp>
      <p:sp>
        <p:nvSpPr>
          <p:cNvPr id="6758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61D677-8B48-461B-98EA-292A7F231463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7588" name="Title 1"/>
          <p:cNvSpPr txBox="1">
            <a:spLocks/>
          </p:cNvSpPr>
          <p:nvPr/>
        </p:nvSpPr>
        <p:spPr bwMode="auto">
          <a:xfrm>
            <a:off x="538163" y="406400"/>
            <a:ext cx="5895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700" b="1">
                <a:solidFill>
                  <a:srgbClr val="002060"/>
                </a:solidFill>
              </a:rPr>
              <a:t>Toolkit Training Videos</a:t>
            </a:r>
          </a:p>
        </p:txBody>
      </p:sp>
      <p:pic>
        <p:nvPicPr>
          <p:cNvPr id="2" name="Picture 1" descr="Still from training vide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00" y="1670919"/>
            <a:ext cx="7504200" cy="443373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51512&quot;&gt;&lt;property id=&quot;20148&quot; value=&quot;5&quot;/&gt;&lt;property id=&quot;20300&quot; value=&quot;Slide 1&quot;/&gt;&lt;property id=&quot;20307&quot; value=&quot;411&quot;/&gt;&lt;/object&gt;&lt;object type=&quot;3&quot; unique_id=&quot;51519&quot;&gt;&lt;property id=&quot;20148&quot; value=&quot;5&quot;/&gt;&lt;property id=&quot;20300&quot; value=&quot;Slide 2 - &amp;quot;Accommodation Primer &amp;quot;&quot;/&gt;&lt;property id=&quot;20307&quot; value=&quot;414&quot;/&gt;&lt;/object&gt;&lt;object type=&quot;3&quot; unique_id=&quot;51528&quot;&gt;&lt;property id=&quot;20148&quot; value=&quot;5&quot;/&gt;&lt;property id=&quot;20300&quot; value=&quot;Slide 9&quot;/&gt;&lt;property id=&quot;20307&quot; value=&quot;423&quot;/&gt;&lt;/object&gt;&lt;object type=&quot;3&quot; unique_id=&quot;52296&quot;&gt;&lt;property id=&quot;20148&quot; value=&quot;5&quot;/&gt;&lt;property id=&quot;20300&quot; value=&quot;Slide 3 - &amp;quot;What is the Interactive Process?&amp;quot;&quot;/&gt;&lt;property id=&quot;20307&quot; value=&quot;455&quot;/&gt;&lt;/object&gt;&lt;object type=&quot;3&quot; unique_id=&quot;52302&quot;&gt;&lt;property id=&quot;20148&quot; value=&quot;5&quot;/&gt;&lt;property id=&quot;20300&quot; value=&quot;Slide 15&quot;/&gt;&lt;property id=&quot;20307&quot; value=&quot;447&quot;/&gt;&lt;/object&gt;&lt;object type=&quot;3&quot; unique_id=&quot;52303&quot;&gt;&lt;property id=&quot;20148&quot; value=&quot;5&quot;/&gt;&lt;property id=&quot;20300&quot; value=&quot;Slide 14&quot;/&gt;&lt;property id=&quot;20307&quot; value=&quot;449&quot;/&gt;&lt;/object&gt;&lt;object type=&quot;3&quot; unique_id=&quot;52305&quot;&gt;&lt;property id=&quot;20148&quot; value=&quot;5&quot;/&gt;&lt;property id=&quot;20300&quot; value=&quot;Slide 18&quot;/&gt;&lt;property id=&quot;20307&quot; value=&quot;459&quot;/&gt;&lt;/object&gt;&lt;object type=&quot;3&quot; unique_id=&quot;52409&quot;&gt;&lt;property id=&quot;20148&quot; value=&quot;5&quot;/&gt;&lt;property id=&quot;20300&quot; value=&quot;Slide 5 - &amp;quot;Questions to Consider&amp;quot;&quot;/&gt;&lt;property id=&quot;20307&quot; value=&quot;461&quot;/&gt;&lt;/object&gt;&lt;object type=&quot;3&quot; unique_id=&quot;52410&quot;&gt;&lt;property id=&quot;20148&quot; value=&quot;5&quot;/&gt;&lt;property id=&quot;20300&quot; value=&quot;Slide 6 - &amp;quot;Questions to Consider&amp;quot;&quot;/&gt;&lt;property id=&quot;20307&quot; value=&quot;462&quot;/&gt;&lt;/object&gt;&lt;object type=&quot;3&quot; unique_id=&quot;52412&quot;&gt;&lt;property id=&quot;20148&quot; value=&quot;5&quot;/&gt;&lt;property id=&quot;20300&quot; value=&quot;Slide 8 - &amp;quot;Practices to Avoid &amp;quot;&quot;/&gt;&lt;property id=&quot;20307&quot; value=&quot;464&quot;/&gt;&lt;/object&gt;&lt;object type=&quot;3&quot; unique_id=&quot;52413&quot;&gt;&lt;property id=&quot;20148&quot; value=&quot;5&quot;/&gt;&lt;property id=&quot;20300&quot; value=&quot;Slide 17 - &amp;quot;Best Practices&amp;quot;&quot;/&gt;&lt;property id=&quot;20307&quot; value=&quot;465&quot;/&gt;&lt;/object&gt;&lt;object type=&quot;3&quot; unique_id=&quot;52414&quot;&gt;&lt;property id=&quot;20148&quot; value=&quot;5&quot;/&gt;&lt;property id=&quot;20300&quot; value=&quot;Slide 19 - &amp;quot;Contact JAN&amp;quot;&quot;/&gt;&lt;property id=&quot;20307&quot; value=&quot;466&quot;/&gt;&lt;/object&gt;&lt;object type=&quot;3&quot; unique_id=&quot;52450&quot;&gt;&lt;property id=&quot;20148&quot; value=&quot;5&quot;/&gt;&lt;property id=&quot;20300&quot; value=&quot;Slide 13&quot;/&gt;&lt;property id=&quot;20307&quot; value=&quot;467&quot;/&gt;&lt;/object&gt;&lt;object type=&quot;3&quot; unique_id=&quot;52452&quot;&gt;&lt;property id=&quot;20148&quot; value=&quot;5&quot;/&gt;&lt;property id=&quot;20300&quot; value=&quot;Slide 10&quot;/&gt;&lt;property id=&quot;20307&quot; value=&quot;470&quot;/&gt;&lt;/object&gt;&lt;object type=&quot;3&quot; unique_id=&quot;52453&quot;&gt;&lt;property id=&quot;20148&quot; value=&quot;5&quot;/&gt;&lt;property id=&quot;20300&quot; value=&quot;Slide 11&quot;/&gt;&lt;property id=&quot;20307&quot; value=&quot;471&quot;/&gt;&lt;/object&gt;&lt;object type=&quot;3&quot; unique_id=&quot;52454&quot;&gt;&lt;property id=&quot;20148&quot; value=&quot;5&quot;/&gt;&lt;property id=&quot;20300&quot; value=&quot;Slide 12&quot;/&gt;&lt;property id=&quot;20307&quot; value=&quot;472&quot;/&gt;&lt;/object&gt;&lt;object type=&quot;3&quot; unique_id=&quot;52455&quot;&gt;&lt;property id=&quot;20148&quot; value=&quot;5&quot;/&gt;&lt;property id=&quot;20300&quot; value=&quot;Slide 16&quot;/&gt;&lt;property id=&quot;20307&quot; value=&quot;469&quot;/&gt;&lt;/object&gt;&lt;object type=&quot;3&quot; unique_id=&quot;52586&quot;&gt;&lt;property id=&quot;20148&quot; value=&quot;5&quot;/&gt;&lt;property id=&quot;20300&quot; value=&quot;Slide 4 - &amp;quot;JAN’s Interactive Process&amp;quot;&quot;/&gt;&lt;property id=&quot;20307&quot; value=&quot;473&quot;/&gt;&lt;/object&gt;&lt;object type=&quot;3&quot; unique_id=&quot;52587&quot;&gt;&lt;property id=&quot;20148&quot; value=&quot;5&quot;/&gt;&lt;property id=&quot;20300&quot; value=&quot;Slide 7 - &amp;quot;Questions to Consider&amp;quot;&quot;/&gt;&lt;property id=&quot;20307&quot; value=&quot;47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23B5DC28559448D30F543FA657A7E" ma:contentTypeVersion="0" ma:contentTypeDescription="Create a new document." ma:contentTypeScope="" ma:versionID="3ffd6a641eb0e6ed165e825eb8a5da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0436ddfbd56a1440bf42e3845103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90EE4-0CCA-4EA2-847A-6F99C0716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21016-6EBC-4A63-8F21-8DACCC10E150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8473</TotalTime>
  <Words>1106</Words>
  <Application>Microsoft Office PowerPoint</Application>
  <PresentationFormat>On-screen Show (4:3)</PresentationFormat>
  <Paragraphs>162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Times New Roman</vt:lpstr>
      <vt:lpstr>Wingdings</vt:lpstr>
      <vt:lpstr>1_Office Theme</vt:lpstr>
      <vt:lpstr>4_Office Theme</vt:lpstr>
      <vt:lpstr>3_Office-thema</vt:lpstr>
      <vt:lpstr>PowerPoint Presentation</vt:lpstr>
      <vt:lpstr>Accommodation Primer </vt:lpstr>
      <vt:lpstr>What is the Interactive Process?</vt:lpstr>
      <vt:lpstr>JAN’s Interactive Process</vt:lpstr>
      <vt:lpstr>Questions to Consider</vt:lpstr>
      <vt:lpstr>Questions to Consider</vt:lpstr>
      <vt:lpstr>Questions to Consider</vt:lpstr>
      <vt:lpstr>Practices to Avoid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</vt:lpstr>
      <vt:lpstr>PowerPoint Presentation</vt:lpstr>
      <vt:lpstr>Contact JAN</vt:lpstr>
    </vt:vector>
  </TitlesOfParts>
  <Company>Job Accommodation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Goddard</dc:creator>
  <cp:lastModifiedBy>Lyssa Rowan</cp:lastModifiedBy>
  <cp:revision>237</cp:revision>
  <cp:lastPrinted>2017-09-14T13:56:03Z</cp:lastPrinted>
  <dcterms:created xsi:type="dcterms:W3CDTF">2014-09-23T15:53:59Z</dcterms:created>
  <dcterms:modified xsi:type="dcterms:W3CDTF">2018-08-29T13:19:24Z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0x01010069D23B5DC28559448D30F543FA657A7E</vt:lpwstr>
  </property>
</Properties>
</file>