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  <p:sldMasterId id="2147483680" r:id="rId4"/>
    <p:sldMasterId id="2147483685" r:id="rId5"/>
    <p:sldMasterId id="2147483691" r:id="rId6"/>
    <p:sldMasterId id="2147483697" r:id="rId7"/>
    <p:sldMasterId id="2147484809" r:id="rId8"/>
    <p:sldMasterId id="2147487163" r:id="rId9"/>
    <p:sldMasterId id="2147491288" r:id="rId10"/>
  </p:sldMasterIdLst>
  <p:notesMasterIdLst>
    <p:notesMasterId r:id="rId27"/>
  </p:notesMasterIdLst>
  <p:handoutMasterIdLst>
    <p:handoutMasterId r:id="rId28"/>
  </p:handoutMasterIdLst>
  <p:sldIdLst>
    <p:sldId id="584" r:id="rId11"/>
    <p:sldId id="537" r:id="rId12"/>
    <p:sldId id="539" r:id="rId13"/>
    <p:sldId id="540" r:id="rId14"/>
    <p:sldId id="535" r:id="rId15"/>
    <p:sldId id="536" r:id="rId16"/>
    <p:sldId id="541" r:id="rId17"/>
    <p:sldId id="542" r:id="rId18"/>
    <p:sldId id="543" r:id="rId19"/>
    <p:sldId id="552" r:id="rId20"/>
    <p:sldId id="553" r:id="rId21"/>
    <p:sldId id="554" r:id="rId22"/>
    <p:sldId id="555" r:id="rId23"/>
    <p:sldId id="556" r:id="rId24"/>
    <p:sldId id="581" r:id="rId25"/>
    <p:sldId id="583" r:id="rId26"/>
  </p:sldIdLst>
  <p:sldSz cx="9144000" cy="6858000" type="screen4x3"/>
  <p:notesSz cx="6950075" cy="9236075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F"/>
    <a:srgbClr val="00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89494" autoAdjust="0"/>
  </p:normalViewPr>
  <p:slideViewPr>
    <p:cSldViewPr snapToGrid="0">
      <p:cViewPr varScale="1">
        <p:scale>
          <a:sx n="118" d="100"/>
          <a:sy n="118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CC78BCA8-063B-469E-8EB1-195A67D7AAE2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>
              <a:defRPr/>
            </a:pPr>
            <a:fld id="{4EF4A6AB-7727-49FF-92C7-76F40C853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DB4CBE-71D5-4509-9BC1-5F78B6C3D571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CF0DA3-A446-43B8-BB90-0B95BEC50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corner/vol05iss04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AB43B-507E-4BF8-A667-2F06F02CB6F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5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D5C78E-3031-43E2-ABB3-A4B5B081CC1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5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on the ADAAA definition of disability, go to :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http://askjan.org/corner/vol05iss04.htm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F0DA3-A446-43B8-BB90-0B95BEC50D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6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18F52-3AE9-4A94-AA32-4D136F6716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931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video.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F0DA3-A446-43B8-BB90-0B95BEC50D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8F185-B9D4-41B8-B40F-DF49744765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1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D6CAF-6914-4980-8329-F77BFFDABF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1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0940CA2-DCE3-4720-BF2D-06D09AC53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61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CE89C1-4A60-49AA-ABDC-C48509AD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10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ADE24B-A971-4560-BA6B-820A898D7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9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87BB2CC-370D-4C20-B7CC-D21AB391B2A8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F1C982-5CCD-4399-9466-DB3A48A98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121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8607DAC-4B4B-40B7-AB9F-4E014CB4F1D0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751DC8-0810-41C4-B17F-E3B812CA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957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6BD4F34F-B1CE-444F-8234-E7C10B6F35AA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72C3EA-5C94-429F-9734-62C2B2ED2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761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C3802DD1-240C-42F5-93E2-56A20DF96A2A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64B8DE-3700-4218-922E-5DA4F14F4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285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684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E5EA6-2DF4-4160-BF41-CAC0786E5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373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B720FE-6CF0-4C18-9F66-E70A1C81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960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D044E1-D196-449A-A23C-116D6513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2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634625-4C89-4B44-905E-957AB59D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1132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877A02F-A40B-4BB3-A26B-1D8F337B29DF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E63A01-5D0A-4D23-AF3E-8193074B5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976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D17D4E-5A84-4DBF-A506-F6055F6E0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32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4C491D-0242-4530-AC68-3550E9093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3222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2A9FCF8-292F-4175-B15E-F09B829CC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66826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61775D-8AA2-44A5-AE37-D63C93880395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88BEE7-64CD-485A-B727-A95073879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8604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52196D-A7EA-481B-8FD0-D031CD21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300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FACF020-5371-42D9-94DD-90AAC1194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231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49546A-B248-4B1B-84AF-17C1D0730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760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658EB6-322F-4C7B-BBD9-74C138F3E6EC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1110F7-04D5-4A73-85B5-188046B4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163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59FB76-1678-4B61-B209-A5F24D484D92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8330E0-A8FD-4083-A492-F3167A374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38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3670D9-E0C1-4ACE-AC42-716A7B0E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9269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EA7A38-1A1C-4E07-B399-6593FF44C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6722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F8D216E-17CC-48D1-88BE-4583B62BB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0545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7E8568-BAC6-4BE1-A0A0-8C58D6D17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345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5225B4-EBC8-40E3-B6AA-E73830C0391D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0179395-6DC2-4D37-9EF3-1BA9B51D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4808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C8A110-82F6-4CA1-B8E2-2003823A6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587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BA7BB71-CF0E-4AEB-A2D7-5D944F67B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76424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9F4D231-5518-4810-8136-73C3D0932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8595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B939F4F-589F-4448-8FBF-C731604AE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8436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1454C5-DFE0-4340-9341-73D0968BC422}" type="datetimeFigureOut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DFF7E3-EC7A-4FA9-8C07-ED1F602B9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01411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6B0E587-F2BA-4EDB-9D42-763829C45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95811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49E842-110C-4342-9866-833FC8AB6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188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98C3DE-8FA1-4612-9D6F-A6F710C95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49673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34684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B348A-8AA0-49B7-9FB7-CC9D146D666B}" type="datetimeFigureOut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5B85D56-7D4A-49EF-823D-C838C4F76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00765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0628B40-F1BF-49D4-AAF8-B183F4658456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BA3DB0-4CD7-43F6-BD3D-B605DFBC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79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496CB51-84E8-437B-94F8-058524441F41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F999D-344A-4C62-AA3F-47F5F62DE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93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B3B0E6-5F68-4546-A378-05930028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43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B3509F-6CBC-41FD-A533-B09CBF83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49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95CB79-FF72-4748-9F89-A9F6764F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83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1DAD56-E022-4F17-8BDF-C2CCCC75A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Office of Disability Employment Policy. 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1" r:id="rId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3A273C-F765-41A6-A250-F9DD026EE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48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50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9" r:id="rId1"/>
    <p:sldLayoutId id="2147492130" r:id="rId2"/>
    <p:sldLayoutId id="2147492131" r:id="rId3"/>
    <p:sldLayoutId id="2147492132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532D24-877E-425E-85BA-0DE1D868D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2" r:id="rId1"/>
    <p:sldLayoutId id="2147492093" r:id="rId2"/>
    <p:sldLayoutId id="2147492094" r:id="rId3"/>
    <p:sldLayoutId id="2147492095" r:id="rId4"/>
    <p:sldLayoutId id="2147492096" r:id="rId5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F97612-9F97-4A12-BDBB-24F129F94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oup 12"/>
          <p:cNvGrpSpPr>
            <a:grpSpLocks/>
          </p:cNvGrpSpPr>
          <p:nvPr userDrawn="1"/>
        </p:nvGrpSpPr>
        <p:grpSpPr bwMode="auto">
          <a:xfrm>
            <a:off x="447675" y="374650"/>
            <a:ext cx="8255000" cy="768350"/>
            <a:chOff x="447675" y="374621"/>
            <a:chExt cx="8254726" cy="768096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447675" y="380969"/>
              <a:ext cx="5952927" cy="758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084" name="Picture 11" descr="JAN Logo&#10;&#10;Job Accommodation Network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74621"/>
              <a:ext cx="2530201" cy="7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Multiple Limitations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7" r:id="rId1"/>
    <p:sldLayoutId id="2147492098" r:id="rId2"/>
    <p:sldLayoutId id="2147492099" r:id="rId3"/>
    <p:sldLayoutId id="2147492100" r:id="rId4"/>
    <p:sldLayoutId id="2147492101" r:id="rId5"/>
    <p:sldLayoutId id="2147492102" r:id="rId6"/>
    <p:sldLayoutId id="2147492103" r:id="rId7"/>
    <p:sldLayoutId id="2147492104" r:id="rId8"/>
    <p:sldLayoutId id="2147492105" r:id="rId9"/>
    <p:sldLayoutId id="2147492106" r:id="rId10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D0DAFC-7EE6-4ABD-86B7-E9A82B14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410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07" r:id="rId1"/>
    <p:sldLayoutId id="2147492108" r:id="rId2"/>
    <p:sldLayoutId id="2147492109" r:id="rId3"/>
    <p:sldLayoutId id="2147492110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6B07F-5F55-4CD9-BDBC-76BE19B1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5128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30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1" r:id="rId1"/>
    <p:sldLayoutId id="2147492112" r:id="rId2"/>
    <p:sldLayoutId id="2147492113" r:id="rId3"/>
    <p:sldLayoutId id="2147492114" r:id="rId4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AAC51C-69CE-44C7-8F8E-14A95C5A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6152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54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5" r:id="rId1"/>
    <p:sldLayoutId id="2147492116" r:id="rId2"/>
    <p:sldLayoutId id="2147492117" r:id="rId3"/>
    <p:sldLayoutId id="2147492118" r:id="rId4"/>
    <p:sldLayoutId id="2147492119" r:id="rId5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F514BE-8EE8-4C96-846D-C9BB0E1C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7176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8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0" r:id="rId1"/>
    <p:sldLayoutId id="2147492121" r:id="rId2"/>
    <p:sldLayoutId id="2147492122" r:id="rId3"/>
    <p:sldLayoutId id="2147492123" r:id="rId4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33E60F-3E57-49CE-A79F-F16B5EAFD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8200" name="Picture 20" descr="ODEP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prstClr val="white"/>
                </a:solidFill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prstClr val="white"/>
                </a:solidFill>
                <a:cs typeface="Arial" charset="0"/>
              </a:rPr>
              <a:t>Office of Disability Employment Policy.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4" r:id="rId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DFC5CE-EB51-403F-BEA6-D1DC94E8A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922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2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5" r:id="rId1"/>
    <p:sldLayoutId id="2147492126" r:id="rId2"/>
    <p:sldLayoutId id="2147492127" r:id="rId3"/>
    <p:sldLayoutId id="2147492128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askjan.org/media/eaps/interactiveprocessEAP.do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F78D8-4AB3-41DD-882D-911928A9BD4E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429000" y="2625725"/>
            <a:ext cx="5181600" cy="2971800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20000"/>
              </a:lnSpc>
              <a:defRPr/>
            </a:pPr>
            <a:r>
              <a:rPr lang="en-US" altLang="en-US" sz="4400" dirty="0"/>
              <a:t>Retaining Employees with Disabilities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400" dirty="0"/>
              <a:t>Disability Inclusion &amp; Best Practices </a:t>
            </a:r>
            <a:br>
              <a:rPr lang="en-US" altLang="en-US" sz="2400" dirty="0"/>
            </a:br>
            <a:r>
              <a:rPr lang="en-US" altLang="en-US" sz="2400" dirty="0"/>
              <a:t>for the Employee Lifecycle</a:t>
            </a:r>
            <a:endParaRPr lang="en-US" altLang="en-US" sz="3200" dirty="0"/>
          </a:p>
          <a:p>
            <a:pPr>
              <a:lnSpc>
                <a:spcPct val="110000"/>
              </a:lnSpc>
              <a:defRPr/>
            </a:pPr>
            <a:endParaRPr lang="en-US" altLang="en-US" sz="1900" b="0" dirty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endParaRPr lang="en-US" altLang="en-US" sz="2000" b="0" dirty="0" smtClean="0"/>
          </a:p>
        </p:txBody>
      </p:sp>
      <p:pic>
        <p:nvPicPr>
          <p:cNvPr id="5" name="Picture 4" descr="Woman using wheelchair"/>
          <p:cNvPicPr>
            <a:picLocks noChangeAspect="1"/>
          </p:cNvPicPr>
          <p:nvPr/>
        </p:nvPicPr>
        <p:blipFill>
          <a:blip r:embed="rId3"/>
          <a:srcRect l="46000" r="4667" b="9540"/>
          <a:stretch>
            <a:fillRect/>
          </a:stretch>
        </p:blipFill>
        <p:spPr>
          <a:xfrm>
            <a:off x="1152525" y="3275013"/>
            <a:ext cx="1138238" cy="15128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an seated in office chair holding cane"/>
          <p:cNvPicPr>
            <a:picLocks noChangeAspect="1"/>
          </p:cNvPicPr>
          <p:nvPr/>
        </p:nvPicPr>
        <p:blipFill>
          <a:blip r:embed="rId4"/>
          <a:srcRect l="44667" b="7701"/>
          <a:stretch>
            <a:fillRect/>
          </a:stretch>
        </p:blipFill>
        <p:spPr>
          <a:xfrm>
            <a:off x="2490788" y="4391025"/>
            <a:ext cx="998537" cy="12065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Grocery cler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349500"/>
            <a:ext cx="914400" cy="129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Woman with service do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1824" y="758825"/>
            <a:ext cx="1901341" cy="13091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4129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Educate workforce about RA policy and encourage all employees to discuss, with management/HR, modifications/tools needed to be successful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0" dirty="0" smtClean="0"/>
              <a:t>Train hiring managers and supervisors to </a:t>
            </a:r>
            <a:r>
              <a:rPr lang="en-US" b="0" dirty="0"/>
              <a:t>r</a:t>
            </a:r>
            <a:r>
              <a:rPr lang="en-US" b="0" dirty="0" smtClean="0"/>
              <a:t>ecognize </a:t>
            </a:r>
            <a:r>
              <a:rPr lang="en-US" b="0" dirty="0"/>
              <a:t>when an accommodation request is received, respond without delay, and document actions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n-US" b="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EBA5FF-2315-4E97-95D9-37D241CD0993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Interactive Process Best Practices</a:t>
            </a:r>
          </a:p>
        </p:txBody>
      </p:sp>
      <p:pic>
        <p:nvPicPr>
          <p:cNvPr id="90118" name="Picture 2" descr="figure using megaph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58" y="4546433"/>
            <a:ext cx="1584034" cy="177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ea typeface="Calibri" panose="020F0502020204030204" pitchFamily="34" charset="0"/>
              </a:rPr>
              <a:t>Privately </a:t>
            </a:r>
            <a:r>
              <a:rPr lang="en-US" sz="2400" b="0" dirty="0">
                <a:ea typeface="Calibri" panose="020F0502020204030204" pitchFamily="34" charset="0"/>
              </a:rPr>
              <a:t>engage </a:t>
            </a:r>
            <a:r>
              <a:rPr lang="en-US" sz="2400" b="0" dirty="0" smtClean="0">
                <a:ea typeface="Calibri" panose="020F0502020204030204" pitchFamily="34" charset="0"/>
              </a:rPr>
              <a:t>the employee </a:t>
            </a:r>
            <a:r>
              <a:rPr lang="en-US" sz="2400" b="0" dirty="0">
                <a:ea typeface="Calibri" panose="020F0502020204030204" pitchFamily="34" charset="0"/>
              </a:rPr>
              <a:t>to discuss accommodation </a:t>
            </a:r>
            <a:r>
              <a:rPr lang="en-US" sz="2400" b="0" dirty="0" smtClean="0">
                <a:ea typeface="Calibri" panose="020F0502020204030204" pitchFamily="34" charset="0"/>
              </a:rPr>
              <a:t>requests</a:t>
            </a:r>
            <a:endParaRPr lang="en-US" sz="2400" b="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</a:rPr>
              <a:t>Listen, express empathy, and exhibit understanding of concerns shared by </a:t>
            </a:r>
            <a:r>
              <a:rPr lang="en-US" sz="2400" b="0" dirty="0" smtClean="0">
                <a:ea typeface="Calibri" panose="020F0502020204030204" pitchFamily="34" charset="0"/>
              </a:rPr>
              <a:t>employee</a:t>
            </a:r>
            <a:endParaRPr lang="en-US" sz="2400" b="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</a:rPr>
              <a:t>Build trust through positive, constructive dialogue and by demonstrating interest in identifying </a:t>
            </a:r>
            <a:r>
              <a:rPr lang="en-US" sz="2400" b="0" dirty="0" smtClean="0">
                <a:ea typeface="Calibri" panose="020F0502020204030204" pitchFamily="34" charset="0"/>
              </a:rPr>
              <a:t>solutions </a:t>
            </a:r>
            <a:endParaRPr lang="en-US" sz="2400" b="0" dirty="0">
              <a:ea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b="0" dirty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CE26B-1DB0-4FF5-9DF6-45A3774338A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Process Best Practices</a:t>
            </a:r>
          </a:p>
        </p:txBody>
      </p:sp>
      <p:pic>
        <p:nvPicPr>
          <p:cNvPr id="91141" name="Picture 2" descr="chalk sign&#10;Problems crossed out&#10;Solutions spelle ou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370388"/>
            <a:ext cx="28511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0" dirty="0" smtClean="0"/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Use information about work-related limitations and barriers to explore accommodation solutions collaboratively with employee</a:t>
            </a: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Break-down silos and engage internal and external resources to support the accommodation process</a:t>
            </a:r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F11FC6-DA34-46F8-9ACB-5A2BAEDAEC88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Process Best Practices</a:t>
            </a:r>
          </a:p>
        </p:txBody>
      </p:sp>
      <p:pic>
        <p:nvPicPr>
          <p:cNvPr id="92165" name="Picture 2" descr="JAN home page&#10;AskJAN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714750"/>
            <a:ext cx="33210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Calibri" panose="020F0502020204030204" pitchFamily="34" charset="0"/>
              </a:rPr>
              <a:t>Document </a:t>
            </a:r>
            <a:r>
              <a:rPr lang="en-US" sz="2400" dirty="0">
                <a:ea typeface="Calibri" panose="020F0502020204030204" pitchFamily="34" charset="0"/>
              </a:rPr>
              <a:t>the interactive process – beginning to end, to benefit both </a:t>
            </a:r>
            <a:r>
              <a:rPr lang="en-US" sz="2400" dirty="0" smtClean="0">
                <a:ea typeface="Calibri" panose="020F0502020204030204" pitchFamily="34" charset="0"/>
              </a:rPr>
              <a:t>parties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Calibri" panose="020F0502020204030204" pitchFamily="34" charset="0"/>
              </a:rPr>
              <a:t>Be </a:t>
            </a:r>
            <a:r>
              <a:rPr lang="en-US" sz="2400" dirty="0">
                <a:ea typeface="Calibri" panose="020F0502020204030204" pitchFamily="34" charset="0"/>
              </a:rPr>
              <a:t>responsive – DO SOMETHING!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Calibri" panose="020F0502020204030204" pitchFamily="34" charset="0"/>
              </a:rPr>
              <a:t>Inform essential personnel about accommodations, but preserve </a:t>
            </a:r>
            <a:r>
              <a:rPr lang="en-US" sz="2400" dirty="0" smtClean="0">
                <a:ea typeface="Calibri" panose="020F0502020204030204" pitchFamily="34" charset="0"/>
              </a:rPr>
              <a:t>confidentiality </a:t>
            </a:r>
            <a:r>
              <a:rPr lang="en-US" sz="2400" dirty="0">
                <a:ea typeface="Calibri" panose="020F0502020204030204" pitchFamily="34" charset="0"/>
              </a:rPr>
              <a:t>of </a:t>
            </a:r>
            <a:r>
              <a:rPr lang="en-US" sz="2400" dirty="0" smtClean="0">
                <a:ea typeface="Calibri" panose="020F0502020204030204" pitchFamily="34" charset="0"/>
              </a:rPr>
              <a:t/>
            </a:r>
            <a:br>
              <a:rPr lang="en-US" sz="2400" dirty="0" smtClean="0">
                <a:ea typeface="Calibri" panose="020F0502020204030204" pitchFamily="34" charset="0"/>
              </a:rPr>
            </a:br>
            <a:r>
              <a:rPr lang="en-US" sz="2400" dirty="0" smtClean="0">
                <a:ea typeface="Calibri" panose="020F0502020204030204" pitchFamily="34" charset="0"/>
              </a:rPr>
              <a:t>medical information</a:t>
            </a:r>
            <a:endParaRPr lang="en-US" sz="2000" dirty="0"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endParaRPr lang="en-US" sz="2600" dirty="0">
              <a:ea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346A66-A9BE-410C-874A-BE46C923B78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Process Best Practices</a:t>
            </a:r>
          </a:p>
        </p:txBody>
      </p:sp>
      <p:pic>
        <p:nvPicPr>
          <p:cNvPr id="93189" name="Picture 3" descr="4 people in a group meeting&#10;one empty chai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257675"/>
            <a:ext cx="3432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indent="-347472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Monitor accommodations for effectiveness and make changes when necessary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b="0" dirty="0" smtClean="0"/>
          </a:p>
        </p:txBody>
      </p:sp>
      <p:sp>
        <p:nvSpPr>
          <p:cNvPr id="94211" name="Content Placeholder 2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47472" indent="-347472"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Commit to creating an environment where all employees have the ability to contribute and be successful</a:t>
            </a:r>
          </a:p>
          <a:p>
            <a:pPr marL="0" indent="0">
              <a:defRPr/>
            </a:pPr>
            <a:endParaRPr lang="en-US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30B41B-74F2-4F7B-9862-305AD9408CB8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Process Best Practices</a:t>
            </a:r>
          </a:p>
        </p:txBody>
      </p:sp>
      <p:pic>
        <p:nvPicPr>
          <p:cNvPr id="94214" name="Picture 3" descr="NDEAM 2016 Poster&#10;#InclusionWor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838575"/>
            <a:ext cx="38592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Keep disability and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accommodation-related </a:t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 confidential</a:t>
            </a:r>
            <a:endParaRPr lang="en-US" sz="2400" b="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6B7BE5-9D61-4AE0-B1FF-A0E0E53949F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3" name="TextBox 2" descr="Made a business decision for personal reasons and does not discuss employees' personal information with others&#10;"/>
          <p:cNvSpPr txBox="1"/>
          <p:nvPr/>
        </p:nvSpPr>
        <p:spPr>
          <a:xfrm>
            <a:off x="1330325" y="2959100"/>
            <a:ext cx="3078163" cy="29432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</a:rPr>
              <a:t>Made a business decision for personal reasons and do not discuss employees' personal information with others</a:t>
            </a:r>
          </a:p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400" i="1" dirty="0">
              <a:solidFill>
                <a:srgbClr val="002C5F"/>
              </a:solidFill>
            </a:endParaRPr>
          </a:p>
        </p:txBody>
      </p:sp>
      <p:sp>
        <p:nvSpPr>
          <p:cNvPr id="6" name="TextBox 5" descr="Let employees know who to contact if there is a need for a modification at work due to a personal reason, so the issue can be addressed privately&#10;"/>
          <p:cNvSpPr txBox="1"/>
          <p:nvPr/>
        </p:nvSpPr>
        <p:spPr>
          <a:xfrm>
            <a:off x="4900613" y="2813050"/>
            <a:ext cx="3097212" cy="32353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Let employees know who to contact if there is a need for a modification at work due to a personal reason, so the issue can be addressed privately</a:t>
            </a:r>
          </a:p>
        </p:txBody>
      </p:sp>
      <p:pic>
        <p:nvPicPr>
          <p:cNvPr id="111623" name="Picture 3" descr="confident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395413"/>
            <a:ext cx="24733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64581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A845D-7648-4CA4-853C-48F4FD782E0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 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pt-BR" altLang="en-US" sz="2400" b="0" dirty="0" smtClean="0"/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</p:txBody>
      </p:sp>
      <p:pic>
        <p:nvPicPr>
          <p:cNvPr id="114692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b="1" dirty="0"/>
              <a:t>Contact JAN</a:t>
            </a:r>
          </a:p>
        </p:txBody>
      </p:sp>
      <p:pic>
        <p:nvPicPr>
          <p:cNvPr id="114694" name="Picture 6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27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27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33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33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33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27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877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mtClean="0"/>
              <a:t>What </a:t>
            </a:r>
            <a:r>
              <a:rPr lang="en-US" altLang="en-US" i="1" smtClean="0"/>
              <a:t>is</a:t>
            </a:r>
            <a:r>
              <a:rPr lang="en-US" altLang="en-US" smtClean="0"/>
              <a:t> an accommodation request?</a:t>
            </a:r>
          </a:p>
          <a:p>
            <a:pPr lvl="1"/>
            <a:r>
              <a:rPr lang="en-US" altLang="en-US" sz="2400" smtClean="0"/>
              <a:t>When an applicant or employee requests an adjustment or change at work for a reason related to a medical impairment</a:t>
            </a:r>
            <a:endParaRPr lang="en-US" altLang="en-US" sz="2200" smtClean="0"/>
          </a:p>
        </p:txBody>
      </p:sp>
      <p:sp>
        <p:nvSpPr>
          <p:cNvPr id="36867" name="Content Placeholder 2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What is </a:t>
            </a:r>
            <a:r>
              <a:rPr lang="en-US" altLang="en-US" i="1" dirty="0"/>
              <a:t>not</a:t>
            </a:r>
            <a:r>
              <a:rPr lang="en-US" altLang="en-US" dirty="0"/>
              <a:t> an accommodation request?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200" dirty="0"/>
              <a:t>Voluntary self-identification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200" dirty="0"/>
              <a:t>Disclosure absent work-related barrier or request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200" dirty="0" smtClean="0"/>
              <a:t>Request for workplace </a:t>
            </a:r>
            <a:r>
              <a:rPr lang="en-US" altLang="en-US" sz="2200" dirty="0"/>
              <a:t>adjustments available to employees without disabilities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dirty="0" smtClean="0"/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33DD72-F9B8-42A0-966F-7350734F4BA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82949" name="Title 1"/>
          <p:cNvSpPr txBox="1">
            <a:spLocks/>
          </p:cNvSpPr>
          <p:nvPr/>
        </p:nvSpPr>
        <p:spPr bwMode="auto">
          <a:xfrm>
            <a:off x="649288" y="3810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Request or Disclosure?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dirty="0"/>
              <a:t>About the medical impairment: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is the nature of the impairment?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are the limitations/restrictions?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How long will the impairment last?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is the duration of restrictions?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2DC2BE-E975-4B10-955A-AB270959767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1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Questions to Consider</a:t>
            </a: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dirty="0"/>
              <a:t>Can medical documentation be obtained?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b="0" dirty="0"/>
              <a:t>Yes, </a:t>
            </a:r>
            <a:r>
              <a:rPr lang="en-US" b="0" u="sng" dirty="0"/>
              <a:t>when</a:t>
            </a:r>
            <a:r>
              <a:rPr lang="en-US" b="0" dirty="0"/>
              <a:t> the disability and need for accommodation are not known or obvious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4998" name="Picture 6" descr="tall stack of folders/pap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343400"/>
            <a:ext cx="17145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b="0" dirty="0"/>
              <a:t>About job functions &amp; performance: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job functions, policies, or procedures are affected by the limitations?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Is performance or conduct affected? 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Are there any safety issues?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84A10F-DA3D-45BB-BDFB-FE2A8B7AFBA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1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Questions to Consider</a:t>
            </a: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dirty="0"/>
              <a:t>Can job functions be performed in a different way?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6022" name="Picture 5" descr="sign: Changes Ahe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667000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A collaborative effort to identify effective accommodation solutions</a:t>
            </a:r>
          </a:p>
        </p:txBody>
      </p:sp>
      <p:sp>
        <p:nvSpPr>
          <p:cNvPr id="31747" name="Content Placeholder 9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Creates a standard of practice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Facilitates communication and inclusion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Demonstrates good faith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Leads to ADA compliance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b="0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28C62-B571-49DB-8839-FAAD70BBFF6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9877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What is the Interactive Process?</a:t>
            </a:r>
          </a:p>
        </p:txBody>
      </p:sp>
      <p:pic>
        <p:nvPicPr>
          <p:cNvPr id="79878" name="Picture 10" descr="two people having a convers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457575"/>
            <a:ext cx="3416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93294-FF69-4DE0-B2CE-3BFA5C39F08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80900" name="Picture 2" descr="Step 1: Recognizing an Accommodation Request&#10;Step 2: Gathering Information&#10;Step 3: Exploring Accommodation Options&#10;Step 4: Choosing an Accommodation&#10;Step 6: Implementing the Accommodation&#10;Step 6: Monitoring the Accommodation&#10;&#10;SUCCESSFUL ACCOMMO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/>
          <a:stretch>
            <a:fillRect/>
          </a:stretch>
        </p:blipFill>
        <p:spPr bwMode="auto">
          <a:xfrm>
            <a:off x="2971800" y="1371600"/>
            <a:ext cx="3352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447675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JAN’s Interactive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8125" y="5715000"/>
            <a:ext cx="184150" cy="1079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endParaRPr lang="en-US" sz="100" b="1" dirty="0">
              <a:solidFill>
                <a:srgbClr val="002C5F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TextBox 4" descr="http://askjan.org/media/eaps/interactiveprocessEAP.doc&#10;">
            <a:hlinkClick r:id="rId4"/>
          </p:cNvPr>
          <p:cNvSpPr txBox="1"/>
          <p:nvPr/>
        </p:nvSpPr>
        <p:spPr>
          <a:xfrm rot="10800000" flipV="1">
            <a:off x="2228108" y="6262042"/>
            <a:ext cx="5343525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sz="1200" dirty="0" smtClean="0">
                <a:solidFill>
                  <a:srgbClr val="002C5F"/>
                </a:solidFill>
                <a:ea typeface="+mj-ea"/>
                <a:cs typeface="Arial" pitchFamily="34" charset="0"/>
                <a:hlinkClick r:id="rId4"/>
              </a:rPr>
              <a:t>For tips about the process, go to: http</a:t>
            </a:r>
            <a:r>
              <a:rPr lang="en-US" sz="1200" dirty="0" smtClean="0">
                <a:solidFill>
                  <a:srgbClr val="002C5F"/>
                </a:solidFill>
                <a:ea typeface="+mj-ea"/>
                <a:cs typeface="Arial" pitchFamily="34" charset="0"/>
                <a:hlinkClick r:id="rId4"/>
              </a:rPr>
              <a:t>://AskJAN.org/media/eaps/interactiveprocessEAP.doc</a:t>
            </a:r>
            <a:endParaRPr lang="en-US" sz="1200" dirty="0">
              <a:solidFill>
                <a:srgbClr val="002C5F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b="0" dirty="0"/>
              <a:t>About job accommodations: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What type of accommodation is needed?</a:t>
            </a:r>
          </a:p>
          <a:p>
            <a:pPr marL="740664" lvl="1" indent="-283464">
              <a:spcAft>
                <a:spcPts val="600"/>
              </a:spcAft>
              <a:defRPr/>
            </a:pPr>
            <a:r>
              <a:rPr lang="en-US" altLang="en-US" dirty="0"/>
              <a:t>Job Restructuring, Modified Schedules, Modified Policies, Assistive Technology, Telework, Leave, Reassignment, Service Animal, etc.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3769CB-E783-4F3A-8119-27A9A24FA0A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1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Questions to Consider</a:t>
            </a: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Is the accommodation </a:t>
            </a:r>
            <a:r>
              <a:rPr lang="en-US" altLang="en-US" dirty="0" smtClean="0"/>
              <a:t>reasonable – </a:t>
            </a:r>
            <a:r>
              <a:rPr lang="en-US" altLang="en-US" i="1" dirty="0" smtClean="0"/>
              <a:t>meaning</a:t>
            </a:r>
            <a:r>
              <a:rPr lang="en-US" altLang="en-US" dirty="0" smtClean="0"/>
              <a:t> </a:t>
            </a:r>
            <a:r>
              <a:rPr lang="en-US" altLang="en-US" dirty="0" smtClean="0"/>
              <a:t>feasible or plausible?</a:t>
            </a:r>
            <a:endParaRPr lang="en-US" altLang="en-US" dirty="0"/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Will the </a:t>
            </a:r>
            <a:r>
              <a:rPr lang="en-US" altLang="en-US" dirty="0"/>
              <a:t>accommodation </a:t>
            </a:r>
            <a:r>
              <a:rPr lang="en-US" altLang="en-US" dirty="0" smtClean="0"/>
              <a:t>be effective</a:t>
            </a:r>
            <a:r>
              <a:rPr lang="en-US" altLang="en-US" dirty="0"/>
              <a:t>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Is the employee still qualified?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1"/>
          <p:cNvSpPr>
            <a:spLocks noGrp="1"/>
          </p:cNvSpPr>
          <p:nvPr>
            <p:ph sz="half" idx="1"/>
          </p:nvPr>
        </p:nvSpPr>
        <p:spPr>
          <a:xfrm>
            <a:off x="914400" y="1329586"/>
            <a:ext cx="3889375" cy="4800600"/>
          </a:xfrm>
        </p:spPr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Failing to recognize a request for reasonable accommodation (RA) and not engaging in the interactive process (IP)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Being curt, non-empathetic, failing to  listen with intent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Ignoring timeframes for responding/implementing accommodation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Neglecting to adequately document IP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n-US" altLang="en-US" sz="2000" b="0" dirty="0" smtClean="0"/>
          </a:p>
        </p:txBody>
      </p:sp>
      <p:sp>
        <p:nvSpPr>
          <p:cNvPr id="63491" name="Content Placeholder 4"/>
          <p:cNvSpPr>
            <a:spLocks noGrp="1"/>
          </p:cNvSpPr>
          <p:nvPr>
            <p:ph sz="half" idx="2"/>
          </p:nvPr>
        </p:nvSpPr>
        <p:spPr>
          <a:xfrm>
            <a:off x="4803775" y="1329586"/>
            <a:ext cx="3730625" cy="4800600"/>
          </a:xfrm>
        </p:spPr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Failing  to work collaboratively with employee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Making excuses for why accommodation can’t be provided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Neglecting to communicate accommodations to essential personnel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Failing to monitor accommodations</a:t>
            </a:r>
          </a:p>
          <a:p>
            <a:pPr marL="0" indent="0">
              <a:spcAft>
                <a:spcPts val="1200"/>
              </a:spcAft>
              <a:defRPr/>
            </a:pPr>
            <a:endParaRPr lang="en-US" altLang="en-US" sz="2000" dirty="0" smtClean="0"/>
          </a:p>
        </p:txBody>
      </p:sp>
      <p:sp>
        <p:nvSpPr>
          <p:cNvPr id="8806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D9E2AE-532E-40AB-A7FF-B1B0DF9A4BF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47675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C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Practices to Avoid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E51DC0-1C31-453D-A323-76944D538A1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47675"/>
            <a:ext cx="593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Video: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Interactive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</a:p>
        </p:txBody>
      </p:sp>
      <p:pic>
        <p:nvPicPr>
          <p:cNvPr id="2" name="Picture 1" descr="Still from vide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5" y="1809561"/>
            <a:ext cx="7389249" cy="415645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16&quot;&gt;&lt;property id=&quot;20148&quot; value=&quot;5&quot;/&gt;&lt;property id=&quot;20300&quot; value=&quot;Slide 5&quot;/&gt;&lt;property id=&quot;20307&quot; value=&quot;535&quot;/&gt;&lt;/object&gt;&lt;object type=&quot;3&quot; unique_id=&quot;10017&quot;&gt;&lt;property id=&quot;20148&quot; value=&quot;5&quot;/&gt;&lt;property id=&quot;20300&quot; value=&quot;Slide 6&quot;/&gt;&lt;property id=&quot;20307&quot; value=&quot;536&quot;/&gt;&lt;/object&gt;&lt;object type=&quot;3&quot; unique_id=&quot;10018&quot;&gt;&lt;property id=&quot;20148&quot; value=&quot;5&quot;/&gt;&lt;property id=&quot;20300&quot; value=&quot;Slide 2&quot;/&gt;&lt;property id=&quot;20307&quot; value=&quot;537&quot;/&gt;&lt;/object&gt;&lt;object type=&quot;3&quot; unique_id=&quot;10019&quot;&gt;&lt;property id=&quot;20148&quot; value=&quot;5&quot;/&gt;&lt;property id=&quot;20300&quot; value=&quot;Slide 3&quot;/&gt;&lt;property id=&quot;20307&quot; value=&quot;539&quot;/&gt;&lt;/object&gt;&lt;object type=&quot;3&quot; unique_id=&quot;10020&quot;&gt;&lt;property id=&quot;20148&quot; value=&quot;5&quot;/&gt;&lt;property id=&quot;20300&quot; value=&quot;Slide 4&quot;/&gt;&lt;property id=&quot;20307&quot; value=&quot;540&quot;/&gt;&lt;/object&gt;&lt;object type=&quot;3&quot; unique_id=&quot;10021&quot;&gt;&lt;property id=&quot;20148&quot; value=&quot;5&quot;/&gt;&lt;property id=&quot;20300&quot; value=&quot;Slide 7&quot;/&gt;&lt;property id=&quot;20307&quot; value=&quot;541&quot;/&gt;&lt;/object&gt;&lt;object type=&quot;3&quot; unique_id=&quot;10022&quot;&gt;&lt;property id=&quot;20148&quot; value=&quot;5&quot;/&gt;&lt;property id=&quot;20300&quot; value=&quot;Slide 8&quot;/&gt;&lt;property id=&quot;20307&quot; value=&quot;542&quot;/&gt;&lt;/object&gt;&lt;object type=&quot;3&quot; unique_id=&quot;10023&quot;&gt;&lt;property id=&quot;20148&quot; value=&quot;5&quot;/&gt;&lt;property id=&quot;20300&quot; value=&quot;Slide 9&quot;/&gt;&lt;property id=&quot;20307&quot; value=&quot;543&quot;/&gt;&lt;/object&gt;&lt;object type=&quot;3&quot; unique_id=&quot;10024&quot;&gt;&lt;property id=&quot;20148&quot; value=&quot;5&quot;/&gt;&lt;property id=&quot;20300&quot; value=&quot;Slide 10&quot;/&gt;&lt;property id=&quot;20307&quot; value=&quot;552&quot;/&gt;&lt;/object&gt;&lt;object type=&quot;3&quot; unique_id=&quot;10025&quot;&gt;&lt;property id=&quot;20148&quot; value=&quot;5&quot;/&gt;&lt;property id=&quot;20300&quot; value=&quot;Slide 11&quot;/&gt;&lt;property id=&quot;20307&quot; value=&quot;553&quot;/&gt;&lt;/object&gt;&lt;object type=&quot;3&quot; unique_id=&quot;10026&quot;&gt;&lt;property id=&quot;20148&quot; value=&quot;5&quot;/&gt;&lt;property id=&quot;20300&quot; value=&quot;Slide 12&quot;/&gt;&lt;property id=&quot;20307&quot; value=&quot;554&quot;/&gt;&lt;/object&gt;&lt;object type=&quot;3&quot; unique_id=&quot;10027&quot;&gt;&lt;property id=&quot;20148&quot; value=&quot;5&quot;/&gt;&lt;property id=&quot;20300&quot; value=&quot;Slide 13&quot;/&gt;&lt;property id=&quot;20307&quot; value=&quot;555&quot;/&gt;&lt;/object&gt;&lt;object type=&quot;3&quot; unique_id=&quot;10028&quot;&gt;&lt;property id=&quot;20148&quot; value=&quot;5&quot;/&gt;&lt;property id=&quot;20300&quot; value=&quot;Slide 14&quot;/&gt;&lt;property id=&quot;20307&quot; value=&quot;556&quot;/&gt;&lt;/object&gt;&lt;object type=&quot;3&quot; unique_id=&quot;10255&quot;&gt;&lt;property id=&quot;20148&quot; value=&quot;5&quot;/&gt;&lt;property id=&quot;20300&quot; value=&quot;Slide 15&quot;/&gt;&lt;property id=&quot;20307&quot; value=&quot;581&quot;/&gt;&lt;/object&gt;&lt;object type=&quot;3&quot; unique_id=&quot;10256&quot;&gt;&lt;property id=&quot;20148&quot; value=&quot;5&quot;/&gt;&lt;property id=&quot;20300&quot; value=&quot;Slide 16&quot;/&gt;&lt;property id=&quot;20307&quot; value=&quot;583&quot;/&gt;&lt;/object&gt;&lt;object type=&quot;3&quot; unique_id=&quot;10319&quot;&gt;&lt;property id=&quot;20148&quot; value=&quot;5&quot;/&gt;&lt;property id=&quot;20300&quot; value=&quot;Slide 1&quot;/&gt;&lt;property id=&quot;20307&quot; value=&quot;584&quot;/&gt;&lt;/object&gt;&lt;/object&gt;&lt;object type=&quot;8&quot; unique_id=&quot;100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18503</TotalTime>
  <Words>632</Words>
  <Application>Microsoft Office PowerPoint</Application>
  <PresentationFormat>On-screen Show (4:3)</PresentationFormat>
  <Paragraphs>108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21_Office Theme</vt:lpstr>
      <vt:lpstr>6_Office Theme</vt:lpstr>
      <vt:lpstr>4_Office Theme</vt:lpstr>
      <vt:lpstr>Office Theme</vt:lpstr>
      <vt:lpstr>7_Office Theme</vt:lpstr>
      <vt:lpstr>13_Office Theme</vt:lpstr>
      <vt:lpstr>16_Office Theme</vt:lpstr>
      <vt:lpstr>1_Office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Job Accommodation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Tracie DeFreitas</dc:creator>
  <cp:lastModifiedBy>Lyssa Rowan</cp:lastModifiedBy>
  <cp:revision>914</cp:revision>
  <cp:lastPrinted>2016-09-02T18:01:15Z</cp:lastPrinted>
  <dcterms:created xsi:type="dcterms:W3CDTF">2013-11-25T17:07:07Z</dcterms:created>
  <dcterms:modified xsi:type="dcterms:W3CDTF">2016-10-05T20:45:25Z</dcterms:modified>
</cp:coreProperties>
</file>