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65" r:id="rId4"/>
    <p:sldId id="286" r:id="rId5"/>
    <p:sldId id="259" r:id="rId6"/>
    <p:sldId id="262" r:id="rId7"/>
    <p:sldId id="260" r:id="rId8"/>
    <p:sldId id="263" r:id="rId9"/>
    <p:sldId id="281" r:id="rId10"/>
    <p:sldId id="280" r:id="rId11"/>
    <p:sldId id="279" r:id="rId12"/>
    <p:sldId id="266" r:id="rId13"/>
    <p:sldId id="267" r:id="rId14"/>
    <p:sldId id="275" r:id="rId15"/>
    <p:sldId id="276" r:id="rId16"/>
    <p:sldId id="268" r:id="rId17"/>
    <p:sldId id="271" r:id="rId18"/>
    <p:sldId id="277" r:id="rId19"/>
    <p:sldId id="273" r:id="rId20"/>
    <p:sldId id="2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48531" autoAdjust="0"/>
  </p:normalViewPr>
  <p:slideViewPr>
    <p:cSldViewPr snapToGrid="0">
      <p:cViewPr varScale="1">
        <p:scale>
          <a:sx n="55" d="100"/>
          <a:sy n="55" d="100"/>
        </p:scale>
        <p:origin x="282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4"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64DE-B770-493F-9344-8F0AA6F01F65}" type="datetimeFigureOut">
              <a:rPr lang="en-US" smtClean="0"/>
              <a:t>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8B637-82BB-40CF-BAE3-E3A2234FE2A4}" type="slidenum">
              <a:rPr lang="en-US" smtClean="0"/>
              <a:t>‹#›</a:t>
            </a:fld>
            <a:endParaRPr lang="en-US"/>
          </a:p>
        </p:txBody>
      </p:sp>
    </p:spTree>
    <p:extLst>
      <p:ext uri="{BB962C8B-B14F-4D97-AF65-F5344CB8AC3E}">
        <p14:creationId xmlns:p14="http://schemas.microsoft.com/office/powerpoint/2010/main" val="5833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skjan.org/disabilities/index.cfm"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skjan.org/workrelatedfunctions/index.cfm" TargetMode="External"/><Relationship Id="rId4" Type="http://schemas.openxmlformats.org/officeDocument/2006/relationships/hyperlink" Target="https://askjan.org/limitations/index.cf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JAN’s Telework as an Accommodation is a Role Play Training Series video that demonstrates that telework should be considered as a form of reasonable accommodation when requested by an employee with a disability and that personal medical information may be requested to support this type of ADA accommodation.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This video demonstrates that when an employee with a disability realizes benefits from teleworking that enable them to be productive, they may request this as an accommodation, even when a workplace policy or practice usually limits telework for employees without disabilities. Due to associated benefits to health, safety, and/or productivity from their experience teleworking, employees with various disabilities are now more willing to disclose a disability and to request to work at home as a reasonable accommodation.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The video shows that, when an exception to a telework policy/practice is requested due to a disability-related reason as a reasonable accommodation under the Americans with Disabilities Act (ADA), an employer may ask for personal health information to provide a flexible work arrangement that may not be available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Points made: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 Employees with disabilities who never requested accommodations prior to teleworking may realize benefits from working at home that enhance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 A policy/practice exception may need to be considered as a reasonable accommodation under the 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 This request necessitates a collaborative interactive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 Telework is a form of accommodation under the 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 Medical/personal health information may be requested to support an ADA reasonable accommodation request, when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rPr>
              <a:t>• There are ADA confidentiality rules that restrict sharing disability-related information with coworkers.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a:t>
            </a:fld>
            <a:endParaRPr lang="en-US"/>
          </a:p>
        </p:txBody>
      </p:sp>
    </p:spTree>
    <p:extLst>
      <p:ext uri="{BB962C8B-B14F-4D97-AF65-F5344CB8AC3E}">
        <p14:creationId xmlns:p14="http://schemas.microsoft.com/office/powerpoint/2010/main" val="5598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pandemic shutdowns and mandatory telework, people with a broad range of medical/health conditions learned they can be more productive and feel more focused and less stressed working at home. For example, the pandemic provided an opportunity for individuals with various forms of neurodiversity such as Autism Spectrum, learning, attention, anxiety and other conditions that can impact the ability to focus while at the worksite to experience working in a quieter more controlled work environment. </a:t>
            </a:r>
          </a:p>
          <a:p>
            <a:endParaRPr lang="en-US" dirty="0"/>
          </a:p>
          <a:p>
            <a:r>
              <a:rPr lang="en-US" dirty="0"/>
              <a:t>Many employees noticed that they were more readily able to focus due to fewer distractions, as well as the ability to control other aspects of the work environment such as allergens, lighting, ergonomics, taking breaks as needed, and avoiding the stressors and transportation challenges of a commute.</a:t>
            </a:r>
          </a:p>
          <a:p>
            <a:endParaRPr lang="en-US" dirty="0"/>
          </a:p>
          <a:p>
            <a:r>
              <a:rPr lang="en-US" dirty="0"/>
              <a:t>The pandemic driven necessity for most office-based employees to work from home demonstrated that remote work is not only possible for many more types of roles than previously approved, but also that there is a strong business case to allow telework, due to reduced employer expenses associated with maintaining an office presence, as well as productivity gains and retention of valued employees.</a:t>
            </a: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10</a:t>
            </a:fld>
            <a:endParaRPr lang="en-US"/>
          </a:p>
        </p:txBody>
      </p:sp>
    </p:spTree>
    <p:extLst>
      <p:ext uri="{BB962C8B-B14F-4D97-AF65-F5344CB8AC3E}">
        <p14:creationId xmlns:p14="http://schemas.microsoft.com/office/powerpoint/2010/main" val="269515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there are often differing views between managers and employees about the pros and cons of employees working remotely, telework is becoming much more prevalent both for individuals with and without disabilities. Also, many employers have experienced a significant uptick in employees with various disabilities being more willing to disclose a disability and request telework as a reasonable accommodation due to realizing the positive effects of working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Lato" panose="020F0502020204030203" pitchFamily="34" charset="0"/>
              </a:rPr>
              <a:t>Telework has always been a form of accommodation under the ADA.  This type of flexible work arrangement, can expand employment opportunities for many workers, but particularly for employees with disability-related limitations that affect commuting to work or performing job duties at a traditional worksite.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Lato" panose="020F0502020204030203" pitchFamily="34" charset="0"/>
              </a:rPr>
              <a:t>The Equal Employment Opportunity Commission (EEOC) says that telework/work at home may be a form of reasonable accommodation under the ADA, because changing the location where work is performed may be a form of modifying a workplace policy. Telework may be a reasonable accommodation, even when an employer does not generally allow employees without disabilities to telework. For information about telework and the ADA, see the EEOC Work At Home/Telework as a Reasonable Accommodation-Fact Sheet at https://www.EEOC.gov/laws/guidance/work-hometelework-reasonable-accommodation.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Lato" panose="020F0502020204030203" pitchFamily="34" charset="0"/>
              </a:rPr>
              <a:t>Telework is often suggested as an accommodation solution to address a variety of </a:t>
            </a:r>
            <a:r>
              <a:rPr lang="en-US" b="0" i="0" u="none" strike="noStrike" dirty="0">
                <a:solidFill>
                  <a:srgbClr val="00498F"/>
                </a:solidFill>
                <a:effectLst/>
                <a:latin typeface="Lato" panose="020F0502020204030203" pitchFamily="34" charset="0"/>
                <a:hlinkClick r:id="rId3"/>
              </a:rPr>
              <a:t>impairments</a:t>
            </a:r>
            <a:r>
              <a:rPr lang="en-US" b="0" i="0" dirty="0">
                <a:solidFill>
                  <a:srgbClr val="555555"/>
                </a:solidFill>
                <a:effectLst/>
                <a:latin typeface="Lato" panose="020F0502020204030203" pitchFamily="34" charset="0"/>
              </a:rPr>
              <a:t>, </a:t>
            </a:r>
            <a:r>
              <a:rPr lang="en-US" b="0" i="0" u="none" strike="noStrike" dirty="0">
                <a:solidFill>
                  <a:srgbClr val="00498F"/>
                </a:solidFill>
                <a:effectLst/>
                <a:latin typeface="Lato" panose="020F0502020204030203" pitchFamily="34" charset="0"/>
                <a:hlinkClick r:id="rId4"/>
              </a:rPr>
              <a:t>limitations</a:t>
            </a:r>
            <a:r>
              <a:rPr lang="en-US" b="0" i="0" dirty="0">
                <a:solidFill>
                  <a:srgbClr val="555555"/>
                </a:solidFill>
                <a:effectLst/>
                <a:latin typeface="Lato" panose="020F0502020204030203" pitchFamily="34" charset="0"/>
              </a:rPr>
              <a:t>, and </a:t>
            </a:r>
            <a:r>
              <a:rPr lang="en-US" b="0" i="0" u="none" strike="noStrike" dirty="0">
                <a:solidFill>
                  <a:srgbClr val="00498F"/>
                </a:solidFill>
                <a:effectLst/>
                <a:latin typeface="Lato" panose="020F0502020204030203" pitchFamily="34" charset="0"/>
                <a:hlinkClick r:id="rId5"/>
              </a:rPr>
              <a:t>work-related barriers</a:t>
            </a:r>
            <a:r>
              <a:rPr lang="en-US" b="0" i="0" dirty="0">
                <a:solidFill>
                  <a:srgbClr val="555555"/>
                </a:solidFill>
                <a:effectLst/>
                <a:latin typeface="Lato" panose="020F0502020204030203" pitchFamily="34" charset="0"/>
              </a:rPr>
              <a:t>. When exploring telework, it is necessary to identify and review the essential job functions. The essential functions are tasks that are fundamental to performing a specific job. Employers are not required to remove essential job duties to permit employees to work at home as an ADA accommodation. For some jobs, the essential duties can only be performed in the workplace, but for many jobs, some or all of the essential duties can be performed remotely. Evaluate each situation case-by-case to determine whether it is reasonable to perform essential duties at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Lato" panose="020F0502020204030203" pitchFamily="34" charset="0"/>
              </a:rPr>
              <a:t>For more information about telework as an ADA accommodation, see JAN’s Accommodation and Compliance: Telework at https://AskJAN.org/topics/telework.cfm.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Lato" panose="020F0502020204030203" pitchFamily="34" charset="0"/>
              </a:rPr>
              <a:t>JAN also offers a resource to help employers determine whether a request to telework is a request for accommodation under the ADA. See Telework Accommodation Request Flowchart at https://AskJAN.org/articles/Telework-Accommodation-Request-Tool.cfm.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11</a:t>
            </a:fld>
            <a:endParaRPr lang="en-US"/>
          </a:p>
        </p:txBody>
      </p:sp>
    </p:spTree>
    <p:extLst>
      <p:ext uri="{BB962C8B-B14F-4D97-AF65-F5344CB8AC3E}">
        <p14:creationId xmlns:p14="http://schemas.microsoft.com/office/powerpoint/2010/main" val="52411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accommodation conversation often includes questions about health and wellness – known as disability-related inquiries under the ADA. The information obtained in response to these questions is considered medical information. </a:t>
            </a:r>
          </a:p>
          <a:p>
            <a:endParaRPr lang="en-US" sz="1200" dirty="0"/>
          </a:p>
          <a:p>
            <a:r>
              <a:rPr lang="en-US" sz="1200" dirty="0"/>
              <a:t>Some people are not comfortable sharing personal medical information with their employer and are reluctant to openly discuss details about their disability and functional limitations that may be relevant to the accommodation conversation. </a:t>
            </a:r>
          </a:p>
          <a:p>
            <a:endParaRPr lang="en-US" sz="1200" dirty="0"/>
          </a:p>
          <a:p>
            <a:r>
              <a:rPr lang="en-US" sz="1200" dirty="0"/>
              <a:t>This information is sometimes needed to determine whether the employee requesting accommodation has an ADA covered disability. Assuring the employee that the ADA requires all medical information to be kept </a:t>
            </a:r>
            <a:r>
              <a:rPr lang="en-US" sz="1200" u="sng" dirty="0"/>
              <a:t>private and confidential</a:t>
            </a:r>
            <a:r>
              <a:rPr lang="en-US" sz="1200" dirty="0"/>
              <a:t>, and explaining who will have access to this information on a </a:t>
            </a:r>
            <a:r>
              <a:rPr lang="en-US" sz="1200" b="1" dirty="0"/>
              <a:t>need-to-know</a:t>
            </a:r>
            <a:r>
              <a:rPr lang="en-US" sz="1200" dirty="0"/>
              <a:t> basis only, may help the employee feel more comfortable about sharing personal medical/health information.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615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Lato" panose="020F0502020204030203" pitchFamily="34" charset="0"/>
              </a:rPr>
              <a:t>The employee is often the best source of information about their disability and possible accommodations. If the employee cannot provide the necessary information, then medical information from a health care or other appropriate professional can be useful.</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Under the ADA, m</a:t>
            </a:r>
            <a:r>
              <a:rPr lang="en-US" dirty="0"/>
              <a:t>edical information may be requested from an employee when it is job-related and consistent with business necessity. This is when an employee’s disability and/or need for accommodation are not obvious or already documented. </a:t>
            </a:r>
          </a:p>
          <a:p>
            <a:endParaRPr lang="en-US" dirty="0"/>
          </a:p>
          <a:p>
            <a:r>
              <a:rPr lang="en-US" dirty="0"/>
              <a:t>Medical information can help establish the existence of an ADA covered disability and the related need for accommodation. To receive an accommodation under the ADA, an employee must have an actual or record of an ADA disability. The ADA definition of disability is an impairment that substantially limits a major life activity. </a:t>
            </a:r>
          </a:p>
          <a:p>
            <a:endParaRPr lang="en-US" dirty="0"/>
          </a:p>
          <a:p>
            <a:r>
              <a:rPr lang="en-US" dirty="0"/>
              <a:t>Medical information may be requested to establish that the employee has an impairment that affects a major life activity and substantially limits performing the major life activity. The important thing for employers to remember is not to ask for too much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JAN offers a resource that may help in asking questions to determine who has an ADA disability. See </a:t>
            </a:r>
            <a:r>
              <a:rPr lang="en-US" sz="1200" dirty="0"/>
              <a:t>How to Determine Whether a Person Has an ADA Disability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https://AskJAN.org/publications/consultants-corner/vol05iss04.cfm.</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053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Lato" panose="020F0502020204030203" pitchFamily="34" charset="0"/>
              </a:rPr>
              <a:t>The ADA does not require employers to use standardized forms when gathering medical information from employees. Employers sometimes find it helpful to develop forms for consistency and efficiency. The problem with using standardized forms under the ADA is that in some cases the improper use of those forms can lead to ADA violations. When a standard form is used to gather disability-related information in response to a request for accommodation, sometimes the employer may be asking for more information than is necessary or appropriate. </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JAN encourages employers to customize each medical inquiry to obtain the information that is necessary for each individual accommodation situation. For example, some sections of the medical inquiry form might be highlighted for completion by the health care provider, while others may be modified to address a unique situation or removed entirely. It can also be useful to simply draft a customized letter that includes only the questions that are necessary to move forward in the interactive process to identify an effective reasonable accommodation.</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JAN offers many sample forms that can be customized by the employer with company branding and other alterations deemed necessary. Employers may use these sample forms as a template for documenting the interactive process including: </a:t>
            </a:r>
          </a:p>
          <a:p>
            <a:pPr marL="171450" indent="-171450">
              <a:buFont typeface="Arial" panose="020B0604020202020204" pitchFamily="34" charset="0"/>
              <a:buChar char="•"/>
            </a:pPr>
            <a:r>
              <a:rPr lang="en-US" b="0" i="0" dirty="0">
                <a:solidFill>
                  <a:srgbClr val="555555"/>
                </a:solidFill>
                <a:effectLst/>
                <a:latin typeface="Lato" panose="020F0502020204030203" pitchFamily="34" charset="0"/>
              </a:rPr>
              <a:t>Initial request for accommodation</a:t>
            </a:r>
          </a:p>
          <a:p>
            <a:pPr marL="171450" indent="-171450">
              <a:buFont typeface="Arial" panose="020B0604020202020204" pitchFamily="34" charset="0"/>
              <a:buChar char="•"/>
            </a:pPr>
            <a:r>
              <a:rPr lang="en-US" b="0" i="0" dirty="0">
                <a:solidFill>
                  <a:srgbClr val="555555"/>
                </a:solidFill>
                <a:effectLst/>
                <a:latin typeface="Lato" panose="020F0502020204030203" pitchFamily="34" charset="0"/>
              </a:rPr>
              <a:t>Requesting disability-related information</a:t>
            </a:r>
          </a:p>
          <a:p>
            <a:pPr marL="171450" indent="-171450">
              <a:buFont typeface="Arial" panose="020B0604020202020204" pitchFamily="34" charset="0"/>
              <a:buChar char="•"/>
            </a:pPr>
            <a:r>
              <a:rPr lang="en-US" b="0" i="0" dirty="0">
                <a:solidFill>
                  <a:srgbClr val="555555"/>
                </a:solidFill>
                <a:effectLst/>
                <a:latin typeface="Lato" panose="020F0502020204030203" pitchFamily="34" charset="0"/>
              </a:rPr>
              <a:t>Approval of an accommodation</a:t>
            </a:r>
          </a:p>
          <a:p>
            <a:pPr marL="171450" indent="-171450">
              <a:buFont typeface="Arial" panose="020B0604020202020204" pitchFamily="34" charset="0"/>
              <a:buChar char="•"/>
            </a:pPr>
            <a:r>
              <a:rPr lang="en-US" b="0" i="0" dirty="0">
                <a:solidFill>
                  <a:srgbClr val="555555"/>
                </a:solidFill>
                <a:effectLst/>
                <a:latin typeface="Lato" panose="020F0502020204030203" pitchFamily="34" charset="0"/>
              </a:rPr>
              <a:t>Documenting details associated with the accommodation(s) provided</a:t>
            </a:r>
          </a:p>
          <a:p>
            <a:pPr marL="171450" indent="-171450">
              <a:buFont typeface="Arial" panose="020B0604020202020204" pitchFamily="34" charset="0"/>
              <a:buChar char="•"/>
            </a:pPr>
            <a:r>
              <a:rPr lang="en-US" b="0" i="0" dirty="0">
                <a:solidFill>
                  <a:srgbClr val="555555"/>
                </a:solidFill>
                <a:effectLst/>
                <a:latin typeface="Lato" panose="020F0502020204030203" pitchFamily="34" charset="0"/>
              </a:rPr>
              <a:t>The appeal process and next steps in the event there is a denial of an accommodation</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See JAN’s Sample Forms at https://AskJAN.org/topics/Sample-Forms.cfm and Sample Medical Inquiry Form in Response to an Accommodation Request at https://AskJAN.org/Forms/upload/medical.doc.</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576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requesting medical information, the employer should specify what information is needed regarding the disability, job pertinent functional limitations, and the need for reasonable accommodation. </a:t>
            </a:r>
          </a:p>
          <a:p>
            <a:endParaRPr lang="en-US" dirty="0"/>
          </a:p>
          <a:p>
            <a:r>
              <a:rPr lang="en-US" dirty="0"/>
              <a:t>The individual can be asked to complete a medical inquiry form or sign a limited release allowing the employer to submit a list of specific questions to a health care or other appropriate professional.</a:t>
            </a:r>
          </a:p>
          <a:p>
            <a:endParaRPr lang="en-US" dirty="0"/>
          </a:p>
          <a:p>
            <a:r>
              <a:rPr lang="en-US" dirty="0"/>
              <a:t>According to the Equal Employment Opportunity Commission (EEOC), an appropriate professional can be a medical doctor but may also be a psychiatrist, psychologist, nurse, physical therapist, occupational therapist, speech therapist, vocational rehabilitation specialist, or licensed mental health professional. This is not an exhaustive list of appropriate professionals under the ADA, The appropriate professional will depend on the disability and the type of functional limitation(s) it imposes or challenges the person is experiencing.</a:t>
            </a:r>
          </a:p>
          <a:p>
            <a:endParaRPr lang="en-US" dirty="0"/>
          </a:p>
          <a:p>
            <a:r>
              <a:rPr lang="en-US" dirty="0"/>
              <a:t>For more information, see the EEOC Enforcement Guidance: Reasonable Accommodation and Undue Hardship Under the ADA, question 6, at https://www.EEOC.gov/laws/guidance/enforcement-guidance-reasonable-accommodation-and-undue-hardship-under-ada.</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3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information may not always include a diagnosis or specific details about the medical condition but should be sufficient to establish an ADA covered disability and the need for reasonable accommodation. It might state only a few details, (e.g., confirming the person has a mental health condition, is adjusting to medication, has a chronic illness, or a learning disability). Documentation may include details such as the individual has difficulty concentrating, sitting for long periods of time, or accessing information from a computer, etc. These are simply examples. </a:t>
            </a:r>
          </a:p>
          <a:p>
            <a:endParaRPr lang="en-US" dirty="0"/>
          </a:p>
          <a:p>
            <a:r>
              <a:rPr lang="en-US" dirty="0"/>
              <a:t>When a health care professional is given sufficient details regarding the essential duties of an employee’s position, they may be able to suggest accommodations or work adjustments, but it’s not the health care provider’s responsibility to do this. Accommodation solutions are unique to each individual and their respective job role. Sometimes an employee will share accommodation ideas with their health care professional that they believe will be most helpful. The individual with the disability is often the best resource for determining what accommodation will be effective. The individual’s idea of what will be effective may inform the health care professional’s accommodation suggestions, if the provider concurs.</a:t>
            </a:r>
          </a:p>
          <a:p>
            <a:endParaRPr lang="en-US" dirty="0"/>
          </a:p>
          <a:p>
            <a:r>
              <a:rPr lang="en-US" dirty="0"/>
              <a:t>There is a saying in the disability community – if you have met one person with a certain type of disability, you have met that one person – and an employer should not assume that what worked for one employee will necessarily work well for another with a similar condition.  Each person is unique and will benefit from an individualized approach to the accommodation process.</a:t>
            </a:r>
          </a:p>
          <a:p>
            <a:endParaRPr lang="en-US" dirty="0"/>
          </a:p>
          <a:p>
            <a:r>
              <a:rPr lang="en-US" dirty="0"/>
              <a:t>The JAN resource, Practical Guidance for Medical Professionals: Providing Sufficient Medical Documentation in Support of a Patient's Accommodation Request at https://AskJAN.org/articles/EAPS/upload/medprofessionsEAP.doc is a useful guide for health care professionals. Additional resources related to medical information and the ADA, can be found at AskJAN.org at the bottom of the A to Z by Topic: Medical Exams and Inquiries page at </a:t>
            </a:r>
          </a:p>
          <a:p>
            <a:r>
              <a:rPr lang="en-US" dirty="0"/>
              <a:t>https://AskJAN.org/topics/medexinq.cfm.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94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The ADA requires that medical information be kept private and confidential. All medical information should be treated the same, regardless of how it was obtained (e.g., during post-offer examinations, voluntary disability disclosure, in response to a request for accommodation, etc.). It should be kept in a confidential file separate from the employee’s personnel file and in a location that is accessible only to authorized personnel. Generally, medical information and communications from an employee’s health care professional should only be shared with someone in Human Resources, or a medical or legal department. </a:t>
            </a:r>
          </a:p>
          <a:p>
            <a:pPr marL="0" marR="0">
              <a:spcBef>
                <a:spcPts val="0"/>
              </a:spcBef>
              <a:spcAft>
                <a:spcPts val="0"/>
              </a:spcAft>
            </a:pPr>
            <a:endParaRPr lang="en-US"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 that if the employee with a disability also identifies as a member of another under-represented and/or marginalized group(s) - they may be particularly sensitive to information being shared about their situation as they may already be under the assumption that their actions and performance are being scrutinized to a greater degree than other members of the team.</a:t>
            </a:r>
          </a:p>
          <a:p>
            <a:pPr marL="0" marR="0">
              <a:spcBef>
                <a:spcPts val="0"/>
              </a:spcBef>
              <a:spcAft>
                <a:spcPts val="0"/>
              </a:spcAft>
            </a:pPr>
            <a:r>
              <a:rPr lang="en-US" dirty="0">
                <a:effectLst/>
                <a:latin typeface="Arial" panose="020B060402020202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Supervisors and managers may be informed that an employee is covered by the ADA, about necessary restrictions on the work or duties of the employee, and accommodation solutions that the employee and/or their health care professional believe would be helpful.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rPr>
              <a:t>When a supervisor or manager is asked by other members of their team about another employee’s disability and/or accommodations they can clearly state that the employer has a policy of assisting any employee who encounters difficulties in the workplace, that many job-related issues encountered by employees are personal, and that it is the employer’s policy to respect employee privacy. It is recommended that the conversation then be refocused on what the coworker’s needs are versus their colleague with a disability and reinforced that the same courtesy/respect would be granted to them if they made a personal/confidential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rPr>
              <a:t>For information on the ADA and confidentiality, see Confidentiality of Medical information at https://AskJAN.org/publications/consultants-corner/vol11iss01.cfm. See also, question 42 in the EEOC </a:t>
            </a:r>
            <a:r>
              <a:rPr lang="en-US" dirty="0"/>
              <a:t>Enforcement Guidance:</a:t>
            </a:r>
          </a:p>
          <a:p>
            <a:pPr marL="0" marR="0">
              <a:spcBef>
                <a:spcPts val="0"/>
              </a:spcBef>
              <a:spcAft>
                <a:spcPts val="0"/>
              </a:spcAft>
            </a:pPr>
            <a:r>
              <a:rPr lang="en-US" dirty="0"/>
              <a:t>Reasonable Accommodation and Undue Hardship Under the Americans with Disabilities Act at https://www.EEOC.gov/laws/guidance/enforcement-guidance-reasonable-accommodation-and-undue-hardship-under-ada.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46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employer has gathered the necessary information to identify the employee’s limitation that is causing a problem and has identified what that problem is, accommodation solutions can be explored with the employee. Employers should always invite the employee to suggest accommodation ideas.</a:t>
            </a:r>
          </a:p>
          <a:p>
            <a:endParaRPr lang="en-US" dirty="0"/>
          </a:p>
          <a:p>
            <a:r>
              <a:rPr lang="en-US" dirty="0"/>
              <a:t>When it’s not known what accommodations will be helpful, especially in situations where the disability was recently diagnosed or acquired, there are resources that can help, including the Job Accommodation Network. JAN offers free, confidential guidance on the ADA and job accommodation solutions based on the requirements of the job, and the nature of the disability and related limitations. Ask JAN – We can help. Go to AskJAN.org for contact information.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1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t>Marina provides medical information to support the need to work at home fulltime as an accommodation. </a:t>
            </a:r>
          </a:p>
          <a:p>
            <a:endParaRPr lang="en-US" sz="1200" cap="none" dirty="0"/>
          </a:p>
          <a:p>
            <a:r>
              <a:rPr lang="en-US" sz="1200" cap="none" dirty="0"/>
              <a:t>Morgan and Cynthia determine that it is reasonable to allow Marina to work at home fulltime because the essential job duties can be completed remotely, and she has the equipment to do so. </a:t>
            </a:r>
          </a:p>
          <a:p>
            <a:endParaRPr lang="en-US" sz="1200" cap="none" dirty="0"/>
          </a:p>
          <a:p>
            <a:r>
              <a:rPr lang="en-US" sz="1200" cap="none" dirty="0"/>
              <a:t>Marina is asked to occasionally work in the office to attend meetings, teambuilding activities, and to participate in certain types of training. The telework accommodation will be effective. It will enable Marina to be productive and will relieve the stress from trying to focus while working in the office.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24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Marina works for a call center at a financial services company. </a:t>
            </a:r>
          </a:p>
          <a:p>
            <a:endParaRPr lang="en-US" dirty="0"/>
          </a:p>
          <a:p>
            <a:r>
              <a:rPr lang="en-US" dirty="0"/>
              <a:t>Everyone at her company has been working remotely fulltime for over a year, but now they are being asked to return to working in the office.</a:t>
            </a:r>
          </a:p>
          <a:p>
            <a:endParaRPr lang="en-US" dirty="0"/>
          </a:p>
          <a:p>
            <a:r>
              <a:rPr lang="en-US" dirty="0"/>
              <a:t>Marina’s supervisor, Cynthia, wants everyone to return to the worksite to enhance teamwork and customer satisfaction.</a:t>
            </a: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a:t>
            </a:fld>
            <a:endParaRPr lang="en-US"/>
          </a:p>
        </p:txBody>
      </p:sp>
    </p:spTree>
    <p:extLst>
      <p:ext uri="{BB962C8B-B14F-4D97-AF65-F5344CB8AC3E}">
        <p14:creationId xmlns:p14="http://schemas.microsoft.com/office/powerpoint/2010/main" val="4290768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20</a:t>
            </a:fld>
            <a:endParaRPr lang="en-US"/>
          </a:p>
        </p:txBody>
      </p:sp>
    </p:spTree>
    <p:extLst>
      <p:ext uri="{BB962C8B-B14F-4D97-AF65-F5344CB8AC3E}">
        <p14:creationId xmlns:p14="http://schemas.microsoft.com/office/powerpoint/2010/main" val="122061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meeting with Cynthia, Marina shares that she can do her job more effectively while teleworking because she can use strategies to help with concentration. She has more control over the environment around her than in an office setting and can minimize distractions so that her focus strategies are more effective.</a:t>
            </a:r>
          </a:p>
          <a:p>
            <a:endParaRPr lang="en-US" dirty="0"/>
          </a:p>
          <a:p>
            <a:r>
              <a:rPr lang="en-US" dirty="0"/>
              <a:t>Some employees with disabilities realize the positive effects of teleworking after having an opportunity to work remotely.  Marina noticed while teleworking that she was less anxious and better able to concentrate – resulting in higher customer experience/satisfaction ratings and enhanced self-confidence while lowering the stress associated with performing the job.</a:t>
            </a:r>
          </a:p>
        </p:txBody>
      </p:sp>
      <p:sp>
        <p:nvSpPr>
          <p:cNvPr id="4" name="Slide Number Placeholder 3"/>
          <p:cNvSpPr>
            <a:spLocks noGrp="1"/>
          </p:cNvSpPr>
          <p:nvPr>
            <p:ph type="sldNum" sz="quarter" idx="5"/>
          </p:nvPr>
        </p:nvSpPr>
        <p:spPr/>
        <p:txBody>
          <a:bodyPr/>
          <a:lstStyle/>
          <a:p>
            <a:fld id="{6288B637-82BB-40CF-BAE3-E3A2234FE2A4}" type="slidenum">
              <a:rPr lang="en-US" smtClean="0"/>
              <a:t>3</a:t>
            </a:fld>
            <a:endParaRPr lang="en-US"/>
          </a:p>
        </p:txBody>
      </p:sp>
    </p:spTree>
    <p:extLst>
      <p:ext uri="{BB962C8B-B14F-4D97-AF65-F5344CB8AC3E}">
        <p14:creationId xmlns:p14="http://schemas.microsoft.com/office/powerpoint/2010/main" val="137609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Cynthia asks Marina to try working according to the telework policy that applies to all employees; one day a week.</a:t>
            </a:r>
          </a:p>
          <a:p>
            <a:endParaRPr lang="en-US" dirty="0"/>
          </a:p>
          <a:p>
            <a:r>
              <a:rPr lang="en-US" dirty="0"/>
              <a:t>However, Marina found one day a week working at home was not enough, as she continued to struggle with the noises and distractions when working in the office.  Marina requests to telework fulltime, due to trouble with learning and attention. </a:t>
            </a:r>
          </a:p>
          <a:p>
            <a:endParaRPr lang="en-US" dirty="0"/>
          </a:p>
          <a:p>
            <a:r>
              <a:rPr lang="en-US" dirty="0"/>
              <a:t>Cynthia realizes that Marina is sharing personal health information and is asking for an exception to the telework policy. After reaching-out to Morgan in human resources for assistance, Cynthia understands that Marina is requesting an accommodation under the Americans with Disabilities Act (ADA). </a:t>
            </a:r>
          </a:p>
        </p:txBody>
      </p:sp>
      <p:sp>
        <p:nvSpPr>
          <p:cNvPr id="4" name="Slide Number Placeholder 3"/>
          <p:cNvSpPr>
            <a:spLocks noGrp="1"/>
          </p:cNvSpPr>
          <p:nvPr>
            <p:ph type="sldNum" sz="quarter" idx="5"/>
          </p:nvPr>
        </p:nvSpPr>
        <p:spPr/>
        <p:txBody>
          <a:bodyPr/>
          <a:lstStyle/>
          <a:p>
            <a:fld id="{6288B637-82BB-40CF-BAE3-E3A2234FE2A4}" type="slidenum">
              <a:rPr lang="en-US" smtClean="0"/>
              <a:t>4</a:t>
            </a:fld>
            <a:endParaRPr lang="en-US"/>
          </a:p>
        </p:txBody>
      </p:sp>
    </p:spTree>
    <p:extLst>
      <p:ext uri="{BB962C8B-B14F-4D97-AF65-F5344CB8AC3E}">
        <p14:creationId xmlns:p14="http://schemas.microsoft.com/office/powerpoint/2010/main" val="367051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Lato" panose="020F0502020204030203" pitchFamily="34" charset="0"/>
              </a:rPr>
              <a:t>The requirement to engage in the interactive process or conversation under title I of ADA is triggered when a request for reasonable accommodation is received, or when an employer has a reasonable belief that an employee may need accommodation due to a known disability that is affecting job performance or the ability to access benefits and privileges of employment (e.g., training opportunities, career development,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Lato" panose="020F0502020204030203" pitchFamily="34" charset="0"/>
              </a:rPr>
              <a:t>Recognizing an accommodation request is an important first step in the interactive accommodation process. Generally, the responsibility to request accommodation falls on the individual with the disability; employers are not expected to assume that someone has a disability or to guess what accommodations are needed. Approximately 70% of disabilities are non-apparent and may present a challenge situationally.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Lato" panose="020F0502020204030203" pitchFamily="34" charset="0"/>
              </a:rPr>
              <a:t>When an individual makes it known that an adjustment or change is needed at work, due to a medical reason, consider whether the employee is making a request for accommodation under the ADA. </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Accommodation requests are not required to be formal or documented. Meaning, an individual with a disability has no obligation to submit a formal request in writing. No federal government-issued or required ADA forms exist. Also, when making a request for accommodation, there is no requirement for the individual to assert their rights, to mention the ADA, or to include specific terms like "reasonable accommodation" or “disability.”</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Because the ADA doesn’t require that reasonable accommodation be requested in a formal way, or at a particular time, it can sometimes be difficult for employers to recognize a request and to know when to engage in the interactive process or conversation. When an employer is not sure whether an employee has requested an accommodation, they may ask the employee to clarify what is being requested and why. This puts the onus on the individual to explain why they’ve mentioned a health condition or disability or asked for an adjustment at work. </a:t>
            </a:r>
          </a:p>
          <a:p>
            <a:endParaRPr lang="en-US" b="0" i="0" dirty="0">
              <a:solidFill>
                <a:srgbClr val="555555"/>
              </a:solidFill>
              <a:effectLst/>
              <a:latin typeface="Lato" panose="020F0502020204030203" pitchFamily="34" charset="0"/>
            </a:endParaRPr>
          </a:p>
          <a:p>
            <a:r>
              <a:rPr lang="en-US" b="0" i="0" dirty="0">
                <a:solidFill>
                  <a:srgbClr val="555555"/>
                </a:solidFill>
                <a:effectLst/>
                <a:latin typeface="Lato" panose="020F0502020204030203" pitchFamily="34" charset="0"/>
              </a:rPr>
              <a:t>For more information, see the Job Accommodation Network (JAN) resource, Recognizing an Accommodation Request Under the ADA at https://AskJAN.org/articles/Recognizing-an-Accommodation-Request-Under-the-ADA.cfm.</a:t>
            </a:r>
          </a:p>
          <a:p>
            <a:endParaRPr lang="en-US" b="0" i="0" dirty="0">
              <a:solidFill>
                <a:srgbClr val="555555"/>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5</a:t>
            </a:fld>
            <a:endParaRPr lang="en-US"/>
          </a:p>
        </p:txBody>
      </p:sp>
    </p:spTree>
    <p:extLst>
      <p:ext uri="{BB962C8B-B14F-4D97-AF65-F5344CB8AC3E}">
        <p14:creationId xmlns:p14="http://schemas.microsoft.com/office/powerpoint/2010/main" val="3237525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for managers and human resources professionals to be aware of how challenging it can feel for anyone to ask for an accommodation, and therefore do their best to create a welcoming and safe environment for a person with a disability to make their accommodation needs known without fear of negative repercussions. Creating a safe space for self-identification and disability disclosure is essential to the success of the </a:t>
            </a:r>
            <a:r>
              <a:rPr lang="en-US" b="0" dirty="0"/>
              <a:t>interactive accommodation process. This process is where the employer and the individual with a disability work together to explore accommodation solutions.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wondering if an employee may be struggling with whether to ask for a workplace adjustment you might try asking open-ended questions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“Is there anything I can do support you to be successful in your role?”  </a:t>
            </a:r>
          </a:p>
          <a:p>
            <a:pPr lvl="0"/>
            <a:r>
              <a:rPr lang="en-US" sz="1200" kern="1200" dirty="0">
                <a:solidFill>
                  <a:schemeClr val="tx1"/>
                </a:solidFill>
                <a:effectLst/>
                <a:latin typeface="+mn-lt"/>
                <a:ea typeface="+mn-ea"/>
                <a:cs typeface="+mn-cs"/>
              </a:rPr>
              <a:t>“What do you think might make it easier for you to do your best work?”</a:t>
            </a:r>
          </a:p>
          <a:p>
            <a:pPr lvl="0"/>
            <a:r>
              <a:rPr lang="en-US" sz="1200" kern="1200" dirty="0">
                <a:solidFill>
                  <a:schemeClr val="tx1"/>
                </a:solidFill>
                <a:effectLst/>
                <a:latin typeface="+mn-lt"/>
                <a:ea typeface="+mn-ea"/>
                <a:cs typeface="+mn-cs"/>
              </a:rPr>
              <a:t>“Is there a challenge or barrier you are encountering you could help me understand?”</a:t>
            </a:r>
          </a:p>
          <a:p>
            <a:endParaRPr lang="en-US" sz="1200" b="0" dirty="0">
              <a:solidFill>
                <a:schemeClr val="bg1"/>
              </a:solidFill>
            </a:endParaRPr>
          </a:p>
          <a:p>
            <a:r>
              <a:rPr lang="en-US" sz="1200" dirty="0">
                <a:solidFill>
                  <a:schemeClr val="bg1"/>
                </a:solidFill>
              </a:rPr>
              <a:t>Active empathetic listening to responses from open-ended questions about job performance and an employee’s need for some form of support often yields the best outcomes. This combined with open/encouraging body language, facial expression and a warm tone will help the employee to feel more comfortable sharing their concerns, discussing their disability, and exploring possible accommodations.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691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lang="en-US" dirty="0"/>
              <a:t>Employees sometimes share personal information about their health when asking for an adjustment at work but may not realize this is known as disability disclosure, or that this disclosure may be recognized as a request for accommodation under the ADA. They may not identify as a person with a disability.</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lang="en-US" dirty="0"/>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lang="en-US" dirty="0"/>
              <a:t>Sometimes the employer isn’t sure whether an employee has requested an accommodation. They may need to directly ask the employee to clarify why they have shared this health-related information. This puts the onus on the individual to explain, and the manager or HR to inquire, why they’ve mentioned a disability or health challenge, or asked for a change at work. </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lang="en-US" dirty="0"/>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lang="en-US" dirty="0"/>
              <a:t>Of course, situations may also arise when an employer has reason to believe that an accommodation is needed because of a known and/or apparent condition, but the employee hasn’t formally disclosed a disability or requested a work-related adjustment. </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lang="en-US" dirty="0"/>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lang="en-US" dirty="0"/>
              <a:t>Unfortunately, due to the prevalent stigma associated with identifying as a person with a disability, it is not unusual for the need for an accommodation to become apparent as the result of an employee experiencing challenges in their job because they did not feel comfortable proactively asking for what they needed early on. Stigma can be an even bigger barrier to asking for an accommodation for someone who is a member of more than one under-represented and/or marginalized identity group such as a person of color or a member of the LGBTQ+ community who has a disability. Culturally many communities of color view disability, particularly mental health conditions, as a very private matter that is rarely discussed even within the family. </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lang="en-US" dirty="0"/>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lang="en-US" dirty="0"/>
              <a:t>When personal health related information is disclosed in connection with a work-related barrier, this disclosure often precedes a conversation about job accommodations and questions about the medical/health condition and associated limitations involved. </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lang="en-US" dirty="0"/>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lang="en-US" dirty="0"/>
              <a:t>JAN offers resources about disability disclosure topics at AskJAN.org, A to Z by Topic: Disclosure at https://AskJAN.org/topics/Disability-Disclosure.cfm.</a:t>
            </a: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kumimoji="0" lang="en-US" sz="3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endPar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7</a:t>
            </a:fld>
            <a:endParaRPr lang="en-US"/>
          </a:p>
        </p:txBody>
      </p:sp>
    </p:spTree>
    <p:extLst>
      <p:ext uri="{BB962C8B-B14F-4D97-AF65-F5344CB8AC3E}">
        <p14:creationId xmlns:p14="http://schemas.microsoft.com/office/powerpoint/2010/main" val="13533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“How can I help?” is a way of creating a safe space for disability-disclosure. This strategy cultivates a welcoming and supportive work environment and can facilitate the accommodation conversation by opening the door to discuss job-related barriers and collaboratively explore reasonable accommodation solutions to improve performance. Try asking open-ended questions such as:</a:t>
            </a:r>
          </a:p>
          <a:p>
            <a:endParaRPr lang="en-US" dirty="0"/>
          </a:p>
          <a:p>
            <a:pPr marL="171450" indent="-171450">
              <a:buFont typeface="Wingdings" panose="05000000000000000000" pitchFamily="2" charset="2"/>
              <a:buChar char="§"/>
            </a:pPr>
            <a:r>
              <a:rPr lang="en-US" dirty="0"/>
              <a:t>“Is there anything I can do to help?”</a:t>
            </a:r>
          </a:p>
          <a:p>
            <a:pPr marL="171450" indent="-171450">
              <a:buFont typeface="Wingdings" panose="05000000000000000000" pitchFamily="2" charset="2"/>
              <a:buChar char="§"/>
            </a:pPr>
            <a:r>
              <a:rPr lang="en-US" dirty="0"/>
              <a:t>“Please tell me more. Why are you having trouble at work?”</a:t>
            </a:r>
          </a:p>
          <a:p>
            <a:pPr marL="171450" indent="-171450">
              <a:buFont typeface="Wingdings" panose="05000000000000000000" pitchFamily="2" charset="2"/>
              <a:buChar char="§"/>
            </a:pPr>
            <a:r>
              <a:rPr lang="en-US" dirty="0"/>
              <a:t>“What do you think may make it easier for you to do your best work?”</a:t>
            </a:r>
          </a:p>
          <a:p>
            <a:pPr marL="171450" indent="-171450">
              <a:buFont typeface="Wingdings" panose="05000000000000000000" pitchFamily="2" charset="2"/>
              <a:buChar char="§"/>
            </a:pPr>
            <a:r>
              <a:rPr lang="en-US" dirty="0"/>
              <a:t>“The information you share will be kept confidential.”</a:t>
            </a:r>
          </a:p>
          <a:p>
            <a:endParaRPr lang="en-US" dirty="0"/>
          </a:p>
          <a:p>
            <a:r>
              <a:rPr lang="en-US" dirty="0"/>
              <a:t>Mirroring the choice of words the employee uses to describe the challenges they are experiencing at work will help to keep the discussion conversational and constructive.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005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note that a request from an employee with a disability for a flexible work arrangement or access to benefits and privileges already available to employees without disabilities is not necessarily a request for reasonable accommodation and may not require a request for documentation from a health care professional or engaging in the interactive process. </a:t>
            </a:r>
          </a:p>
          <a:p>
            <a:endParaRPr lang="en-US" dirty="0"/>
          </a:p>
          <a:p>
            <a:r>
              <a:rPr lang="en-US" dirty="0"/>
              <a:t>When an employee asks to telework for a reason related to a health condition or disability, be sure to check whether the employer’s usual telework policy/practice covers the request. It could violate the ADA to make employees with disabilities take </a:t>
            </a:r>
            <a:r>
              <a:rPr lang="en-US" u="sng" dirty="0"/>
              <a:t>extra steps </a:t>
            </a:r>
            <a:r>
              <a:rPr lang="en-US" dirty="0"/>
              <a:t>to access a benefit of employment that is available to all employees. For more information, see Workplace Flexibility, the ADA, and Requesting Medical Information at https://AskJAN.org/articles/Workplace-Flexibility-the-ADA-and-Requesting-Medical-Information.cfm.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When it is not a practice or policy to work from home, </a:t>
            </a:r>
            <a:r>
              <a:rPr lang="en-US" dirty="0"/>
              <a:t>or an employee with an ADA disability asks for an </a:t>
            </a:r>
            <a:r>
              <a:rPr lang="en-US" u="sng" dirty="0"/>
              <a:t>exception</a:t>
            </a:r>
            <a:r>
              <a:rPr lang="en-US" dirty="0"/>
              <a:t> to an existing telework policy or practice (e.g., access to telework beyond the current policy), this may require that the employer and employee engage in the accommodation conversation – the interactive process – to work through the specifics of the request. </a:t>
            </a:r>
          </a:p>
          <a:p>
            <a:endParaRPr lang="en-US" dirty="0"/>
          </a:p>
          <a:p>
            <a:r>
              <a:rPr lang="en-US" dirty="0"/>
              <a:t>JAN offers resources to help employers process telework requests. One resource is A Practical Approach to Telework as a Reasonable Accommodation During the Pandemic at https://AskJAN.org/articles/A-Practical-Approach-to-Telework-as-a-Reasonable-Accommodation-During-the-Pandemic.cfm. </a:t>
            </a:r>
          </a:p>
        </p:txBody>
      </p:sp>
      <p:sp>
        <p:nvSpPr>
          <p:cNvPr id="4" name="Slide Number Placeholder 3"/>
          <p:cNvSpPr>
            <a:spLocks noGrp="1"/>
          </p:cNvSpPr>
          <p:nvPr>
            <p:ph type="sldNum" sz="quarter" idx="5"/>
          </p:nvPr>
        </p:nvSpPr>
        <p:spPr/>
        <p:txBody>
          <a:bodyPr/>
          <a:lstStyle/>
          <a:p>
            <a:fld id="{6288B637-82BB-40CF-BAE3-E3A2234FE2A4}" type="slidenum">
              <a:rPr lang="en-US" smtClean="0"/>
              <a:t>9</a:t>
            </a:fld>
            <a:endParaRPr lang="en-US"/>
          </a:p>
        </p:txBody>
      </p:sp>
    </p:spTree>
    <p:extLst>
      <p:ext uri="{BB962C8B-B14F-4D97-AF65-F5344CB8AC3E}">
        <p14:creationId xmlns:p14="http://schemas.microsoft.com/office/powerpoint/2010/main" val="997195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3/3/2022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3/3/2022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3/3/2022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3/3/2022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3/3/2022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3/3/2022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3/3/2022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eoc.gov/laws/guidance/work-hometelework-reasonable-accommoda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askjan.org/articles/Telework-Accommodation-Request-Tool.cfm" TargetMode="External"/><Relationship Id="rId4" Type="http://schemas.openxmlformats.org/officeDocument/2006/relationships/hyperlink" Target="https://askjan.org/topics/telework.cf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skjan.org/publications/consultants-corner/vol05iss04.cf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askjan.org/Forms/upload/medical.doc" TargetMode="External"/><Relationship Id="rId4" Type="http://schemas.openxmlformats.org/officeDocument/2006/relationships/hyperlink" Target="https://askjan.org/topics/Sample-Forms.cf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eeoc.gov/laws/guidance/enforcement-guidance-reasonable-accommodation-and-undue-hardship-under-ad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skjan.org/articles/EAPS/upload/medprofessionsEAP.do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askjan.org/topics/medexinq.cf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skjan.org/publications/consultants-corner/vol11iss01.cf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eeoc.gov/laws/guidance/enforcement-guidance-reasonable-accommodation-and-undue-hardship-under-ad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askjan.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skjan.org/articles/Recognizing-an-Accommodation-Request-Under-the-ADA.cf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skjan.org/topics/Disability-Disclosure.cf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skjan.org/articles/Workplace-Flexibility-the-ADA-and-Requesting-Medical-Information.cf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skjan.org/articles/A-Practical-Approach-to-Telework-as-a-Reasonable-Accommodation-During-the-Pandemic.cf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03F-415C-4735-A489-3C793DEF27EE}"/>
              </a:ext>
            </a:extLst>
          </p:cNvPr>
          <p:cNvSpPr>
            <a:spLocks noGrp="1"/>
          </p:cNvSpPr>
          <p:nvPr>
            <p:ph type="ctrTitle"/>
          </p:nvPr>
        </p:nvSpPr>
        <p:spPr/>
        <p:txBody>
          <a:bodyPr>
            <a:normAutofit/>
          </a:bodyPr>
          <a:lstStyle/>
          <a:p>
            <a:r>
              <a:rPr lang="en-US" dirty="0"/>
              <a:t>Role Play Training Series:</a:t>
            </a:r>
            <a:br>
              <a:rPr lang="en-US" dirty="0"/>
            </a:br>
            <a:r>
              <a:rPr lang="en-US" dirty="0"/>
              <a:t>Telework As An Accommodation</a:t>
            </a:r>
            <a:endParaRPr lang="en-US" sz="3300" dirty="0"/>
          </a:p>
        </p:txBody>
      </p:sp>
      <p:sp>
        <p:nvSpPr>
          <p:cNvPr id="3" name="Subtitle 2">
            <a:extLst>
              <a:ext uri="{FF2B5EF4-FFF2-40B4-BE49-F238E27FC236}">
                <a16:creationId xmlns:a16="http://schemas.microsoft.com/office/drawing/2014/main" id="{773B7CA3-0060-4837-84FC-0E5575398655}"/>
              </a:ext>
            </a:extLst>
          </p:cNvPr>
          <p:cNvSpPr>
            <a:spLocks noGrp="1"/>
          </p:cNvSpPr>
          <p:nvPr>
            <p:ph type="subTitle" idx="1"/>
          </p:nvPr>
        </p:nvSpPr>
        <p:spPr/>
        <p:txBody>
          <a:bodyPr>
            <a:normAutofit/>
          </a:bodyPr>
          <a:lstStyle/>
          <a:p>
            <a:r>
              <a:rPr lang="en-US" sz="1400" dirty="0">
                <a:solidFill>
                  <a:srgbClr val="002060"/>
                </a:solidFill>
              </a:rPr>
              <a:t>Telework as a Reasonable Accommodation Under the Americans with Disabilities Act (ADA)</a:t>
            </a:r>
          </a:p>
        </p:txBody>
      </p:sp>
      <p:sp>
        <p:nvSpPr>
          <p:cNvPr id="5" name="Footer Placeholder 4">
            <a:extLst>
              <a:ext uri="{FF2B5EF4-FFF2-40B4-BE49-F238E27FC236}">
                <a16:creationId xmlns:a16="http://schemas.microsoft.com/office/drawing/2014/main" id="{B14FD746-51A6-4CE2-91D6-110B346F61C7}"/>
              </a:ext>
            </a:extLst>
          </p:cNvPr>
          <p:cNvSpPr>
            <a:spLocks noGrp="1"/>
          </p:cNvSpPr>
          <p:nvPr>
            <p:ph type="ftr" sz="quarter" idx="11"/>
          </p:nvPr>
        </p:nvSpPr>
        <p:spPr/>
        <p:txBody>
          <a:bodyPr/>
          <a:lstStyle/>
          <a:p>
            <a:r>
              <a:rPr lang="en-US" sz="1400" dirty="0"/>
              <a:t>JAN </a:t>
            </a:r>
            <a:r>
              <a:rPr lang="en-US" sz="1400" cap="none" dirty="0"/>
              <a:t>is funded by a contract with the Office of Disability Employment Policy, U.S. Department of Labor.</a:t>
            </a:r>
            <a:endParaRPr lang="en-US" sz="1400" dirty="0"/>
          </a:p>
        </p:txBody>
      </p:sp>
      <p:pic>
        <p:nvPicPr>
          <p:cNvPr id="7" name="Picture 6">
            <a:extLst>
              <a:ext uri="{FF2B5EF4-FFF2-40B4-BE49-F238E27FC236}">
                <a16:creationId xmlns:a16="http://schemas.microsoft.com/office/drawing/2014/main" id="{4F8CF49F-E115-4B4C-BF51-37A8196735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65245" y="3373191"/>
            <a:ext cx="5425440" cy="2295521"/>
          </a:xfrm>
          <a:prstGeom prst="rect">
            <a:avLst/>
          </a:prstGeom>
        </p:spPr>
      </p:pic>
    </p:spTree>
    <p:extLst>
      <p:ext uri="{BB962C8B-B14F-4D97-AF65-F5344CB8AC3E}">
        <p14:creationId xmlns:p14="http://schemas.microsoft.com/office/powerpoint/2010/main" val="18399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4A7-65F6-4CA2-B7B5-BFE3FC9B9A5F}"/>
              </a:ext>
            </a:extLst>
          </p:cNvPr>
          <p:cNvSpPr>
            <a:spLocks noGrp="1"/>
          </p:cNvSpPr>
          <p:nvPr>
            <p:ph type="title"/>
          </p:nvPr>
        </p:nvSpPr>
        <p:spPr>
          <a:xfrm>
            <a:off x="581192" y="702156"/>
            <a:ext cx="11029616" cy="1013800"/>
          </a:xfrm>
        </p:spPr>
        <p:txBody>
          <a:bodyPr>
            <a:normAutofit/>
          </a:bodyPr>
          <a:lstStyle/>
          <a:p>
            <a:r>
              <a:rPr lang="en-US" dirty="0"/>
              <a:t>Telework Benefits</a:t>
            </a:r>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64EDEB-331C-447A-834E-9BED2ED9ABC9}"/>
              </a:ext>
              <a:ext uri="{C183D7F6-B498-43B3-948B-1728B52AA6E4}">
                <adec:decorative xmlns:adec="http://schemas.microsoft.com/office/drawing/2017/decorative" val="1"/>
              </a:ext>
            </a:extLst>
          </p:cNvPr>
          <p:cNvPicPr>
            <a:picLocks noChangeAspect="1"/>
          </p:cNvPicPr>
          <p:nvPr/>
        </p:nvPicPr>
        <p:blipFill rotWithShape="1">
          <a:blip r:embed="rId3"/>
          <a:srcRect r="-3" b="24577"/>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30138BDC-FCF5-42AC-A9F1-C5C7586C695D}"/>
              </a:ext>
            </a:extLst>
          </p:cNvPr>
          <p:cNvSpPr>
            <a:spLocks noGrp="1"/>
          </p:cNvSpPr>
          <p:nvPr>
            <p:ph idx="1"/>
          </p:nvPr>
        </p:nvSpPr>
        <p:spPr>
          <a:xfrm>
            <a:off x="6335805" y="2180496"/>
            <a:ext cx="5275001" cy="4045683"/>
          </a:xfrm>
        </p:spPr>
        <p:txBody>
          <a:bodyPr>
            <a:normAutofit fontScale="85000" lnSpcReduction="20000"/>
          </a:bodyPr>
          <a:lstStyle/>
          <a:p>
            <a:r>
              <a:rPr lang="en-US" sz="2600" dirty="0"/>
              <a:t>People with a broad range of medical conditions have learned they can be more productive and feel healthier and less stressed working from home</a:t>
            </a:r>
          </a:p>
          <a:p>
            <a:r>
              <a:rPr lang="en-US" sz="2600" dirty="0"/>
              <a:t>Benefits may include:</a:t>
            </a:r>
          </a:p>
          <a:p>
            <a:pPr lvl="1"/>
            <a:r>
              <a:rPr lang="en-US" sz="2200" dirty="0">
                <a:latin typeface="Arial Nova" panose="020B0504020202020204" pitchFamily="34" charset="0"/>
              </a:rPr>
              <a:t>Improved focus due to fewer distractions</a:t>
            </a:r>
          </a:p>
          <a:p>
            <a:pPr lvl="1"/>
            <a:r>
              <a:rPr lang="en-US" sz="2200" dirty="0">
                <a:latin typeface="Arial Nova" panose="020B0504020202020204" pitchFamily="34" charset="0"/>
              </a:rPr>
              <a:t>Ability to control the work environment such as allergens, lighting, and ergonomics</a:t>
            </a:r>
          </a:p>
          <a:p>
            <a:pPr lvl="1"/>
            <a:r>
              <a:rPr lang="en-US" sz="2200" dirty="0">
                <a:latin typeface="Arial Nova" panose="020B0504020202020204" pitchFamily="34" charset="0"/>
              </a:rPr>
              <a:t>Flexibility to take breaks</a:t>
            </a:r>
          </a:p>
          <a:p>
            <a:pPr lvl="1"/>
            <a:r>
              <a:rPr lang="en-US" sz="2200" dirty="0">
                <a:latin typeface="Arial Nova" panose="020B0504020202020204" pitchFamily="34" charset="0"/>
              </a:rPr>
              <a:t>Avoiding the stressors and transportation challenges of a commute</a:t>
            </a:r>
          </a:p>
          <a:p>
            <a:endParaRPr lang="en-US" dirty="0"/>
          </a:p>
        </p:txBody>
      </p:sp>
      <p:sp>
        <p:nvSpPr>
          <p:cNvPr id="4" name="Slide Number Placeholder 3">
            <a:extLst>
              <a:ext uri="{FF2B5EF4-FFF2-40B4-BE49-F238E27FC236}">
                <a16:creationId xmlns:a16="http://schemas.microsoft.com/office/drawing/2014/main" id="{25AD9948-07D6-4F42-A1E1-E6785450A5E6}"/>
              </a:ext>
            </a:extLst>
          </p:cNvPr>
          <p:cNvSpPr>
            <a:spLocks noGrp="1"/>
          </p:cNvSpPr>
          <p:nvPr>
            <p:ph type="sldNum" sz="quarter" idx="12"/>
          </p:nvPr>
        </p:nvSpPr>
        <p:spPr>
          <a:xfrm>
            <a:off x="10691650" y="104761"/>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10</a:t>
            </a:fld>
            <a:endParaRPr lang="en-US"/>
          </a:p>
        </p:txBody>
      </p:sp>
    </p:spTree>
    <p:extLst>
      <p:ext uri="{BB962C8B-B14F-4D97-AF65-F5344CB8AC3E}">
        <p14:creationId xmlns:p14="http://schemas.microsoft.com/office/powerpoint/2010/main" val="310609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4A7-65F6-4CA2-B7B5-BFE3FC9B9A5F}"/>
              </a:ext>
            </a:extLst>
          </p:cNvPr>
          <p:cNvSpPr>
            <a:spLocks noGrp="1"/>
          </p:cNvSpPr>
          <p:nvPr>
            <p:ph type="title"/>
          </p:nvPr>
        </p:nvSpPr>
        <p:spPr/>
        <p:txBody>
          <a:bodyPr/>
          <a:lstStyle/>
          <a:p>
            <a:r>
              <a:rPr lang="en-US" dirty="0"/>
              <a:t>Telework and performing essential job duties</a:t>
            </a:r>
          </a:p>
        </p:txBody>
      </p:sp>
      <p:sp>
        <p:nvSpPr>
          <p:cNvPr id="3" name="Content Placeholder 2">
            <a:extLst>
              <a:ext uri="{FF2B5EF4-FFF2-40B4-BE49-F238E27FC236}">
                <a16:creationId xmlns:a16="http://schemas.microsoft.com/office/drawing/2014/main" id="{30138BDC-FCF5-42AC-A9F1-C5C7586C695D}"/>
              </a:ext>
            </a:extLst>
          </p:cNvPr>
          <p:cNvSpPr>
            <a:spLocks noGrp="1"/>
          </p:cNvSpPr>
          <p:nvPr>
            <p:ph idx="1"/>
          </p:nvPr>
        </p:nvSpPr>
        <p:spPr>
          <a:xfrm>
            <a:off x="581193" y="2338758"/>
            <a:ext cx="11029615" cy="3975348"/>
          </a:xfrm>
        </p:spPr>
        <p:txBody>
          <a:bodyPr>
            <a:noAutofit/>
          </a:bodyPr>
          <a:lstStyle/>
          <a:p>
            <a:pPr>
              <a:spcAft>
                <a:spcPts val="0"/>
              </a:spcAft>
              <a:buClr>
                <a:srgbClr val="002060"/>
              </a:buClr>
              <a:buSzPct val="100000"/>
              <a:buFont typeface="Wingdings" panose="05000000000000000000" pitchFamily="2" charset="2"/>
              <a:buChar char="§"/>
            </a:pPr>
            <a:r>
              <a:rPr lang="en-US" sz="2400" dirty="0"/>
              <a:t>Changing the location where work is performed may be a form of modifying a workplace policy as a reasonable accommodation, even when an employer does not generally allow employees to telework (EEOC)</a:t>
            </a:r>
          </a:p>
          <a:p>
            <a:pPr lvl="1">
              <a:spcAft>
                <a:spcPts val="1200"/>
              </a:spcAft>
              <a:buClr>
                <a:srgbClr val="002060"/>
              </a:buClr>
              <a:buFont typeface="Wingdings" panose="05000000000000000000" pitchFamily="2" charset="2"/>
              <a:buChar char="§"/>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hlinkClick r:id="rId3"/>
              </a:rPr>
              <a:t>Work At Home/Telework as a Reasonable Accommodation-Fact Sheet</a:t>
            </a:r>
            <a:endPar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a:p>
            <a:pPr>
              <a:spcAft>
                <a:spcPts val="1200"/>
              </a:spcAft>
              <a:buClr>
                <a:srgbClr val="002060"/>
              </a:buClr>
              <a:buFont typeface="Wingdings" panose="05000000000000000000" pitchFamily="2" charset="2"/>
              <a:buChar char="§"/>
              <a:defRPr/>
            </a:pP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Review whether essential job functions can be </a:t>
            </a:r>
            <a:r>
              <a:rPr lang="en-US" sz="2400" dirty="0">
                <a:solidFill>
                  <a:srgbClr val="1A3260"/>
                </a:solidFill>
              </a:rPr>
              <a:t>performed remotely </a:t>
            </a:r>
            <a:br>
              <a:rPr lang="en-US" sz="2400" dirty="0">
                <a:solidFill>
                  <a:srgbClr val="1A3260"/>
                </a:solidFill>
              </a:rPr>
            </a:b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to determine </a:t>
            </a:r>
            <a:r>
              <a:rPr lang="en-US" sz="2400" dirty="0">
                <a:solidFill>
                  <a:srgbClr val="1A3260"/>
                </a:solidFill>
              </a:rPr>
              <a:t>if</a:t>
            </a:r>
            <a:r>
              <a:rPr kumimoji="0" lang="en-US" sz="24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 telework is a reasonable accommodation</a:t>
            </a:r>
          </a:p>
          <a:p>
            <a:pPr marL="0" indent="0">
              <a:buNone/>
            </a:pPr>
            <a:r>
              <a:rPr lang="en-US" sz="2400" b="1" dirty="0"/>
              <a:t>JAN Resources:</a:t>
            </a:r>
          </a:p>
          <a:p>
            <a:pPr marL="0" indent="0">
              <a:buNone/>
            </a:pPr>
            <a:r>
              <a:rPr lang="en-US" sz="2400" dirty="0">
                <a:hlinkClick r:id="rId4"/>
              </a:rPr>
              <a:t>Telework</a:t>
            </a:r>
            <a:endParaRPr lang="en-US" sz="2400" dirty="0"/>
          </a:p>
          <a:p>
            <a:pPr marL="0" indent="0">
              <a:buNone/>
            </a:pPr>
            <a:r>
              <a:rPr lang="en-US" sz="2400" dirty="0">
                <a:hlinkClick r:id="rId5"/>
              </a:rPr>
              <a:t>Telework Accommodation Request Flowchart</a:t>
            </a:r>
            <a:endParaRPr lang="en-US" sz="2400" dirty="0"/>
          </a:p>
        </p:txBody>
      </p:sp>
      <p:sp>
        <p:nvSpPr>
          <p:cNvPr id="4" name="Slide Number Placeholder 3">
            <a:extLst>
              <a:ext uri="{FF2B5EF4-FFF2-40B4-BE49-F238E27FC236}">
                <a16:creationId xmlns:a16="http://schemas.microsoft.com/office/drawing/2014/main" id="{25AD9948-07D6-4F42-A1E1-E6785450A5E6}"/>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32017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a:xfrm>
            <a:off x="581192" y="702156"/>
            <a:ext cx="11029616" cy="1013800"/>
          </a:xfrm>
        </p:spPr>
        <p:txBody>
          <a:bodyPr>
            <a:normAutofit/>
          </a:bodyPr>
          <a:lstStyle/>
          <a:p>
            <a:r>
              <a:rPr lang="en-US" dirty="0"/>
              <a:t>Personal and private Medical Information </a:t>
            </a:r>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Picture 7">
            <a:extLst>
              <a:ext uri="{FF2B5EF4-FFF2-40B4-BE49-F238E27FC236}">
                <a16:creationId xmlns:a16="http://schemas.microsoft.com/office/drawing/2014/main" id="{33C5B43E-0504-4F73-823D-B53FE9C07C08}"/>
              </a:ext>
              <a:ext uri="{C183D7F6-B498-43B3-948B-1728B52AA6E4}">
                <adec:decorative xmlns:adec="http://schemas.microsoft.com/office/drawing/2017/decorative" val="1"/>
              </a:ext>
            </a:extLst>
          </p:cNvPr>
          <p:cNvPicPr>
            <a:picLocks noChangeAspect="1"/>
          </p:cNvPicPr>
          <p:nvPr/>
        </p:nvPicPr>
        <p:blipFill rotWithShape="1">
          <a:blip r:embed="rId3"/>
          <a:srcRect l="9228" r="-4"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6335807" y="2033107"/>
            <a:ext cx="5275001" cy="4045683"/>
          </a:xfrm>
        </p:spPr>
        <p:txBody>
          <a:bodyPr>
            <a:normAutofit fontScale="92500" lnSpcReduction="10000"/>
          </a:bodyPr>
          <a:lstStyle/>
          <a:p>
            <a:r>
              <a:rPr lang="en-US" sz="2400" dirty="0"/>
              <a:t>The accommodation conversation often includes questions about health and wellness — known as disability-related inquiries under the ADA</a:t>
            </a:r>
          </a:p>
          <a:p>
            <a:r>
              <a:rPr lang="en-US" sz="2400" dirty="0"/>
              <a:t>Some people are reluctant to openly discuss medical information — details about their disability and limitations that may be relevant to the accommodation conversation</a:t>
            </a:r>
          </a:p>
          <a:p>
            <a:r>
              <a:rPr lang="en-US" sz="2400" dirty="0"/>
              <a:t>The ADA requires medical information to be kept private and confidential</a:t>
            </a: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a:xfrm>
            <a:off x="10669135" y="55053"/>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8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12</a:t>
            </a:fld>
            <a:endParaRPr kumimoji="0" lang="en-US" sz="18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78116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p:txBody>
          <a:bodyPr>
            <a:normAutofit/>
          </a:bodyPr>
          <a:lstStyle/>
          <a:p>
            <a:r>
              <a:rPr lang="en-US" dirty="0"/>
              <a:t>Medical Information </a:t>
            </a:r>
            <a:br>
              <a:rPr lang="en-US" dirty="0"/>
            </a:br>
            <a:r>
              <a:rPr lang="en-US" dirty="0"/>
              <a:t>and the Interactive accommodation Process</a:t>
            </a:r>
          </a:p>
        </p:txBody>
      </p:sp>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581193" y="2012996"/>
            <a:ext cx="11029615" cy="3678303"/>
          </a:xfrm>
        </p:spPr>
        <p:txBody>
          <a:bodyPr>
            <a:normAutofit/>
          </a:bodyPr>
          <a:lstStyle/>
          <a:p>
            <a:r>
              <a:rPr lang="en-US" sz="2400" dirty="0"/>
              <a:t>Medical information may be requested when an employee’s disability and/or need for accommodation are not obvious or already documented</a:t>
            </a:r>
          </a:p>
          <a:p>
            <a:r>
              <a:rPr lang="en-US" sz="2400" dirty="0"/>
              <a:t>This information helps establish the existence of an ADA covered disability and the related need for accommodation</a:t>
            </a:r>
          </a:p>
          <a:p>
            <a:pPr marL="0" indent="0">
              <a:buNone/>
            </a:pPr>
            <a:r>
              <a:rPr lang="en-US" sz="2400" b="1" dirty="0"/>
              <a:t>JAN Resource:</a:t>
            </a:r>
          </a:p>
          <a:p>
            <a:pPr marL="0" indent="0">
              <a:buNone/>
            </a:pPr>
            <a:r>
              <a:rPr lang="en-US" sz="2400" dirty="0">
                <a:latin typeface="Arial" panose="020B0604020202020204" pitchFamily="34" charset="0"/>
                <a:hlinkClick r:id="rId3"/>
              </a:rPr>
              <a:t>How to Determine Whether a Person Has an ADA Disability</a:t>
            </a:r>
            <a:endParaRPr lang="en-US" sz="24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8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85782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E51B3-2769-49F7-936B-961781DF58E2}"/>
              </a:ext>
            </a:extLst>
          </p:cNvPr>
          <p:cNvSpPr>
            <a:spLocks noGrp="1"/>
          </p:cNvSpPr>
          <p:nvPr>
            <p:ph type="title"/>
          </p:nvPr>
        </p:nvSpPr>
        <p:spPr>
          <a:xfrm>
            <a:off x="581192" y="702156"/>
            <a:ext cx="11029616" cy="1013800"/>
          </a:xfrm>
        </p:spPr>
        <p:txBody>
          <a:bodyPr>
            <a:normAutofit/>
          </a:bodyPr>
          <a:lstStyle/>
          <a:p>
            <a:r>
              <a:rPr lang="en-US" dirty="0"/>
              <a:t>Using Forms to request Medical information</a:t>
            </a:r>
          </a:p>
        </p:txBody>
      </p:sp>
      <p:sp>
        <p:nvSpPr>
          <p:cNvPr id="11" name="Rectangle 10">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F28129B-5994-4B79-ABDC-6F75DAA7F83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7589" y="2362033"/>
            <a:ext cx="4962525" cy="2233135"/>
          </a:xfrm>
          <a:prstGeom prst="rect">
            <a:avLst/>
          </a:prstGeom>
        </p:spPr>
      </p:pic>
      <p:sp>
        <p:nvSpPr>
          <p:cNvPr id="14" name="TextBox 13">
            <a:extLst>
              <a:ext uri="{FF2B5EF4-FFF2-40B4-BE49-F238E27FC236}">
                <a16:creationId xmlns:a16="http://schemas.microsoft.com/office/drawing/2014/main" id="{0DBE8459-DC83-47C9-AFF6-29FD71A3DD80}"/>
              </a:ext>
            </a:extLst>
          </p:cNvPr>
          <p:cNvSpPr txBox="1"/>
          <p:nvPr/>
        </p:nvSpPr>
        <p:spPr>
          <a:xfrm>
            <a:off x="581192" y="4678516"/>
            <a:ext cx="5048922" cy="1477328"/>
          </a:xfrm>
          <a:prstGeom prst="rect">
            <a:avLst/>
          </a:prstGeom>
          <a:noFill/>
        </p:spPr>
        <p:txBody>
          <a:bodyPr wrap="square">
            <a:spAutoFit/>
          </a:bodyPr>
          <a:lstStyle/>
          <a:p>
            <a:pPr marL="0" marR="0" lvl="0" indent="0" algn="l" defTabSz="457200" rtl="0" eaLnBrk="1" fontAlgn="auto" latinLnBrk="0" hangingPunct="1">
              <a:lnSpc>
                <a:spcPct val="90000"/>
              </a:lnSpc>
              <a:spcBef>
                <a:spcPct val="20000"/>
              </a:spcBef>
              <a:spcAft>
                <a:spcPts val="600"/>
              </a:spcAft>
              <a:buClr>
                <a:srgbClr val="1A3260"/>
              </a:buClr>
              <a:buSzPct val="92000"/>
              <a:buFont typeface="Wingdings 2" panose="05020102010507070707" pitchFamily="18" charset="2"/>
              <a:buNone/>
              <a:tabLst/>
              <a:defRPr/>
            </a:pPr>
            <a:r>
              <a:rPr kumimoji="0" lang="en-US" sz="2000" b="1"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rPr>
              <a:t>JAN Resources:</a:t>
            </a:r>
          </a:p>
          <a:p>
            <a:pPr marL="0" marR="0" lvl="0" indent="0" algn="l" defTabSz="457200" rtl="0" eaLnBrk="1" fontAlgn="auto" latinLnBrk="0" hangingPunct="1">
              <a:lnSpc>
                <a:spcPct val="90000"/>
              </a:lnSpc>
              <a:spcBef>
                <a:spcPct val="20000"/>
              </a:spcBef>
              <a:spcAft>
                <a:spcPts val="600"/>
              </a:spcAft>
              <a:buClr>
                <a:srgbClr val="1A3260"/>
              </a:buClr>
              <a:buSzPct val="92000"/>
              <a:buFont typeface="Wingdings 2" panose="05020102010507070707" pitchFamily="18" charset="2"/>
              <a:buNone/>
              <a:tabLst/>
              <a:defRPr/>
            </a:pPr>
            <a:r>
              <a:rPr kumimoji="0" lang="en-US" sz="20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hlinkClick r:id="rId4"/>
              </a:rPr>
              <a:t>Sample Forms</a:t>
            </a:r>
            <a:endParaRPr kumimoji="0" lang="en-US" sz="20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a:p>
            <a:pPr marL="0" marR="0" lvl="0" indent="0" algn="l" defTabSz="457200" rtl="0" eaLnBrk="1" fontAlgn="auto" latinLnBrk="0" hangingPunct="1">
              <a:lnSpc>
                <a:spcPct val="90000"/>
              </a:lnSpc>
              <a:spcBef>
                <a:spcPct val="20000"/>
              </a:spcBef>
              <a:spcAft>
                <a:spcPts val="600"/>
              </a:spcAft>
              <a:buClr>
                <a:srgbClr val="1A3260"/>
              </a:buClr>
              <a:buSzPct val="92000"/>
              <a:buFont typeface="Wingdings 2" panose="05020102010507070707" pitchFamily="18" charset="2"/>
              <a:buNone/>
              <a:tabLst/>
              <a:defRPr/>
            </a:pPr>
            <a:r>
              <a:rPr kumimoji="0" lang="en-US" sz="20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hlinkClick r:id="rId5"/>
              </a:rPr>
              <a:t>Sample Medical Inquiry Form in Response </a:t>
            </a:r>
            <a:br>
              <a:rPr kumimoji="0" lang="en-US" sz="20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hlinkClick r:id="rId5"/>
              </a:rPr>
            </a:br>
            <a:r>
              <a:rPr kumimoji="0" lang="en-US" sz="20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hlinkClick r:id="rId5"/>
              </a:rPr>
              <a:t>to an Accommodation Request</a:t>
            </a:r>
            <a:endParaRPr kumimoji="0" lang="en-US" sz="20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F2F6E3BA-D250-4BA7-BB01-A796BB499A59}"/>
              </a:ext>
            </a:extLst>
          </p:cNvPr>
          <p:cNvSpPr>
            <a:spLocks noGrp="1"/>
          </p:cNvSpPr>
          <p:nvPr>
            <p:ph idx="1"/>
          </p:nvPr>
        </p:nvSpPr>
        <p:spPr>
          <a:xfrm>
            <a:off x="6335807" y="2127749"/>
            <a:ext cx="5275001" cy="4045683"/>
          </a:xfrm>
        </p:spPr>
        <p:txBody>
          <a:bodyPr>
            <a:noAutofit/>
          </a:bodyPr>
          <a:lstStyle/>
          <a:p>
            <a:pPr>
              <a:lnSpc>
                <a:spcPct val="90000"/>
              </a:lnSpc>
              <a:buFont typeface="Wingdings" panose="05000000000000000000" pitchFamily="2" charset="2"/>
              <a:buChar char="§"/>
            </a:pPr>
            <a:r>
              <a:rPr lang="en-US" sz="2200" dirty="0"/>
              <a:t>The ADA does not require the use of standardized forms when gathering medical information</a:t>
            </a:r>
          </a:p>
          <a:p>
            <a:pPr>
              <a:lnSpc>
                <a:spcPct val="90000"/>
              </a:lnSpc>
              <a:buFont typeface="Wingdings" panose="05000000000000000000" pitchFamily="2" charset="2"/>
              <a:buChar char="§"/>
            </a:pPr>
            <a:r>
              <a:rPr lang="en-US" sz="2200" dirty="0"/>
              <a:t>Employers are encouraged to customize each medical inquiry to obtain only the information that is necessary for each individual accommodation situation</a:t>
            </a:r>
          </a:p>
          <a:p>
            <a:pPr>
              <a:lnSpc>
                <a:spcPct val="90000"/>
              </a:lnSpc>
              <a:buFont typeface="Wingdings" panose="05000000000000000000" pitchFamily="2" charset="2"/>
              <a:buChar char="§"/>
            </a:pPr>
            <a:r>
              <a:rPr lang="en-US" sz="2200" dirty="0"/>
              <a:t>It is useful to draft a customized letter that includes necessary and job-related questions</a:t>
            </a:r>
          </a:p>
        </p:txBody>
      </p:sp>
      <p:sp>
        <p:nvSpPr>
          <p:cNvPr id="4" name="Slide Number Placeholder 3">
            <a:extLst>
              <a:ext uri="{FF2B5EF4-FFF2-40B4-BE49-F238E27FC236}">
                <a16:creationId xmlns:a16="http://schemas.microsoft.com/office/drawing/2014/main" id="{5047791E-1FD6-4A48-8CDF-52B1CDD29E89}"/>
              </a:ext>
            </a:extLst>
          </p:cNvPr>
          <p:cNvSpPr>
            <a:spLocks noGrp="1"/>
          </p:cNvSpPr>
          <p:nvPr>
            <p:ph type="sldNum" sz="quarter" idx="12"/>
          </p:nvPr>
        </p:nvSpPr>
        <p:spPr>
          <a:xfrm>
            <a:off x="10685891" y="55053"/>
            <a:ext cx="1052508"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Gill Sans MT" panose="020B0502020104020203"/>
                <a:ea typeface="+mn-ea"/>
                <a:cs typeface="+mn-cs"/>
              </a:rPr>
              <a:pPr marL="0" marR="0" lvl="0" indent="0" defTabSz="457200" rtl="0" eaLnBrk="1" fontAlgn="auto" latinLnBrk="0" hangingPunct="1">
                <a:lnSpc>
                  <a:spcPct val="90000"/>
                </a:lnSpc>
                <a:spcBef>
                  <a:spcPts val="0"/>
                </a:spcBef>
                <a:spcAft>
                  <a:spcPts val="600"/>
                </a:spcAft>
                <a:buClrTx/>
                <a:buSzTx/>
                <a:buFontTx/>
                <a:buNone/>
                <a:tabLst/>
                <a:defRPr/>
              </a:pPr>
              <a:t>14</a:t>
            </a:fld>
            <a:endParaRPr kumimoji="0" lang="en-US" b="0" i="0" u="none" strike="noStrike" kern="1200" cap="none" spc="0" normalizeH="0" baseline="0" noProof="0" dirty="0">
              <a:ln>
                <a:noFill/>
              </a:ln>
              <a:effectLst/>
              <a:uLnTx/>
              <a:uFillTx/>
              <a:latin typeface="Gill Sans MT" panose="020B0502020104020203"/>
              <a:ea typeface="+mn-ea"/>
              <a:cs typeface="+mn-cs"/>
            </a:endParaRPr>
          </a:p>
        </p:txBody>
      </p:sp>
    </p:spTree>
    <p:extLst>
      <p:ext uri="{BB962C8B-B14F-4D97-AF65-F5344CB8AC3E}">
        <p14:creationId xmlns:p14="http://schemas.microsoft.com/office/powerpoint/2010/main" val="195276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a:xfrm>
            <a:off x="581192" y="702156"/>
            <a:ext cx="11029616" cy="1013800"/>
          </a:xfrm>
        </p:spPr>
        <p:txBody>
          <a:bodyPr>
            <a:normAutofit/>
          </a:bodyPr>
          <a:lstStyle/>
          <a:p>
            <a:r>
              <a:rPr lang="en-US" dirty="0"/>
              <a:t>Who can provide Medical Information</a:t>
            </a:r>
          </a:p>
        </p:txBody>
      </p:sp>
      <p:pic>
        <p:nvPicPr>
          <p:cNvPr id="8" name="Picture 7">
            <a:extLst>
              <a:ext uri="{FF2B5EF4-FFF2-40B4-BE49-F238E27FC236}">
                <a16:creationId xmlns:a16="http://schemas.microsoft.com/office/drawing/2014/main" id="{993AFD6C-3D62-4614-AA22-A587A588EE6E}"/>
              </a:ext>
              <a:ext uri="{C183D7F6-B498-43B3-948B-1728B52AA6E4}">
                <adec:decorative xmlns:adec="http://schemas.microsoft.com/office/drawing/2017/decorative" val="1"/>
              </a:ext>
            </a:extLst>
          </p:cNvPr>
          <p:cNvPicPr>
            <a:picLocks noChangeAspect="1"/>
          </p:cNvPicPr>
          <p:nvPr/>
        </p:nvPicPr>
        <p:blipFill rotWithShape="1">
          <a:blip r:embed="rId3"/>
          <a:srcRect l="17560" r="34812" b="2"/>
          <a:stretch/>
        </p:blipFill>
        <p:spPr>
          <a:xfrm>
            <a:off x="448732" y="1871133"/>
            <a:ext cx="3683001" cy="4504267"/>
          </a:xfrm>
          <a:prstGeom prst="rect">
            <a:avLst/>
          </a:prstGeom>
        </p:spPr>
      </p:pic>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4470401" y="1793037"/>
            <a:ext cx="7140407" cy="4681370"/>
          </a:xfrm>
        </p:spPr>
        <p:txBody>
          <a:bodyPr>
            <a:normAutofit lnSpcReduction="10000"/>
          </a:bodyPr>
          <a:lstStyle/>
          <a:p>
            <a:r>
              <a:rPr lang="en-US" sz="2200" dirty="0"/>
              <a:t>Medical information can be provided by an appropriate health care or rehabilitation professional</a:t>
            </a:r>
          </a:p>
          <a:p>
            <a:pPr lvl="1"/>
            <a:r>
              <a:rPr lang="en-US" sz="1800" dirty="0"/>
              <a:t>Doctor, Physician Assistant, Nurse Practitioner</a:t>
            </a:r>
          </a:p>
          <a:p>
            <a:pPr lvl="1"/>
            <a:r>
              <a:rPr lang="en-US" sz="1800" dirty="0"/>
              <a:t>Psychiatrist, Psychologist, Licensed Mental Health Professional, Social Worker</a:t>
            </a:r>
          </a:p>
          <a:p>
            <a:pPr lvl="1"/>
            <a:r>
              <a:rPr lang="en-US" sz="1800" dirty="0"/>
              <a:t>Physical Therapist, Occupational Therapist, Speech Therapist</a:t>
            </a:r>
          </a:p>
          <a:p>
            <a:pPr lvl="1"/>
            <a:r>
              <a:rPr lang="en-US" sz="1800" dirty="0"/>
              <a:t>Vocational Rehabilitation Specialist</a:t>
            </a:r>
          </a:p>
          <a:p>
            <a:r>
              <a:rPr lang="en-US" sz="2200" dirty="0"/>
              <a:t>The appropriate professional will depend on the disability and the type of functional limitation(s)</a:t>
            </a:r>
          </a:p>
          <a:p>
            <a:pPr marL="0" indent="0">
              <a:buNone/>
            </a:pPr>
            <a:r>
              <a:rPr lang="en-US" sz="2200" b="1" dirty="0"/>
              <a:t>EEOC Resource</a:t>
            </a:r>
            <a:endParaRPr lang="en-US" sz="2200" b="1" dirty="0">
              <a:hlinkClick r:id="rId4"/>
            </a:endParaRPr>
          </a:p>
          <a:p>
            <a:pPr marL="0" indent="0">
              <a:buNone/>
            </a:pPr>
            <a:r>
              <a:rPr lang="en-US" sz="2200" dirty="0">
                <a:hlinkClick r:id="rId4"/>
              </a:rPr>
              <a:t>Reasonable Accommodation and Undue Hardship </a:t>
            </a:r>
            <a:br>
              <a:rPr lang="en-US" sz="2200" dirty="0">
                <a:hlinkClick r:id="rId4"/>
              </a:rPr>
            </a:br>
            <a:r>
              <a:rPr lang="en-US" sz="2200" dirty="0">
                <a:hlinkClick r:id="rId4"/>
              </a:rPr>
              <a:t>Under the ADA</a:t>
            </a:r>
            <a:r>
              <a:rPr lang="en-US" sz="2200" dirty="0"/>
              <a:t> (Q. 6)</a:t>
            </a: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a:xfrm>
            <a:off x="11217754" y="77935"/>
            <a:ext cx="544875"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Gill Sans MT" panose="020B0502020104020203"/>
                <a:ea typeface="+mn-ea"/>
                <a:cs typeface="+mn-cs"/>
              </a:rPr>
              <a:pPr marL="0" marR="0" lvl="0" indent="0" defTabSz="457200" rtl="0" eaLnBrk="1" fontAlgn="auto" latinLnBrk="0" hangingPunct="1">
                <a:lnSpc>
                  <a:spcPct val="90000"/>
                </a:lnSpc>
                <a:spcBef>
                  <a:spcPts val="0"/>
                </a:spcBef>
                <a:spcAft>
                  <a:spcPts val="600"/>
                </a:spcAft>
                <a:buClrTx/>
                <a:buSzTx/>
                <a:buFontTx/>
                <a:buNone/>
                <a:tabLst/>
                <a:defRPr/>
              </a:pPr>
              <a:t>15</a:t>
            </a:fld>
            <a:endParaRPr kumimoji="0" lang="en-US" b="0" i="0" u="none" strike="noStrike" kern="1200" cap="none" spc="0" normalizeH="0" baseline="0" noProof="0" dirty="0">
              <a:ln>
                <a:noFill/>
              </a:ln>
              <a:effectLst/>
              <a:uLnTx/>
              <a:uFillTx/>
              <a:latin typeface="Gill Sans MT" panose="020B0502020104020203"/>
              <a:ea typeface="+mn-ea"/>
              <a:cs typeface="+mn-cs"/>
            </a:endParaRPr>
          </a:p>
        </p:txBody>
      </p:sp>
    </p:spTree>
    <p:extLst>
      <p:ext uri="{BB962C8B-B14F-4D97-AF65-F5344CB8AC3E}">
        <p14:creationId xmlns:p14="http://schemas.microsoft.com/office/powerpoint/2010/main" val="103411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p:txBody>
          <a:bodyPr/>
          <a:lstStyle/>
          <a:p>
            <a:r>
              <a:rPr lang="en-US" dirty="0"/>
              <a:t>Sufficient medical information</a:t>
            </a:r>
            <a:endParaRPr lang="en-US" sz="1600" dirty="0"/>
          </a:p>
        </p:txBody>
      </p:sp>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p:txBody>
          <a:bodyPr>
            <a:noAutofit/>
          </a:bodyPr>
          <a:lstStyle/>
          <a:p>
            <a:r>
              <a:rPr lang="en-US" sz="2400" dirty="0"/>
              <a:t>Documentation may not always include a diagnosis but should include details about the type of medical condition and how the condition limits the individual</a:t>
            </a:r>
          </a:p>
          <a:p>
            <a:r>
              <a:rPr lang="en-US" sz="2400" dirty="0"/>
              <a:t>Documentation may include suggested accommodations or work adjustments</a:t>
            </a:r>
          </a:p>
          <a:p>
            <a:r>
              <a:rPr lang="en-US" sz="2400" dirty="0"/>
              <a:t>The individual with the disability is often the best resource for determining what accommodation will be effective</a:t>
            </a:r>
          </a:p>
          <a:p>
            <a:pPr marL="0" indent="0">
              <a:buNone/>
            </a:pPr>
            <a:r>
              <a:rPr lang="en-US" sz="2400" b="1" dirty="0"/>
              <a:t>JAN Resources:</a:t>
            </a:r>
          </a:p>
          <a:p>
            <a:pPr marL="0" indent="0">
              <a:buNone/>
            </a:pPr>
            <a:r>
              <a:rPr lang="en-US" sz="2400" dirty="0">
                <a:hlinkClick r:id="rId3"/>
              </a:rPr>
              <a:t>Practical Guidance for Medical Professionals: Providing Sufficient Medical Documentation in Support of a Patient's Accommodation Request</a:t>
            </a:r>
            <a:endParaRPr lang="en-US" sz="2400" dirty="0"/>
          </a:p>
          <a:p>
            <a:pPr marL="0" indent="0">
              <a:buNone/>
            </a:pPr>
            <a:r>
              <a:rPr lang="en-US" sz="2400" dirty="0">
                <a:hlinkClick r:id="rId4"/>
              </a:rPr>
              <a:t>Medical Exams and Inquiries</a:t>
            </a:r>
            <a:endParaRPr lang="en-US" sz="2400" dirty="0"/>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8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23924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91DA-5989-4831-8C51-B3AA09404051}"/>
              </a:ext>
            </a:extLst>
          </p:cNvPr>
          <p:cNvSpPr>
            <a:spLocks noGrp="1"/>
          </p:cNvSpPr>
          <p:nvPr>
            <p:ph type="title"/>
          </p:nvPr>
        </p:nvSpPr>
        <p:spPr/>
        <p:txBody>
          <a:bodyPr/>
          <a:lstStyle/>
          <a:p>
            <a:r>
              <a:rPr lang="en-US" dirty="0"/>
              <a:t>Keep Medical Information confidential</a:t>
            </a:r>
          </a:p>
        </p:txBody>
      </p:sp>
      <p:sp>
        <p:nvSpPr>
          <p:cNvPr id="3" name="Content Placeholder 2">
            <a:extLst>
              <a:ext uri="{FF2B5EF4-FFF2-40B4-BE49-F238E27FC236}">
                <a16:creationId xmlns:a16="http://schemas.microsoft.com/office/drawing/2014/main" id="{CA62E309-A584-4B7B-870E-9F46796862BD}"/>
              </a:ext>
            </a:extLst>
          </p:cNvPr>
          <p:cNvSpPr>
            <a:spLocks noGrp="1"/>
          </p:cNvSpPr>
          <p:nvPr>
            <p:ph idx="1"/>
          </p:nvPr>
        </p:nvSpPr>
        <p:spPr>
          <a:xfrm>
            <a:off x="581192" y="2180496"/>
            <a:ext cx="11029615" cy="3975348"/>
          </a:xfrm>
        </p:spPr>
        <p:txBody>
          <a:bodyPr>
            <a:normAutofit fontScale="92500" lnSpcReduction="20000"/>
          </a:bodyPr>
          <a:lstStyle/>
          <a:p>
            <a:r>
              <a:rPr lang="en-US" sz="2600" dirty="0">
                <a:effectLst/>
                <a:latin typeface="Arial" panose="020B0604020202020204" pitchFamily="34" charset="0"/>
                <a:ea typeface="Calibri" panose="020F0502020204030204" pitchFamily="34" charset="0"/>
              </a:rPr>
              <a:t>The ADA requires that medical information be kept private and confidential</a:t>
            </a:r>
          </a:p>
          <a:p>
            <a:r>
              <a:rPr lang="en-US" sz="2600" dirty="0"/>
              <a:t>Supervisors and managers may be informed about necessary restrictions on the work or duties of the employee and accommodation solutions</a:t>
            </a:r>
          </a:p>
          <a:p>
            <a:r>
              <a:rPr lang="en-US" sz="2600" dirty="0"/>
              <a:t>Coworkers may not be informed about an employee’s disability or need for accommodation</a:t>
            </a:r>
          </a:p>
          <a:p>
            <a:pPr marL="0" indent="0">
              <a:buNone/>
            </a:pPr>
            <a:r>
              <a:rPr lang="en-US" sz="2600" b="1" dirty="0"/>
              <a:t>JAN Resource:</a:t>
            </a:r>
          </a:p>
          <a:p>
            <a:pPr marL="0" indent="0">
              <a:buNone/>
            </a:pPr>
            <a:r>
              <a:rPr lang="en-US" sz="2600" dirty="0">
                <a:hlinkClick r:id="rId3"/>
              </a:rPr>
              <a:t>Confidentiality of Medical Information</a:t>
            </a:r>
            <a:endParaRPr lang="en-US" sz="2600" dirty="0"/>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kumimoji="0" lang="en-US" sz="2600" b="1"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rPr>
              <a:t>EEOC Resource:</a:t>
            </a:r>
            <a:endParaRPr kumimoji="0" lang="en-US" sz="2600" b="1"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kumimoji="0" lang="en-US" sz="2600" b="0" i="0" u="none" strike="noStrike" kern="1200" cap="none" spc="0" normalizeH="0" baseline="0" noProof="0" dirty="0">
                <a:ln>
                  <a:noFill/>
                </a:ln>
                <a:solidFill>
                  <a:srgbClr val="4590B8"/>
                </a:solidFill>
                <a:effectLst/>
                <a:uLnTx/>
                <a:uFillTx/>
                <a:latin typeface="Arial Nova" panose="020B05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Reasonable Accommodation and Undue Hardship </a:t>
            </a:r>
            <a:br>
              <a:rPr kumimoji="0" lang="en-US" sz="2600" b="0" i="0" u="none" strike="noStrike" kern="1200" cap="none" spc="0" normalizeH="0" baseline="0" noProof="0" dirty="0">
                <a:ln>
                  <a:noFill/>
                </a:ln>
                <a:solidFill>
                  <a:srgbClr val="4590B8"/>
                </a:solidFill>
                <a:effectLst/>
                <a:uLnTx/>
                <a:uFillTx/>
                <a:latin typeface="Arial Nova" panose="020B05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br>
            <a:r>
              <a:rPr kumimoji="0" lang="en-US" sz="2600" b="0" i="0" u="none" strike="noStrike" kern="1200" cap="none" spc="0" normalizeH="0" baseline="0" noProof="0" dirty="0">
                <a:ln>
                  <a:noFill/>
                </a:ln>
                <a:solidFill>
                  <a:srgbClr val="4590B8"/>
                </a:solidFill>
                <a:effectLst/>
                <a:uLnTx/>
                <a:uFillTx/>
                <a:latin typeface="Arial Nova" panose="020B05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Under the ADA</a:t>
            </a:r>
            <a:r>
              <a:rPr kumimoji="0" lang="en-US" sz="2600" b="0" i="0" u="none" strike="noStrike" kern="1200" cap="none" spc="0" normalizeH="0" baseline="0" noProof="0" dirty="0">
                <a:ln>
                  <a:noFill/>
                </a:ln>
                <a:solidFill>
                  <a:srgbClr val="4590B8"/>
                </a:solidFill>
                <a:effectLst/>
                <a:uLnTx/>
                <a:uFillTx/>
                <a:latin typeface="Arial Nova" panose="020B0504020202020204" pitchFamily="34" charset="0"/>
                <a:ea typeface="+mn-ea"/>
                <a:cs typeface="Arial" panose="020B0604020202020204" pitchFamily="34" charset="0"/>
              </a:rPr>
              <a:t> </a:t>
            </a:r>
            <a:r>
              <a:rPr kumimoji="0" lang="en-US" sz="2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rPr>
              <a:t>(Q. 42)</a:t>
            </a:r>
            <a:endParaRPr lang="en-US" sz="2600" dirty="0">
              <a:solidFill>
                <a:srgbClr val="002060"/>
              </a:solidFill>
            </a:endParaRPr>
          </a:p>
        </p:txBody>
      </p:sp>
      <p:sp>
        <p:nvSpPr>
          <p:cNvPr id="4" name="Slide Number Placeholder 3">
            <a:extLst>
              <a:ext uri="{FF2B5EF4-FFF2-40B4-BE49-F238E27FC236}">
                <a16:creationId xmlns:a16="http://schemas.microsoft.com/office/drawing/2014/main" id="{56948A95-154E-4300-9A1C-11C4A747743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8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44918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a:xfrm>
            <a:off x="591223" y="1029953"/>
            <a:ext cx="3409783" cy="1013800"/>
          </a:xfrm>
        </p:spPr>
        <p:txBody>
          <a:bodyPr>
            <a:noAutofit/>
          </a:bodyPr>
          <a:lstStyle/>
          <a:p>
            <a:pPr>
              <a:lnSpc>
                <a:spcPct val="90000"/>
              </a:lnSpc>
            </a:pPr>
            <a:r>
              <a:rPr lang="en-US" dirty="0"/>
              <a:t>Exploring accommodation solutions</a:t>
            </a:r>
          </a:p>
        </p:txBody>
      </p:sp>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591224" y="2878318"/>
            <a:ext cx="3409782" cy="3198729"/>
          </a:xfrm>
        </p:spPr>
        <p:txBody>
          <a:bodyPr>
            <a:normAutofit lnSpcReduction="10000"/>
          </a:bodyPr>
          <a:lstStyle/>
          <a:p>
            <a:pPr marL="0" indent="0">
              <a:buNone/>
            </a:pPr>
            <a:r>
              <a:rPr lang="en-US" sz="2000" dirty="0">
                <a:solidFill>
                  <a:schemeClr val="bg1"/>
                </a:solidFill>
              </a:rPr>
              <a:t>The Job Accommodation Network (JAN) offers free, confidential guidance on job accommodation solutions and the ADA, and is available to anyone seeking assistance</a:t>
            </a:r>
          </a:p>
          <a:p>
            <a:pPr marL="0" indent="0">
              <a:buNone/>
            </a:pPr>
            <a:endParaRPr lang="en-US" sz="2000" dirty="0">
              <a:solidFill>
                <a:schemeClr val="bg1"/>
              </a:solidFill>
            </a:endParaRPr>
          </a:p>
          <a:p>
            <a:pPr marL="0" indent="0">
              <a:buNone/>
            </a:pPr>
            <a:r>
              <a:rPr lang="en-US" sz="2400" dirty="0">
                <a:solidFill>
                  <a:schemeClr val="bg1"/>
                </a:solidFill>
              </a:rPr>
              <a:t>Ask JAN – We can help</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pic>
        <p:nvPicPr>
          <p:cNvPr id="6" name="Picture 5">
            <a:extLst>
              <a:ext uri="{FF2B5EF4-FFF2-40B4-BE49-F238E27FC236}">
                <a16:creationId xmlns:a16="http://schemas.microsoft.com/office/drawing/2014/main" id="{13CE55FB-29E7-490D-8A59-8B6EC87DAF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92231" y="1536853"/>
            <a:ext cx="7107104" cy="2682931"/>
          </a:xfrm>
          <a:prstGeom prst="rect">
            <a:avLst/>
          </a:prstGeom>
        </p:spPr>
      </p:pic>
      <p:sp>
        <p:nvSpPr>
          <p:cNvPr id="7" name="TextBox 6">
            <a:extLst>
              <a:ext uri="{FF2B5EF4-FFF2-40B4-BE49-F238E27FC236}">
                <a16:creationId xmlns:a16="http://schemas.microsoft.com/office/drawing/2014/main" id="{49B01100-BFE4-4BD7-B257-C625D6027B3D}"/>
              </a:ext>
            </a:extLst>
          </p:cNvPr>
          <p:cNvSpPr txBox="1"/>
          <p:nvPr/>
        </p:nvSpPr>
        <p:spPr>
          <a:xfrm>
            <a:off x="5660422" y="4405781"/>
            <a:ext cx="49707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kumimoji="0" lang="en-US" sz="36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hlinkClick r:id="rId4"/>
              </a:rPr>
              <a:t>AskJAN.org</a:t>
            </a:r>
            <a:endParaRPr kumimoji="0" lang="en-US" sz="36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a:xfrm>
            <a:off x="10656286" y="6328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8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18</a:t>
            </a:fld>
            <a:endParaRPr kumimoji="0" lang="en-US" sz="18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40831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1" name="Rectangle 137">
            <a:extLst>
              <a:ext uri="{FF2B5EF4-FFF2-40B4-BE49-F238E27FC236}">
                <a16:creationId xmlns:a16="http://schemas.microsoft.com/office/drawing/2014/main" id="{6AA9FD28-F4CB-4CEA-AF10-ACE769CD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39">
            <a:extLst>
              <a:ext uri="{FF2B5EF4-FFF2-40B4-BE49-F238E27FC236}">
                <a16:creationId xmlns:a16="http://schemas.microsoft.com/office/drawing/2014/main" id="{8C078DCE-9DF4-4A5F-8FD2-75C4D7A5A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141">
            <a:extLst>
              <a:ext uri="{FF2B5EF4-FFF2-40B4-BE49-F238E27FC236}">
                <a16:creationId xmlns:a16="http://schemas.microsoft.com/office/drawing/2014/main" id="{BB446CA6-F088-40E6-B34C-F1C2291D5A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43" name="Rectangle 142">
              <a:extLst>
                <a:ext uri="{FF2B5EF4-FFF2-40B4-BE49-F238E27FC236}">
                  <a16:creationId xmlns:a16="http://schemas.microsoft.com/office/drawing/2014/main" id="{B316B592-6A0F-49E4-836A-D6DB3CEC8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4" name="Rectangle 143">
              <a:extLst>
                <a:ext uri="{FF2B5EF4-FFF2-40B4-BE49-F238E27FC236}">
                  <a16:creationId xmlns:a16="http://schemas.microsoft.com/office/drawing/2014/main" id="{9E007620-930E-48FB-BE61-0BEE94358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144">
              <a:extLst>
                <a:ext uri="{FF2B5EF4-FFF2-40B4-BE49-F238E27FC236}">
                  <a16:creationId xmlns:a16="http://schemas.microsoft.com/office/drawing/2014/main" id="{5BCAF3C4-1A72-429C-8DFA-417423A6D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47" name="Rectangle 146">
            <a:extLst>
              <a:ext uri="{FF2B5EF4-FFF2-40B4-BE49-F238E27FC236}">
                <a16:creationId xmlns:a16="http://schemas.microsoft.com/office/drawing/2014/main" id="{585EC825-CF99-4B62-ADD8-3E5B47A82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F4D95-F87F-4B97-8EE9-B8F099F99337}"/>
              </a:ext>
            </a:extLst>
          </p:cNvPr>
          <p:cNvSpPr>
            <a:spLocks noGrp="1"/>
          </p:cNvSpPr>
          <p:nvPr>
            <p:ph type="title"/>
          </p:nvPr>
        </p:nvSpPr>
        <p:spPr>
          <a:xfrm>
            <a:off x="578721" y="467435"/>
            <a:ext cx="3433547" cy="5619136"/>
          </a:xfrm>
        </p:spPr>
        <p:txBody>
          <a:bodyPr vert="horz" lIns="91440" tIns="45720" rIns="91440" bIns="45720" rtlCol="0">
            <a:normAutofit/>
          </a:bodyPr>
          <a:lstStyle/>
          <a:p>
            <a:r>
              <a:rPr lang="en-US" sz="2000" cap="none">
                <a:solidFill>
                  <a:srgbClr val="FFFFFF"/>
                </a:solidFill>
                <a:latin typeface="Arial Nova" panose="020B0504020202020204" pitchFamily="34" charset="0"/>
              </a:rPr>
              <a:t>Marina provides medical information to support telework as an accommodation. </a:t>
            </a:r>
            <a:br>
              <a:rPr lang="en-US" sz="2000" cap="none">
                <a:solidFill>
                  <a:srgbClr val="FFFFFF"/>
                </a:solidFill>
                <a:latin typeface="Arial Nova" panose="020B0504020202020204" pitchFamily="34" charset="0"/>
              </a:rPr>
            </a:br>
            <a:br>
              <a:rPr lang="en-US" sz="2000" cap="none">
                <a:solidFill>
                  <a:srgbClr val="FFFFFF"/>
                </a:solidFill>
                <a:latin typeface="Arial Nova" panose="020B0504020202020204" pitchFamily="34" charset="0"/>
              </a:rPr>
            </a:br>
            <a:r>
              <a:rPr lang="en-US" sz="2000" cap="none">
                <a:solidFill>
                  <a:srgbClr val="FFFFFF"/>
                </a:solidFill>
                <a:latin typeface="Arial Nova" panose="020B0504020202020204" pitchFamily="34" charset="0"/>
              </a:rPr>
              <a:t>Morgan and Cynthia determine that it is reasonable to allow Marina to work at home fulltime because the essential job duties can be completed remotely.</a:t>
            </a:r>
            <a:br>
              <a:rPr lang="en-US" sz="2000" cap="none">
                <a:solidFill>
                  <a:srgbClr val="FFFFFF"/>
                </a:solidFill>
                <a:latin typeface="Arial Nova" panose="020B0504020202020204" pitchFamily="34" charset="0"/>
              </a:rPr>
            </a:br>
            <a:br>
              <a:rPr lang="en-US" sz="2000" cap="none">
                <a:solidFill>
                  <a:srgbClr val="FFFFFF"/>
                </a:solidFill>
                <a:latin typeface="Arial Nova" panose="020B0504020202020204" pitchFamily="34" charset="0"/>
              </a:rPr>
            </a:br>
            <a:r>
              <a:rPr lang="en-US" sz="2000" cap="none">
                <a:solidFill>
                  <a:srgbClr val="FFFFFF"/>
                </a:solidFill>
                <a:latin typeface="Arial Nova" panose="020B0504020202020204" pitchFamily="34" charset="0"/>
              </a:rPr>
              <a:t>Telework will be an effective accommodation that enables </a:t>
            </a:r>
            <a:br>
              <a:rPr lang="en-US" sz="2000" cap="none">
                <a:solidFill>
                  <a:srgbClr val="FFFFFF"/>
                </a:solidFill>
                <a:latin typeface="Arial Nova" panose="020B0504020202020204" pitchFamily="34" charset="0"/>
              </a:rPr>
            </a:br>
            <a:r>
              <a:rPr lang="en-US" sz="2000" cap="none">
                <a:solidFill>
                  <a:srgbClr val="FFFFFF"/>
                </a:solidFill>
                <a:latin typeface="Arial Nova" panose="020B0504020202020204" pitchFamily="34" charset="0"/>
              </a:rPr>
              <a:t>Marina to concentrate </a:t>
            </a:r>
            <a:br>
              <a:rPr lang="en-US" sz="2000" cap="none">
                <a:solidFill>
                  <a:srgbClr val="FFFFFF"/>
                </a:solidFill>
                <a:latin typeface="Arial Nova" panose="020B0504020202020204" pitchFamily="34" charset="0"/>
              </a:rPr>
            </a:br>
            <a:r>
              <a:rPr lang="en-US" sz="2000" cap="none">
                <a:solidFill>
                  <a:srgbClr val="FFFFFF"/>
                </a:solidFill>
                <a:latin typeface="Arial Nova" panose="020B0504020202020204" pitchFamily="34" charset="0"/>
              </a:rPr>
              <a:t>and be productive.</a:t>
            </a:r>
            <a:endParaRPr lang="en-US" sz="2000" cap="none" dirty="0">
              <a:solidFill>
                <a:srgbClr val="FFFFFF"/>
              </a:solidFill>
              <a:latin typeface="Arial Nova" panose="020B0504020202020204" pitchFamily="34" charset="0"/>
            </a:endParaRPr>
          </a:p>
        </p:txBody>
      </p:sp>
      <p:pic>
        <p:nvPicPr>
          <p:cNvPr id="21" name="Picture 20">
            <a:extLst>
              <a:ext uri="{FF2B5EF4-FFF2-40B4-BE49-F238E27FC236}">
                <a16:creationId xmlns:a16="http://schemas.microsoft.com/office/drawing/2014/main" id="{E5BB1EAE-36C4-4D28-8E2A-6F449239FC36}"/>
              </a:ext>
              <a:ext uri="{C183D7F6-B498-43B3-948B-1728B52AA6E4}">
                <adec:decorative xmlns:adec="http://schemas.microsoft.com/office/drawing/2017/decorative" val="1"/>
              </a:ext>
            </a:extLst>
          </p:cNvPr>
          <p:cNvPicPr>
            <a:picLocks noChangeAspect="1"/>
          </p:cNvPicPr>
          <p:nvPr/>
        </p:nvPicPr>
        <p:blipFill rotWithShape="1">
          <a:blip r:embed="rId3"/>
          <a:srcRect r="4" b="35038"/>
          <a:stretch/>
        </p:blipFill>
        <p:spPr>
          <a:xfrm>
            <a:off x="4241830" y="619432"/>
            <a:ext cx="3703320" cy="2847165"/>
          </a:xfrm>
          <a:prstGeom prst="rect">
            <a:avLst/>
          </a:prstGeom>
        </p:spPr>
      </p:pic>
      <p:sp>
        <p:nvSpPr>
          <p:cNvPr id="4" name="Slide Number Placeholder 3">
            <a:extLst>
              <a:ext uri="{FF2B5EF4-FFF2-40B4-BE49-F238E27FC236}">
                <a16:creationId xmlns:a16="http://schemas.microsoft.com/office/drawing/2014/main" id="{20EC5977-193B-4D62-A6B9-E12E572F30B9}"/>
              </a:ext>
            </a:extLst>
          </p:cNvPr>
          <p:cNvSpPr>
            <a:spLocks noGrp="1"/>
          </p:cNvSpPr>
          <p:nvPr>
            <p:ph type="sldNum" sz="quarter" idx="12"/>
          </p:nvPr>
        </p:nvSpPr>
        <p:spPr>
          <a:xfrm>
            <a:off x="11200592" y="88518"/>
            <a:ext cx="544875" cy="365125"/>
          </a:xfrm>
        </p:spPr>
        <p:txBody>
          <a:bodyPr vert="horz" lIns="91440" tIns="45720" rIns="91440" bIns="45720" rtlCol="0">
            <a:normAutofit/>
          </a:bodyPr>
          <a:lstStyle/>
          <a:p>
            <a:pPr marR="0" lvl="0" indent="0" fontAlgn="auto">
              <a:lnSpc>
                <a:spcPct val="90000"/>
              </a:lnSpc>
              <a:spcBef>
                <a:spcPts val="0"/>
              </a:spcBef>
              <a:spcAft>
                <a:spcPts val="600"/>
              </a:spcAft>
              <a:buClrTx/>
              <a:buSzTx/>
              <a:buFontTx/>
              <a:buNone/>
              <a:tabLst/>
              <a:defRPr/>
            </a:pPr>
            <a:fld id="{D57F1E4F-1CFF-5643-939E-217C01CDF565}" type="slidenum">
              <a:rPr kumimoji="0" lang="en-US" b="0" i="0" u="none" strike="noStrike" cap="none" spc="0" normalizeH="0" baseline="0" noProof="0" smtClean="0">
                <a:ln>
                  <a:noFill/>
                </a:ln>
                <a:effectLst/>
                <a:uLnTx/>
                <a:uFillTx/>
              </a:rPr>
              <a:pPr marR="0" lvl="0" indent="0" fontAlgn="auto">
                <a:lnSpc>
                  <a:spcPct val="90000"/>
                </a:lnSpc>
                <a:spcBef>
                  <a:spcPts val="0"/>
                </a:spcBef>
                <a:spcAft>
                  <a:spcPts val="600"/>
                </a:spcAft>
                <a:buClrTx/>
                <a:buSzTx/>
                <a:buFontTx/>
                <a:buNone/>
                <a:tabLst/>
                <a:defRPr/>
              </a:pPr>
              <a:t>19</a:t>
            </a:fld>
            <a:endParaRPr kumimoji="0" lang="en-US" b="0" i="0" u="none" strike="noStrike" cap="none" spc="0" normalizeH="0" baseline="0" noProof="0" dirty="0">
              <a:ln>
                <a:noFill/>
              </a:ln>
              <a:effectLst/>
              <a:uLnTx/>
              <a:uFillTx/>
            </a:endParaRPr>
          </a:p>
        </p:txBody>
      </p:sp>
      <p:pic>
        <p:nvPicPr>
          <p:cNvPr id="8" name="Content Placeholder 7">
            <a:extLst>
              <a:ext uri="{FF2B5EF4-FFF2-40B4-BE49-F238E27FC236}">
                <a16:creationId xmlns:a16="http://schemas.microsoft.com/office/drawing/2014/main" id="{6E67422B-529B-4842-A6A8-062201512357}"/>
              </a:ext>
              <a:ext uri="{C183D7F6-B498-43B3-948B-1728B52AA6E4}">
                <adec:decorative xmlns:adec="http://schemas.microsoft.com/office/drawing/2017/decorative" val="1"/>
              </a:ext>
            </a:extLst>
          </p:cNvPr>
          <p:cNvPicPr>
            <a:picLocks noChangeAspect="1"/>
          </p:cNvPicPr>
          <p:nvPr/>
        </p:nvPicPr>
        <p:blipFill rotWithShape="1">
          <a:blip r:embed="rId4"/>
          <a:srcRect l="28895" r="2" b="2"/>
          <a:stretch/>
        </p:blipFill>
        <p:spPr>
          <a:xfrm>
            <a:off x="4241819" y="3562350"/>
            <a:ext cx="3703320" cy="2825496"/>
          </a:xfrm>
          <a:prstGeom prst="rect">
            <a:avLst/>
          </a:prstGeom>
        </p:spPr>
      </p:pic>
      <p:pic>
        <p:nvPicPr>
          <p:cNvPr id="15" name="Picture 14">
            <a:extLst>
              <a:ext uri="{FF2B5EF4-FFF2-40B4-BE49-F238E27FC236}">
                <a16:creationId xmlns:a16="http://schemas.microsoft.com/office/drawing/2014/main" id="{E1B5BE37-C16A-4077-AFBC-913BA7A8EE03}"/>
              </a:ext>
              <a:ext uri="{C183D7F6-B498-43B3-948B-1728B52AA6E4}">
                <adec:decorative xmlns:adec="http://schemas.microsoft.com/office/drawing/2017/decorative" val="1"/>
              </a:ext>
            </a:extLst>
          </p:cNvPr>
          <p:cNvPicPr>
            <a:picLocks noChangeAspect="1"/>
          </p:cNvPicPr>
          <p:nvPr/>
        </p:nvPicPr>
        <p:blipFill rotWithShape="1">
          <a:blip r:embed="rId5"/>
          <a:srcRect l="16503" r="23504" b="1"/>
          <a:stretch/>
        </p:blipFill>
        <p:spPr>
          <a:xfrm>
            <a:off x="8042505" y="619432"/>
            <a:ext cx="3702973" cy="5771133"/>
          </a:xfrm>
          <a:prstGeom prst="rect">
            <a:avLst/>
          </a:prstGeom>
        </p:spPr>
      </p:pic>
    </p:spTree>
    <p:extLst>
      <p:ext uri="{BB962C8B-B14F-4D97-AF65-F5344CB8AC3E}">
        <p14:creationId xmlns:p14="http://schemas.microsoft.com/office/powerpoint/2010/main" val="353030041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18361F0-6461-469A-A8B3-807208C8866D}"/>
              </a:ext>
            </a:extLst>
          </p:cNvPr>
          <p:cNvSpPr>
            <a:spLocks noGrp="1"/>
          </p:cNvSpPr>
          <p:nvPr>
            <p:ph type="title"/>
          </p:nvPr>
        </p:nvSpPr>
        <p:spPr>
          <a:xfrm>
            <a:off x="601255" y="702156"/>
            <a:ext cx="3409783" cy="1013800"/>
          </a:xfrm>
        </p:spPr>
        <p:txBody>
          <a:bodyPr>
            <a:normAutofit/>
          </a:bodyPr>
          <a:lstStyle/>
          <a:p>
            <a:pPr>
              <a:lnSpc>
                <a:spcPct val="90000"/>
              </a:lnSpc>
            </a:pPr>
            <a:r>
              <a:rPr lang="en-US" dirty="0"/>
              <a:t>Role Play Scenario</a:t>
            </a:r>
          </a:p>
        </p:txBody>
      </p:sp>
      <p:sp>
        <p:nvSpPr>
          <p:cNvPr id="3" name="Content Placeholder 2">
            <a:extLst>
              <a:ext uri="{FF2B5EF4-FFF2-40B4-BE49-F238E27FC236}">
                <a16:creationId xmlns:a16="http://schemas.microsoft.com/office/drawing/2014/main" id="{F0C253A2-7387-4260-8328-65636F669295}"/>
              </a:ext>
            </a:extLst>
          </p:cNvPr>
          <p:cNvSpPr>
            <a:spLocks noGrp="1"/>
          </p:cNvSpPr>
          <p:nvPr>
            <p:ph idx="1"/>
          </p:nvPr>
        </p:nvSpPr>
        <p:spPr>
          <a:xfrm>
            <a:off x="601255" y="1964168"/>
            <a:ext cx="3409782" cy="4036582"/>
          </a:xfrm>
        </p:spPr>
        <p:txBody>
          <a:bodyPr>
            <a:normAutofit/>
          </a:bodyPr>
          <a:lstStyle/>
          <a:p>
            <a:pPr marL="0" indent="0">
              <a:buNone/>
            </a:pPr>
            <a:r>
              <a:rPr lang="en-US" sz="2000" dirty="0">
                <a:solidFill>
                  <a:schemeClr val="bg1"/>
                </a:solidFill>
              </a:rPr>
              <a:t>Marina works for a call center at a financial services company. Everyone at her company has been working remotely fulltime for over a year, but now they are returning to the office.</a:t>
            </a:r>
          </a:p>
          <a:p>
            <a:pPr marL="0" indent="0">
              <a:buNone/>
            </a:pPr>
            <a:r>
              <a:rPr lang="en-US" sz="2000" dirty="0">
                <a:solidFill>
                  <a:schemeClr val="bg1"/>
                </a:solidFill>
              </a:rPr>
              <a:t>Marina’s supervisor, Cynthia, wants everyone to return to the worksite to enhance teamwork and customer satisfaction.</a:t>
            </a:r>
          </a:p>
          <a:p>
            <a:endParaRPr lang="en-US" dirty="0">
              <a:solidFill>
                <a:schemeClr val="bg1"/>
              </a:solidFill>
            </a:endParaRPr>
          </a:p>
        </p:txBody>
      </p:sp>
      <p:pic>
        <p:nvPicPr>
          <p:cNvPr id="5" name="Picture 4">
            <a:extLst>
              <a:ext uri="{FF2B5EF4-FFF2-40B4-BE49-F238E27FC236}">
                <a16:creationId xmlns:a16="http://schemas.microsoft.com/office/drawing/2014/main" id="{B942D3B8-656C-49B4-BE53-1FD9AE6497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91522" y="1914208"/>
            <a:ext cx="6489819" cy="3050214"/>
          </a:xfrm>
          <a:prstGeom prst="rect">
            <a:avLst/>
          </a:prstGeom>
        </p:spPr>
      </p:pic>
      <p:sp>
        <p:nvSpPr>
          <p:cNvPr id="7" name="Slide Number Placeholder 6">
            <a:extLst>
              <a:ext uri="{FF2B5EF4-FFF2-40B4-BE49-F238E27FC236}">
                <a16:creationId xmlns:a16="http://schemas.microsoft.com/office/drawing/2014/main" id="{19240776-CA32-4DF8-ABF0-F3C13C6E3E24}"/>
              </a:ext>
            </a:extLst>
          </p:cNvPr>
          <p:cNvSpPr>
            <a:spLocks noGrp="1"/>
          </p:cNvSpPr>
          <p:nvPr>
            <p:ph type="sldNum" sz="quarter" idx="12"/>
          </p:nvPr>
        </p:nvSpPr>
        <p:spPr>
          <a:xfrm>
            <a:off x="10685237" y="82550"/>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2</a:t>
            </a:fld>
            <a:endParaRPr lang="en-US" dirty="0"/>
          </a:p>
        </p:txBody>
      </p:sp>
      <p:sp>
        <p:nvSpPr>
          <p:cNvPr id="6" name="TextBox 5" descr="Cynthia is enthusiastic about employees returning to the worksite, &#10;but Marina is concerned about distractions in the office.&#10;">
            <a:extLst>
              <a:ext uri="{FF2B5EF4-FFF2-40B4-BE49-F238E27FC236}">
                <a16:creationId xmlns:a16="http://schemas.microsoft.com/office/drawing/2014/main" id="{E356468A-0829-4C85-830B-616ABF477BE6}"/>
              </a:ext>
            </a:extLst>
          </p:cNvPr>
          <p:cNvSpPr txBox="1"/>
          <p:nvPr/>
        </p:nvSpPr>
        <p:spPr>
          <a:xfrm>
            <a:off x="4411079" y="5127598"/>
            <a:ext cx="7250703" cy="646331"/>
          </a:xfrm>
          <a:prstGeom prst="rect">
            <a:avLst/>
          </a:prstGeom>
          <a:noFill/>
        </p:spPr>
        <p:txBody>
          <a:bodyPr wrap="none" rtlCol="0">
            <a:spAutoFit/>
          </a:bodyPr>
          <a:lstStyle/>
          <a:p>
            <a:pPr algn="ctr"/>
            <a:r>
              <a:rPr lang="en-US" dirty="0">
                <a:solidFill>
                  <a:srgbClr val="002060"/>
                </a:solidFill>
                <a:latin typeface="Arial" panose="020B0604020202020204" pitchFamily="34" charset="0"/>
                <a:cs typeface="Arial" panose="020B0604020202020204" pitchFamily="34" charset="0"/>
              </a:rPr>
              <a:t>Cynthia is enthusiastic about all employees returning to the worksite, </a:t>
            </a:r>
            <a:br>
              <a:rPr lang="en-US"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but Marina is concerned about distractions in the office.</a:t>
            </a:r>
          </a:p>
        </p:txBody>
      </p:sp>
    </p:spTree>
    <p:extLst>
      <p:ext uri="{BB962C8B-B14F-4D97-AF65-F5344CB8AC3E}">
        <p14:creationId xmlns:p14="http://schemas.microsoft.com/office/powerpoint/2010/main" val="84040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20" name="Rectangle 1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FB2A9-6C7F-423E-A5E2-9B78D9C497DE}"/>
              </a:ext>
            </a:extLst>
          </p:cNvPr>
          <p:cNvSpPr>
            <a:spLocks noGrp="1"/>
          </p:cNvSpPr>
          <p:nvPr>
            <p:ph type="title"/>
          </p:nvPr>
        </p:nvSpPr>
        <p:spPr>
          <a:xfrm>
            <a:off x="643468" y="1033389"/>
            <a:ext cx="4826256" cy="4825409"/>
          </a:xfrm>
        </p:spPr>
        <p:txBody>
          <a:bodyPr anchor="ctr">
            <a:normAutofit/>
          </a:bodyPr>
          <a:lstStyle/>
          <a:p>
            <a:pPr algn="ctr"/>
            <a:r>
              <a:rPr lang="en-US" sz="5400" dirty="0">
                <a:solidFill>
                  <a:srgbClr val="FFFFFF"/>
                </a:solidFill>
              </a:rPr>
              <a:t>Ask JAN – </a:t>
            </a:r>
            <a:br>
              <a:rPr lang="en-US" sz="5400" dirty="0">
                <a:solidFill>
                  <a:srgbClr val="FFFFFF"/>
                </a:solidFill>
              </a:rPr>
            </a:br>
            <a:r>
              <a:rPr lang="en-US" sz="5400" dirty="0">
                <a:solidFill>
                  <a:srgbClr val="FFFFFF"/>
                </a:solidFill>
              </a:rPr>
              <a:t>We can Help</a:t>
            </a:r>
            <a:br>
              <a:rPr lang="en-US" sz="5400" dirty="0">
                <a:solidFill>
                  <a:srgbClr val="FFFFFF"/>
                </a:solidFill>
              </a:rPr>
            </a:br>
            <a:br>
              <a:rPr lang="en-US" sz="5400" dirty="0">
                <a:solidFill>
                  <a:srgbClr val="FFFFFF"/>
                </a:solidFill>
              </a:rPr>
            </a:br>
            <a:r>
              <a:rPr lang="en-US" sz="5400" dirty="0">
                <a:solidFill>
                  <a:srgbClr val="FFFFFF"/>
                </a:solidFill>
              </a:rPr>
              <a:t>askjan.org</a:t>
            </a:r>
          </a:p>
        </p:txBody>
      </p:sp>
      <p:sp>
        <p:nvSpPr>
          <p:cNvPr id="22" name="Rectangle 2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3A13F76-ABBE-491B-ABA7-07BF8829DC85}"/>
              </a:ext>
            </a:extLst>
          </p:cNvPr>
          <p:cNvSpPr>
            <a:spLocks noGrp="1"/>
          </p:cNvSpPr>
          <p:nvPr>
            <p:ph idx="1"/>
          </p:nvPr>
        </p:nvSpPr>
        <p:spPr>
          <a:xfrm>
            <a:off x="6755769" y="1033390"/>
            <a:ext cx="4855037" cy="5012991"/>
          </a:xfrm>
          <a:ln w="57150">
            <a:noFill/>
          </a:ln>
        </p:spPr>
        <p:txBody>
          <a:bodyPr anchor="ctr">
            <a:normAutofit/>
          </a:bodyPr>
          <a:lstStyle/>
          <a:p>
            <a:pPr marL="0" indent="0">
              <a:buNone/>
            </a:pPr>
            <a:endParaRPr lang="en-US" sz="2000" dirty="0">
              <a:solidFill>
                <a:schemeClr val="accent2">
                  <a:lumMod val="50000"/>
                </a:schemeClr>
              </a:solidFill>
            </a:endParaRPr>
          </a:p>
          <a:p>
            <a:pPr marL="0" indent="0">
              <a:buNone/>
            </a:pPr>
            <a:r>
              <a:rPr lang="en-US" sz="1900" dirty="0">
                <a:solidFill>
                  <a:schemeClr val="accent2">
                    <a:lumMod val="50000"/>
                  </a:schemeClr>
                </a:solidFill>
              </a:rPr>
              <a:t>This training resource and accompanying video were developed and produced by the Job Accommodation Network (JAN). JAN is the leading source of free, expert, and confidential guidance on accommodations and disability employment issues. </a:t>
            </a:r>
          </a:p>
          <a:p>
            <a:pPr marL="0" indent="0">
              <a:buNone/>
            </a:pPr>
            <a:r>
              <a:rPr lang="en-US" sz="1900" dirty="0">
                <a:solidFill>
                  <a:schemeClr val="accent2">
                    <a:lumMod val="50000"/>
                  </a:schemeClr>
                </a:solidFill>
              </a:rPr>
              <a:t>For information about the services JAN provides, go to </a:t>
            </a:r>
            <a:r>
              <a:rPr lang="en-US" sz="1900" b="1" dirty="0">
                <a:solidFill>
                  <a:schemeClr val="accent2">
                    <a:lumMod val="50000"/>
                  </a:schemeClr>
                </a:solidFill>
              </a:rPr>
              <a:t>AskJAN.org</a:t>
            </a:r>
            <a:r>
              <a:rPr lang="en-US" sz="1900" dirty="0">
                <a:solidFill>
                  <a:schemeClr val="accent2">
                    <a:lumMod val="50000"/>
                  </a:schemeClr>
                </a:solidFill>
              </a:rPr>
              <a:t>.</a:t>
            </a:r>
          </a:p>
          <a:p>
            <a:pPr marL="0" indent="0">
              <a:buNone/>
            </a:pPr>
            <a:r>
              <a:rPr lang="en-US" sz="1900" dirty="0">
                <a:solidFill>
                  <a:schemeClr val="accent2">
                    <a:lumMod val="50000"/>
                  </a:schemeClr>
                </a:solidFill>
              </a:rPr>
              <a:t>JAN is funded by a contract from the </a:t>
            </a:r>
            <a:br>
              <a:rPr lang="en-US" sz="1900" dirty="0">
                <a:solidFill>
                  <a:schemeClr val="accent2">
                    <a:lumMod val="50000"/>
                  </a:schemeClr>
                </a:solidFill>
              </a:rPr>
            </a:br>
            <a:r>
              <a:rPr lang="en-US" sz="1900" dirty="0">
                <a:solidFill>
                  <a:schemeClr val="accent2">
                    <a:lumMod val="50000"/>
                  </a:schemeClr>
                </a:solidFill>
              </a:rPr>
              <a:t>U.S. Department of Labor, Office of Disability Employment Policy (ODEP) (#1605DC-17-C-0038).</a:t>
            </a:r>
          </a:p>
        </p:txBody>
      </p:sp>
      <p:sp>
        <p:nvSpPr>
          <p:cNvPr id="4" name="Slide Number Placeholder 3">
            <a:extLst>
              <a:ext uri="{FF2B5EF4-FFF2-40B4-BE49-F238E27FC236}">
                <a16:creationId xmlns:a16="http://schemas.microsoft.com/office/drawing/2014/main" id="{E3B8B0A3-9B2B-4B03-BACE-31C6737EF97C}"/>
              </a:ext>
            </a:extLst>
          </p:cNvPr>
          <p:cNvSpPr>
            <a:spLocks noGrp="1"/>
          </p:cNvSpPr>
          <p:nvPr>
            <p:ph type="sldNum" sz="quarter" idx="12"/>
          </p:nvPr>
        </p:nvSpPr>
        <p:spPr>
          <a:xfrm>
            <a:off x="10634015" y="73504"/>
            <a:ext cx="1052508" cy="365125"/>
          </a:xfrm>
        </p:spPr>
        <p:txBody>
          <a:bodyPr>
            <a:normAutofit/>
          </a:bodyPr>
          <a:lstStyle/>
          <a:p>
            <a:pPr>
              <a:lnSpc>
                <a:spcPct val="90000"/>
              </a:lnSpc>
              <a:spcAft>
                <a:spcPts val="600"/>
              </a:spcAft>
            </a:pPr>
            <a:fld id="{D57F1E4F-1CFF-5643-939E-217C01CDF565}" type="slidenum">
              <a:rPr lang="en-US">
                <a:solidFill>
                  <a:srgbClr val="4590B8"/>
                </a:solidFill>
              </a:rPr>
              <a:pPr>
                <a:lnSpc>
                  <a:spcPct val="90000"/>
                </a:lnSpc>
                <a:spcAft>
                  <a:spcPts val="600"/>
                </a:spcAft>
              </a:pPr>
              <a:t>20</a:t>
            </a:fld>
            <a:endParaRPr lang="en-US" dirty="0">
              <a:solidFill>
                <a:srgbClr val="4590B8"/>
              </a:solidFill>
            </a:endParaRPr>
          </a:p>
        </p:txBody>
      </p:sp>
      <p:pic>
        <p:nvPicPr>
          <p:cNvPr id="10" name="Picture 9">
            <a:extLst>
              <a:ext uri="{FF2B5EF4-FFF2-40B4-BE49-F238E27FC236}">
                <a16:creationId xmlns:a16="http://schemas.microsoft.com/office/drawing/2014/main" id="{45ECCFEA-FD11-4EFD-987A-941F12AE3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32559" y="811619"/>
            <a:ext cx="2901456" cy="920420"/>
          </a:xfrm>
          <a:prstGeom prst="rect">
            <a:avLst/>
          </a:prstGeom>
        </p:spPr>
      </p:pic>
    </p:spTree>
    <p:extLst>
      <p:ext uri="{BB962C8B-B14F-4D97-AF65-F5344CB8AC3E}">
        <p14:creationId xmlns:p14="http://schemas.microsoft.com/office/powerpoint/2010/main" val="5481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18361F0-6461-469A-A8B3-807208C8866D}"/>
              </a:ext>
            </a:extLst>
          </p:cNvPr>
          <p:cNvSpPr>
            <a:spLocks noGrp="1"/>
          </p:cNvSpPr>
          <p:nvPr>
            <p:ph type="title"/>
          </p:nvPr>
        </p:nvSpPr>
        <p:spPr>
          <a:xfrm>
            <a:off x="601255" y="702156"/>
            <a:ext cx="3409783" cy="1013800"/>
          </a:xfrm>
        </p:spPr>
        <p:txBody>
          <a:bodyPr>
            <a:normAutofit fontScale="90000"/>
          </a:bodyPr>
          <a:lstStyle/>
          <a:p>
            <a:pPr>
              <a:lnSpc>
                <a:spcPct val="90000"/>
              </a:lnSpc>
            </a:pPr>
            <a:r>
              <a:rPr lang="en-US" sz="3100" dirty="0"/>
              <a:t>Role Play Scenario</a:t>
            </a:r>
            <a:br>
              <a:rPr lang="en-US" sz="2200" dirty="0"/>
            </a:br>
            <a:r>
              <a:rPr lang="en-US" sz="1600" dirty="0"/>
              <a:t>Continued</a:t>
            </a:r>
          </a:p>
        </p:txBody>
      </p:sp>
      <p:sp>
        <p:nvSpPr>
          <p:cNvPr id="3" name="Content Placeholder 2">
            <a:extLst>
              <a:ext uri="{FF2B5EF4-FFF2-40B4-BE49-F238E27FC236}">
                <a16:creationId xmlns:a16="http://schemas.microsoft.com/office/drawing/2014/main" id="{F0C253A2-7387-4260-8328-65636F669295}"/>
              </a:ext>
            </a:extLst>
          </p:cNvPr>
          <p:cNvSpPr>
            <a:spLocks noGrp="1"/>
          </p:cNvSpPr>
          <p:nvPr>
            <p:ph idx="1"/>
          </p:nvPr>
        </p:nvSpPr>
        <p:spPr>
          <a:xfrm>
            <a:off x="601255" y="1964168"/>
            <a:ext cx="3409782" cy="4036582"/>
          </a:xfrm>
        </p:spPr>
        <p:txBody>
          <a:bodyPr>
            <a:normAutofit/>
          </a:bodyPr>
          <a:lstStyle/>
          <a:p>
            <a:pPr marL="0" indent="0">
              <a:buNone/>
            </a:pPr>
            <a:r>
              <a:rPr lang="en-US" sz="2000" dirty="0">
                <a:solidFill>
                  <a:schemeClr val="bg1"/>
                </a:solidFill>
              </a:rPr>
              <a:t>While meeting with Cynthia, Marina shares that she can do her job more effectively while teleworking because she can use strategies to help with concentration.</a:t>
            </a:r>
          </a:p>
          <a:p>
            <a:pPr marL="0" indent="0">
              <a:buNone/>
            </a:pPr>
            <a:r>
              <a:rPr lang="en-US" sz="2000" dirty="0">
                <a:solidFill>
                  <a:schemeClr val="bg1"/>
                </a:solidFill>
              </a:rPr>
              <a:t>Marina realized while teleworking that she was less anxious, better able to concentrate, and more productive due to fewer distractions at home.</a:t>
            </a:r>
          </a:p>
          <a:p>
            <a:endParaRPr lang="en-US" dirty="0">
              <a:solidFill>
                <a:schemeClr val="bg1"/>
              </a:solidFill>
            </a:endParaRPr>
          </a:p>
        </p:txBody>
      </p:sp>
      <p:pic>
        <p:nvPicPr>
          <p:cNvPr id="5" name="Picture 4">
            <a:extLst>
              <a:ext uri="{FF2B5EF4-FFF2-40B4-BE49-F238E27FC236}">
                <a16:creationId xmlns:a16="http://schemas.microsoft.com/office/drawing/2014/main" id="{9300DAA2-5ABC-414E-A54B-BF1BD4CF9E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42638" y="1111641"/>
            <a:ext cx="5987587" cy="4655348"/>
          </a:xfrm>
          <a:prstGeom prst="rect">
            <a:avLst/>
          </a:prstGeom>
        </p:spPr>
      </p:pic>
      <p:sp>
        <p:nvSpPr>
          <p:cNvPr id="7" name="Slide Number Placeholder 6">
            <a:extLst>
              <a:ext uri="{FF2B5EF4-FFF2-40B4-BE49-F238E27FC236}">
                <a16:creationId xmlns:a16="http://schemas.microsoft.com/office/drawing/2014/main" id="{19240776-CA32-4DF8-ABF0-F3C13C6E3E24}"/>
              </a:ext>
            </a:extLst>
          </p:cNvPr>
          <p:cNvSpPr>
            <a:spLocks noGrp="1"/>
          </p:cNvSpPr>
          <p:nvPr>
            <p:ph type="sldNum" sz="quarter" idx="12"/>
          </p:nvPr>
        </p:nvSpPr>
        <p:spPr>
          <a:xfrm>
            <a:off x="10680415" y="87435"/>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3</a:t>
            </a:fld>
            <a:endParaRPr lang="en-US" dirty="0"/>
          </a:p>
        </p:txBody>
      </p:sp>
    </p:spTree>
    <p:extLst>
      <p:ext uri="{BB962C8B-B14F-4D97-AF65-F5344CB8AC3E}">
        <p14:creationId xmlns:p14="http://schemas.microsoft.com/office/powerpoint/2010/main" val="293830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18361F0-6461-469A-A8B3-807208C8866D}"/>
              </a:ext>
            </a:extLst>
          </p:cNvPr>
          <p:cNvSpPr>
            <a:spLocks noGrp="1"/>
          </p:cNvSpPr>
          <p:nvPr>
            <p:ph type="title"/>
          </p:nvPr>
        </p:nvSpPr>
        <p:spPr>
          <a:xfrm>
            <a:off x="601255" y="702156"/>
            <a:ext cx="3409783" cy="1013800"/>
          </a:xfrm>
        </p:spPr>
        <p:txBody>
          <a:bodyPr>
            <a:normAutofit fontScale="90000"/>
          </a:bodyPr>
          <a:lstStyle/>
          <a:p>
            <a:pPr>
              <a:lnSpc>
                <a:spcPct val="90000"/>
              </a:lnSpc>
            </a:pPr>
            <a:r>
              <a:rPr lang="en-US" sz="3100" dirty="0"/>
              <a:t>Role Play</a:t>
            </a:r>
            <a:br>
              <a:rPr lang="en-US" sz="3100" dirty="0"/>
            </a:br>
            <a:r>
              <a:rPr lang="en-US" sz="3100" dirty="0"/>
              <a:t>Scenario</a:t>
            </a:r>
            <a:br>
              <a:rPr lang="en-US" sz="2400" dirty="0"/>
            </a:br>
            <a:r>
              <a:rPr lang="en-US" sz="1600" dirty="0"/>
              <a:t>Continued (2)</a:t>
            </a:r>
          </a:p>
        </p:txBody>
      </p:sp>
      <p:sp>
        <p:nvSpPr>
          <p:cNvPr id="3" name="Content Placeholder 2">
            <a:extLst>
              <a:ext uri="{FF2B5EF4-FFF2-40B4-BE49-F238E27FC236}">
                <a16:creationId xmlns:a16="http://schemas.microsoft.com/office/drawing/2014/main" id="{F0C253A2-7387-4260-8328-65636F669295}"/>
              </a:ext>
            </a:extLst>
          </p:cNvPr>
          <p:cNvSpPr>
            <a:spLocks noGrp="1"/>
          </p:cNvSpPr>
          <p:nvPr>
            <p:ph idx="1"/>
          </p:nvPr>
        </p:nvSpPr>
        <p:spPr>
          <a:xfrm>
            <a:off x="601255" y="1964168"/>
            <a:ext cx="3409782" cy="4036582"/>
          </a:xfrm>
        </p:spPr>
        <p:txBody>
          <a:bodyPr>
            <a:normAutofit fontScale="92500" lnSpcReduction="20000"/>
          </a:bodyPr>
          <a:lstStyle/>
          <a:p>
            <a:pPr marL="0" indent="0">
              <a:buNone/>
            </a:pPr>
            <a:r>
              <a:rPr lang="en-US" sz="2000" dirty="0">
                <a:solidFill>
                  <a:schemeClr val="bg1"/>
                </a:solidFill>
              </a:rPr>
              <a:t>Cynthia asks Marina to try working according to the telework policy; one day a week. </a:t>
            </a:r>
          </a:p>
          <a:p>
            <a:pPr marL="0" indent="0">
              <a:buNone/>
            </a:pPr>
            <a:r>
              <a:rPr lang="en-US" sz="2000" dirty="0">
                <a:solidFill>
                  <a:schemeClr val="bg1"/>
                </a:solidFill>
              </a:rPr>
              <a:t>Marina found one day was not enough. She struggled with distractions while working on-site.</a:t>
            </a:r>
          </a:p>
          <a:p>
            <a:pPr marL="0" indent="0">
              <a:buNone/>
            </a:pPr>
            <a:r>
              <a:rPr lang="en-US" sz="2000" dirty="0">
                <a:solidFill>
                  <a:schemeClr val="bg1"/>
                </a:solidFill>
              </a:rPr>
              <a:t>Marina requests to telework fulltime, due to trouble with learning and attention.</a:t>
            </a:r>
          </a:p>
          <a:p>
            <a:pPr marL="0" indent="0">
              <a:buNone/>
            </a:pPr>
            <a:r>
              <a:rPr lang="en-US" sz="2000" dirty="0">
                <a:solidFill>
                  <a:schemeClr val="bg1"/>
                </a:solidFill>
              </a:rPr>
              <a:t>Cynthia realizes that Marina is asking for an exception to the telework policy.</a:t>
            </a:r>
            <a:endParaRPr lang="en-US" dirty="0">
              <a:solidFill>
                <a:schemeClr val="bg1"/>
              </a:solidFill>
            </a:endParaRPr>
          </a:p>
        </p:txBody>
      </p:sp>
      <p:pic>
        <p:nvPicPr>
          <p:cNvPr id="4" name="Picture 3">
            <a:extLst>
              <a:ext uri="{FF2B5EF4-FFF2-40B4-BE49-F238E27FC236}">
                <a16:creationId xmlns:a16="http://schemas.microsoft.com/office/drawing/2014/main" id="{9029E5E0-AAD8-423D-B68A-D2ADE78BDB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91522" y="1857421"/>
            <a:ext cx="6489819" cy="3163787"/>
          </a:xfrm>
          <a:prstGeom prst="rect">
            <a:avLst/>
          </a:prstGeom>
        </p:spPr>
      </p:pic>
      <p:sp>
        <p:nvSpPr>
          <p:cNvPr id="7" name="Slide Number Placeholder 6">
            <a:extLst>
              <a:ext uri="{FF2B5EF4-FFF2-40B4-BE49-F238E27FC236}">
                <a16:creationId xmlns:a16="http://schemas.microsoft.com/office/drawing/2014/main" id="{19240776-CA32-4DF8-ABF0-F3C13C6E3E24}"/>
              </a:ext>
            </a:extLst>
          </p:cNvPr>
          <p:cNvSpPr>
            <a:spLocks noGrp="1"/>
          </p:cNvSpPr>
          <p:nvPr>
            <p:ph type="sldNum" sz="quarter" idx="12"/>
          </p:nvPr>
        </p:nvSpPr>
        <p:spPr>
          <a:xfrm>
            <a:off x="10663809" y="77533"/>
            <a:ext cx="1052508" cy="365125"/>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4</a:t>
            </a:fld>
            <a:endParaRPr lang="en-US" dirty="0"/>
          </a:p>
        </p:txBody>
      </p:sp>
      <p:sp>
        <p:nvSpPr>
          <p:cNvPr id="6" name="TextBox 5" descr="Marina meets remotely with Cynthia &#10;to ask about teleworking fulltime. &#10;">
            <a:extLst>
              <a:ext uri="{FF2B5EF4-FFF2-40B4-BE49-F238E27FC236}">
                <a16:creationId xmlns:a16="http://schemas.microsoft.com/office/drawing/2014/main" id="{8FCCFB13-EA47-4604-AC43-C267BCE8D4E9}"/>
              </a:ext>
            </a:extLst>
          </p:cNvPr>
          <p:cNvSpPr txBox="1"/>
          <p:nvPr/>
        </p:nvSpPr>
        <p:spPr>
          <a:xfrm>
            <a:off x="5872216" y="5192956"/>
            <a:ext cx="4328429" cy="707886"/>
          </a:xfrm>
          <a:prstGeom prst="rect">
            <a:avLst/>
          </a:prstGeom>
          <a:noFill/>
        </p:spPr>
        <p:txBody>
          <a:bodyPr wrap="none" rtlCol="0">
            <a:spAutoFit/>
          </a:bodyPr>
          <a:lstStyle/>
          <a:p>
            <a:pPr algn="ctr"/>
            <a:r>
              <a:rPr lang="en-US" sz="2000" dirty="0">
                <a:solidFill>
                  <a:srgbClr val="002060"/>
                </a:solidFill>
                <a:latin typeface="Arial" panose="020B0604020202020204" pitchFamily="34" charset="0"/>
                <a:cs typeface="Arial" panose="020B0604020202020204" pitchFamily="34" charset="0"/>
              </a:rPr>
              <a:t>Marina meets remotely with Cynthia </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to ask about teleworking fulltime. </a:t>
            </a:r>
          </a:p>
        </p:txBody>
      </p:sp>
    </p:spTree>
    <p:extLst>
      <p:ext uri="{BB962C8B-B14F-4D97-AF65-F5344CB8AC3E}">
        <p14:creationId xmlns:p14="http://schemas.microsoft.com/office/powerpoint/2010/main" val="54503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4A7-65F6-4CA2-B7B5-BFE3FC9B9A5F}"/>
              </a:ext>
            </a:extLst>
          </p:cNvPr>
          <p:cNvSpPr>
            <a:spLocks noGrp="1"/>
          </p:cNvSpPr>
          <p:nvPr>
            <p:ph type="title"/>
          </p:nvPr>
        </p:nvSpPr>
        <p:spPr/>
        <p:txBody>
          <a:bodyPr/>
          <a:lstStyle/>
          <a:p>
            <a:r>
              <a:rPr lang="en-US" dirty="0"/>
              <a:t>Recognizing AN Accommodation Request</a:t>
            </a:r>
          </a:p>
        </p:txBody>
      </p:sp>
      <p:sp>
        <p:nvSpPr>
          <p:cNvPr id="3" name="Content Placeholder 2">
            <a:extLst>
              <a:ext uri="{FF2B5EF4-FFF2-40B4-BE49-F238E27FC236}">
                <a16:creationId xmlns:a16="http://schemas.microsoft.com/office/drawing/2014/main" id="{30138BDC-FCF5-42AC-A9F1-C5C7586C695D}"/>
              </a:ext>
            </a:extLst>
          </p:cNvPr>
          <p:cNvSpPr>
            <a:spLocks noGrp="1"/>
          </p:cNvSpPr>
          <p:nvPr>
            <p:ph idx="1"/>
          </p:nvPr>
        </p:nvSpPr>
        <p:spPr>
          <a:xfrm>
            <a:off x="581192" y="2012996"/>
            <a:ext cx="11029615" cy="3890695"/>
          </a:xfrm>
        </p:spPr>
        <p:txBody>
          <a:bodyPr>
            <a:normAutofit/>
          </a:bodyPr>
          <a:lstStyle/>
          <a:p>
            <a:pPr>
              <a:spcAft>
                <a:spcPts val="1200"/>
              </a:spcAft>
              <a:buFont typeface="Wingdings" panose="05000000000000000000" pitchFamily="2" charset="2"/>
              <a:buChar char="§"/>
            </a:pPr>
            <a:r>
              <a:rPr lang="en-US" sz="2400" b="0" dirty="0"/>
              <a:t>When an employee requests a work-related change for a</a:t>
            </a:r>
            <a:r>
              <a:rPr lang="en-US" sz="2400" b="0" i="1" dirty="0"/>
              <a:t> </a:t>
            </a:r>
            <a:r>
              <a:rPr lang="en-US" sz="2400" b="0" dirty="0"/>
              <a:t>reason related </a:t>
            </a:r>
            <a:br>
              <a:rPr lang="en-US" sz="2400" b="0" dirty="0"/>
            </a:br>
            <a:r>
              <a:rPr lang="en-US" sz="2400" b="0" dirty="0"/>
              <a:t>to a medical/health condition, this is a request for accommodation under the </a:t>
            </a:r>
            <a:br>
              <a:rPr lang="en-US" sz="2400" b="0" dirty="0"/>
            </a:br>
            <a:r>
              <a:rPr lang="en-US" sz="2400" b="0" dirty="0"/>
              <a:t>Americans with Disabilities Act (ADA)</a:t>
            </a:r>
          </a:p>
          <a:p>
            <a:pPr>
              <a:spcAft>
                <a:spcPts val="1200"/>
              </a:spcAft>
              <a:buFont typeface="Wingdings" panose="05000000000000000000" pitchFamily="2" charset="2"/>
              <a:buChar char="§"/>
            </a:pPr>
            <a:r>
              <a:rPr lang="en-US" sz="2400" b="0" dirty="0"/>
              <a:t>An accommodation request is not required to be formally stated, documented, or to include specific words</a:t>
            </a:r>
          </a:p>
          <a:p>
            <a:pPr>
              <a:spcAft>
                <a:spcPts val="1200"/>
              </a:spcAft>
              <a:buFont typeface="Wingdings" panose="05000000000000000000" pitchFamily="2" charset="2"/>
              <a:buChar char="§"/>
            </a:pPr>
            <a:r>
              <a:rPr lang="en-US" sz="2400" dirty="0"/>
              <a:t>Employer m</a:t>
            </a:r>
            <a:r>
              <a:rPr lang="en-US" sz="2400" b="0" dirty="0"/>
              <a:t>ay ask the employee to clarify what is being requested and why</a:t>
            </a:r>
          </a:p>
          <a:p>
            <a:pPr marL="0" indent="0">
              <a:spcAft>
                <a:spcPts val="0"/>
              </a:spcAft>
              <a:buNone/>
            </a:pPr>
            <a:r>
              <a:rPr lang="en-US" sz="2400" b="1" dirty="0"/>
              <a:t>JAN Resource:</a:t>
            </a:r>
          </a:p>
          <a:p>
            <a:pPr marL="0" indent="0">
              <a:buNone/>
            </a:pPr>
            <a:r>
              <a:rPr lang="en-US" sz="2400" dirty="0">
                <a:hlinkClick r:id="rId3"/>
              </a:rPr>
              <a:t>Recognizing an Accommodation Request Under the ADA</a:t>
            </a:r>
            <a:endParaRPr lang="en-US" sz="2400" dirty="0"/>
          </a:p>
        </p:txBody>
      </p:sp>
      <p:sp>
        <p:nvSpPr>
          <p:cNvPr id="4" name="Slide Number Placeholder 3">
            <a:extLst>
              <a:ext uri="{FF2B5EF4-FFF2-40B4-BE49-F238E27FC236}">
                <a16:creationId xmlns:a16="http://schemas.microsoft.com/office/drawing/2014/main" id="{25AD9948-07D6-4F42-A1E1-E6785450A5E6}"/>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725587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4F4347-83A6-4AAE-844D-339E53416919}"/>
              </a:ext>
            </a:extLst>
          </p:cNvPr>
          <p:cNvSpPr>
            <a:spLocks noGrp="1"/>
          </p:cNvSpPr>
          <p:nvPr>
            <p:ph type="title"/>
          </p:nvPr>
        </p:nvSpPr>
        <p:spPr>
          <a:xfrm>
            <a:off x="601255" y="702156"/>
            <a:ext cx="3409783" cy="1013800"/>
          </a:xfrm>
        </p:spPr>
        <p:txBody>
          <a:bodyPr>
            <a:normAutofit/>
          </a:bodyPr>
          <a:lstStyle/>
          <a:p>
            <a:r>
              <a:rPr lang="en-US" sz="2400" dirty="0"/>
              <a:t>Create a safe space</a:t>
            </a:r>
          </a:p>
        </p:txBody>
      </p:sp>
      <p:sp>
        <p:nvSpPr>
          <p:cNvPr id="3" name="Content Placeholder 2">
            <a:extLst>
              <a:ext uri="{FF2B5EF4-FFF2-40B4-BE49-F238E27FC236}">
                <a16:creationId xmlns:a16="http://schemas.microsoft.com/office/drawing/2014/main" id="{21DE2665-9D1C-4ECE-8F65-82D2FAF72D05}"/>
              </a:ext>
            </a:extLst>
          </p:cNvPr>
          <p:cNvSpPr>
            <a:spLocks noGrp="1"/>
          </p:cNvSpPr>
          <p:nvPr>
            <p:ph idx="1"/>
          </p:nvPr>
        </p:nvSpPr>
        <p:spPr>
          <a:xfrm>
            <a:off x="601255" y="1964168"/>
            <a:ext cx="3409782" cy="4036582"/>
          </a:xfrm>
        </p:spPr>
        <p:txBody>
          <a:bodyPr>
            <a:normAutofit/>
          </a:bodyPr>
          <a:lstStyle/>
          <a:p>
            <a:pPr marL="0" indent="0">
              <a:buNone/>
            </a:pPr>
            <a:r>
              <a:rPr lang="en-US" sz="2000" dirty="0">
                <a:solidFill>
                  <a:schemeClr val="bg1"/>
                </a:solidFill>
              </a:rPr>
              <a:t>Creating a safe space for self-identification and disability disclosure is essential to the success of the interactive accommodation process</a:t>
            </a:r>
          </a:p>
          <a:p>
            <a:pPr marL="0" indent="0">
              <a:buNone/>
            </a:pPr>
            <a:r>
              <a:rPr lang="en-US" sz="2000" dirty="0">
                <a:solidFill>
                  <a:schemeClr val="bg1"/>
                </a:solidFill>
              </a:rPr>
              <a:t>Active empathetic listening to responses from open-ended questions often yields information to support this process</a:t>
            </a:r>
          </a:p>
          <a:p>
            <a:endParaRPr lang="en-US" dirty="0">
              <a:solidFill>
                <a:schemeClr val="bg1"/>
              </a:solidFill>
            </a:endParaRPr>
          </a:p>
        </p:txBody>
      </p:sp>
      <p:pic>
        <p:nvPicPr>
          <p:cNvPr id="11" name="Picture 10">
            <a:extLst>
              <a:ext uri="{FF2B5EF4-FFF2-40B4-BE49-F238E27FC236}">
                <a16:creationId xmlns:a16="http://schemas.microsoft.com/office/drawing/2014/main" id="{7857C2FE-2AD9-48EC-B4C6-8BB692E494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91522" y="1200328"/>
            <a:ext cx="6489819" cy="4477974"/>
          </a:xfrm>
          <a:prstGeom prst="rect">
            <a:avLst/>
          </a:prstGeom>
        </p:spPr>
      </p:pic>
      <p:sp>
        <p:nvSpPr>
          <p:cNvPr id="4" name="Slide Number Placeholder 3">
            <a:extLst>
              <a:ext uri="{FF2B5EF4-FFF2-40B4-BE49-F238E27FC236}">
                <a16:creationId xmlns:a16="http://schemas.microsoft.com/office/drawing/2014/main" id="{D6AE0EA6-2F82-4D69-88FA-D251CE87C3F5}"/>
              </a:ext>
            </a:extLst>
          </p:cNvPr>
          <p:cNvSpPr>
            <a:spLocks noGrp="1"/>
          </p:cNvSpPr>
          <p:nvPr>
            <p:ph type="sldNum" sz="quarter" idx="12"/>
          </p:nvPr>
        </p:nvSpPr>
        <p:spPr>
          <a:xfrm>
            <a:off x="10697937" y="88083"/>
            <a:ext cx="1052508"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b="0" i="0" u="none" strike="noStrike" kern="1200" cap="none" spc="0" normalizeH="0" baseline="0" noProof="0" smtClean="0">
                <a:ln>
                  <a:noFill/>
                </a:ln>
                <a:effectLst/>
                <a:uLnTx/>
                <a:uFillTx/>
                <a:latin typeface="Gill Sans MT" panose="020B0502020104020203"/>
                <a:ea typeface="+mn-ea"/>
                <a:cs typeface="+mn-cs"/>
              </a:rPr>
              <a:pPr marL="0" marR="0" lvl="0" indent="0" defTabSz="457200" rtl="0" eaLnBrk="1" fontAlgn="auto" latinLnBrk="0" hangingPunct="1">
                <a:lnSpc>
                  <a:spcPct val="90000"/>
                </a:lnSpc>
                <a:spcBef>
                  <a:spcPts val="0"/>
                </a:spcBef>
                <a:spcAft>
                  <a:spcPts val="600"/>
                </a:spcAft>
                <a:buClrTx/>
                <a:buSzTx/>
                <a:buFontTx/>
                <a:buNone/>
                <a:tabLst/>
                <a:defRPr/>
              </a:pPr>
              <a:t>6</a:t>
            </a:fld>
            <a:endParaRPr kumimoji="0" lang="en-US" b="0" i="0" u="none" strike="noStrike" kern="1200" cap="none" spc="0" normalizeH="0" baseline="0" noProof="0" dirty="0">
              <a:ln>
                <a:noFill/>
              </a:ln>
              <a:effectLst/>
              <a:uLnTx/>
              <a:uFillTx/>
              <a:latin typeface="Gill Sans MT" panose="020B0502020104020203"/>
              <a:ea typeface="+mn-ea"/>
              <a:cs typeface="+mn-cs"/>
            </a:endParaRPr>
          </a:p>
        </p:txBody>
      </p:sp>
    </p:spTree>
    <p:extLst>
      <p:ext uri="{BB962C8B-B14F-4D97-AF65-F5344CB8AC3E}">
        <p14:creationId xmlns:p14="http://schemas.microsoft.com/office/powerpoint/2010/main" val="2350691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E82C-7A98-4450-AF17-FEE7B4AC32C4}"/>
              </a:ext>
            </a:extLst>
          </p:cNvPr>
          <p:cNvSpPr>
            <a:spLocks noGrp="1"/>
          </p:cNvSpPr>
          <p:nvPr>
            <p:ph type="title"/>
          </p:nvPr>
        </p:nvSpPr>
        <p:spPr/>
        <p:txBody>
          <a:bodyPr/>
          <a:lstStyle/>
          <a:p>
            <a:r>
              <a:rPr lang="en-US" dirty="0"/>
              <a:t>Disability disclosure and </a:t>
            </a:r>
            <a:br>
              <a:rPr lang="en-US" dirty="0"/>
            </a:br>
            <a:r>
              <a:rPr lang="en-US" dirty="0"/>
              <a:t>the accommodation conversation</a:t>
            </a:r>
          </a:p>
        </p:txBody>
      </p:sp>
      <p:sp>
        <p:nvSpPr>
          <p:cNvPr id="3" name="Content Placeholder 2">
            <a:extLst>
              <a:ext uri="{FF2B5EF4-FFF2-40B4-BE49-F238E27FC236}">
                <a16:creationId xmlns:a16="http://schemas.microsoft.com/office/drawing/2014/main" id="{BF52308C-6612-4DD1-A7E5-3CF2DED20E26}"/>
              </a:ext>
            </a:extLst>
          </p:cNvPr>
          <p:cNvSpPr>
            <a:spLocks noGrp="1"/>
          </p:cNvSpPr>
          <p:nvPr>
            <p:ph idx="1"/>
          </p:nvPr>
        </p:nvSpPr>
        <p:spPr>
          <a:xfrm>
            <a:off x="581192" y="2321173"/>
            <a:ext cx="11029615" cy="3678303"/>
          </a:xfrm>
        </p:spPr>
        <p:txBody>
          <a:bodyPr>
            <a:noAutofit/>
          </a:bodyPr>
          <a:lstStyle/>
          <a:p>
            <a:r>
              <a:rPr lang="en-US" sz="2400" dirty="0"/>
              <a:t>Employees sometimes share personal information about their health when asking for an adjustment at work but may not realize this is known as disability disclosure or recognized as a request for accommodation</a:t>
            </a:r>
          </a:p>
          <a:p>
            <a:r>
              <a:rPr lang="en-US" sz="2400" dirty="0"/>
              <a:t>The individual may not identify as a person with a disability</a:t>
            </a:r>
          </a:p>
          <a:p>
            <a:r>
              <a:rPr lang="en-US" sz="2400" dirty="0"/>
              <a:t>Stigma is often a barrier to self-identification, disability disclosure, and requesting an accommodation</a:t>
            </a:r>
          </a:p>
          <a:p>
            <a:pPr>
              <a:spcAft>
                <a:spcPts val="1200"/>
              </a:spcAft>
            </a:pPr>
            <a:r>
              <a:rPr lang="en-US" sz="2400" dirty="0"/>
              <a:t>Health-related disclosures often precede a conversation about job accommodations</a:t>
            </a:r>
          </a:p>
          <a:p>
            <a:pPr marL="0" indent="0">
              <a:buNone/>
            </a:pPr>
            <a:r>
              <a:rPr lang="en-US" sz="2400" b="1" dirty="0"/>
              <a:t>JAN Resource:</a:t>
            </a:r>
          </a:p>
          <a:p>
            <a:pPr marL="0" indent="0">
              <a:buNone/>
            </a:pPr>
            <a:r>
              <a:rPr lang="en-US" sz="2400" dirty="0">
                <a:latin typeface="Arial" panose="020B0604020202020204" pitchFamily="34" charset="0"/>
                <a:hlinkClick r:id="rId3"/>
              </a:rPr>
              <a:t>Disability Disclosure Topics</a:t>
            </a:r>
            <a:endParaRPr lang="en-US" sz="24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6A8A93AC-41C0-443B-94CA-42A65DC24697}"/>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21417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3492-A4C3-4E7A-9259-D57C15E4E5B9}"/>
              </a:ext>
            </a:extLst>
          </p:cNvPr>
          <p:cNvSpPr>
            <a:spLocks noGrp="1"/>
          </p:cNvSpPr>
          <p:nvPr>
            <p:ph type="title"/>
          </p:nvPr>
        </p:nvSpPr>
        <p:spPr/>
        <p:txBody>
          <a:bodyPr/>
          <a:lstStyle/>
          <a:p>
            <a:r>
              <a:rPr lang="en-US" dirty="0"/>
              <a:t>Facilitate the accommodation conversation</a:t>
            </a:r>
          </a:p>
        </p:txBody>
      </p:sp>
      <p:sp>
        <p:nvSpPr>
          <p:cNvPr id="3" name="Content Placeholder 2">
            <a:extLst>
              <a:ext uri="{FF2B5EF4-FFF2-40B4-BE49-F238E27FC236}">
                <a16:creationId xmlns:a16="http://schemas.microsoft.com/office/drawing/2014/main" id="{E648FB2A-681A-4854-90B6-591B746A9CFA}"/>
              </a:ext>
            </a:extLst>
          </p:cNvPr>
          <p:cNvSpPr>
            <a:spLocks noGrp="1"/>
          </p:cNvSpPr>
          <p:nvPr>
            <p:ph idx="1"/>
          </p:nvPr>
        </p:nvSpPr>
        <p:spPr/>
        <p:txBody>
          <a:bodyPr>
            <a:normAutofit/>
          </a:bodyPr>
          <a:lstStyle/>
          <a:p>
            <a:pPr marL="0" indent="0">
              <a:spcAft>
                <a:spcPts val="1200"/>
              </a:spcAft>
              <a:buNone/>
            </a:pPr>
            <a:r>
              <a:rPr lang="en-US" sz="2600" b="1" dirty="0"/>
              <a:t>For example:</a:t>
            </a:r>
          </a:p>
          <a:p>
            <a:pPr>
              <a:spcAft>
                <a:spcPts val="1200"/>
              </a:spcAft>
            </a:pPr>
            <a:r>
              <a:rPr lang="en-US" sz="2400" dirty="0"/>
              <a:t>“Is there anything I can do to help?”</a:t>
            </a:r>
          </a:p>
          <a:p>
            <a:pPr>
              <a:spcAft>
                <a:spcPts val="1200"/>
              </a:spcAft>
            </a:pPr>
            <a:r>
              <a:rPr lang="en-US" sz="2400" dirty="0"/>
              <a:t>“Please tell me more. Why are you having trouble at work?”  </a:t>
            </a:r>
          </a:p>
          <a:p>
            <a:pPr>
              <a:spcAft>
                <a:spcPts val="1200"/>
              </a:spcAft>
            </a:pPr>
            <a:r>
              <a:rPr lang="en-US" sz="2400" dirty="0"/>
              <a:t>“What do you think may make it easier for you to do your best work?”</a:t>
            </a:r>
          </a:p>
          <a:p>
            <a:pPr>
              <a:spcAft>
                <a:spcPts val="1200"/>
              </a:spcAft>
            </a:pPr>
            <a:r>
              <a:rPr lang="en-US" sz="2400" dirty="0"/>
              <a:t>“The information you share will be kept confidential.”</a:t>
            </a:r>
          </a:p>
          <a:p>
            <a:endParaRPr lang="en-US" dirty="0"/>
          </a:p>
        </p:txBody>
      </p:sp>
      <p:sp>
        <p:nvSpPr>
          <p:cNvPr id="4" name="Slide Number Placeholder 3">
            <a:extLst>
              <a:ext uri="{FF2B5EF4-FFF2-40B4-BE49-F238E27FC236}">
                <a16:creationId xmlns:a16="http://schemas.microsoft.com/office/drawing/2014/main" id="{C50CB19C-1509-4BC5-8D54-3AB1B090E5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8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1590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4A7-65F6-4CA2-B7B5-BFE3FC9B9A5F}"/>
              </a:ext>
            </a:extLst>
          </p:cNvPr>
          <p:cNvSpPr>
            <a:spLocks noGrp="1"/>
          </p:cNvSpPr>
          <p:nvPr>
            <p:ph type="title"/>
          </p:nvPr>
        </p:nvSpPr>
        <p:spPr/>
        <p:txBody>
          <a:bodyPr/>
          <a:lstStyle/>
          <a:p>
            <a:r>
              <a:rPr lang="en-US" dirty="0"/>
              <a:t>Flexible Work Arrangement Policies and Practices</a:t>
            </a:r>
          </a:p>
        </p:txBody>
      </p:sp>
      <p:sp>
        <p:nvSpPr>
          <p:cNvPr id="3" name="Content Placeholder 2">
            <a:extLst>
              <a:ext uri="{FF2B5EF4-FFF2-40B4-BE49-F238E27FC236}">
                <a16:creationId xmlns:a16="http://schemas.microsoft.com/office/drawing/2014/main" id="{30138BDC-FCF5-42AC-A9F1-C5C7586C695D}"/>
              </a:ext>
            </a:extLst>
          </p:cNvPr>
          <p:cNvSpPr>
            <a:spLocks noGrp="1"/>
          </p:cNvSpPr>
          <p:nvPr>
            <p:ph idx="1"/>
          </p:nvPr>
        </p:nvSpPr>
        <p:spPr>
          <a:xfrm>
            <a:off x="581192" y="2414411"/>
            <a:ext cx="11029615" cy="3678303"/>
          </a:xfrm>
        </p:spPr>
        <p:txBody>
          <a:bodyPr>
            <a:noAutofit/>
          </a:bodyPr>
          <a:lstStyle/>
          <a:p>
            <a:r>
              <a:rPr lang="en-US" sz="2200" dirty="0"/>
              <a:t>Flexible work arrangement policies and/or practices may support providing adjustments without engaging in the full accommodation process</a:t>
            </a:r>
          </a:p>
          <a:p>
            <a:r>
              <a:rPr lang="en-US" sz="2200" dirty="0"/>
              <a:t>When telework is allowed as a matter of policy or practice, employees with disabilities should not be required to take extra steps to access a benefit of employment that is available to others</a:t>
            </a:r>
          </a:p>
          <a:p>
            <a:r>
              <a:rPr lang="en-US" sz="2200" dirty="0"/>
              <a:t>Follow the ADA when flexible work arrangements are not a policy or practice, or an employee with an ADA disability asks for an exception</a:t>
            </a:r>
          </a:p>
          <a:p>
            <a:pPr marL="0" indent="0">
              <a:spcAft>
                <a:spcPts val="0"/>
              </a:spcAft>
              <a:buNone/>
            </a:pPr>
            <a:r>
              <a:rPr lang="en-US" sz="2200" b="1" dirty="0"/>
              <a:t>JAN Resources:</a:t>
            </a:r>
          </a:p>
          <a:p>
            <a:pPr marL="0" indent="0">
              <a:buNone/>
            </a:pPr>
            <a:r>
              <a:rPr lang="en-US" sz="2200" dirty="0">
                <a:hlinkClick r:id="rId3"/>
              </a:rPr>
              <a:t>Workplace Flexibility, the ADA, and Requesting Medical Information</a:t>
            </a:r>
            <a:endParaRPr lang="en-US" sz="2200" dirty="0"/>
          </a:p>
          <a:p>
            <a:pPr marL="0" marR="0" lvl="0" indent="0" algn="l" defTabSz="457200" rtl="0" eaLnBrk="1" fontAlgn="auto" latinLnBrk="0" hangingPunct="1">
              <a:lnSpc>
                <a:spcPct val="100000"/>
              </a:lnSpc>
              <a:spcBef>
                <a:spcPct val="20000"/>
              </a:spcBef>
              <a:spcAft>
                <a:spcPts val="600"/>
              </a:spcAft>
              <a:buClr>
                <a:srgbClr val="1A3260"/>
              </a:buClr>
              <a:buSzPct val="92000"/>
              <a:buFont typeface="Wingdings 2" panose="05020102010507070707" pitchFamily="18" charset="2"/>
              <a:buNone/>
              <a:tabLst/>
              <a:defRPr/>
            </a:pP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hlinkClick r:id="rId4"/>
              </a:rPr>
              <a:t>A Practical Approach to Telework as a Reasonable Accommodation </a:t>
            </a:r>
            <a:b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hlinkClick r:id="rId4"/>
              </a:rPr>
            </a:br>
            <a:r>
              <a:rPr kumimoji="0" lang="en-US" sz="22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hlinkClick r:id="rId4"/>
              </a:rPr>
              <a:t>During the Pandemic</a:t>
            </a:r>
            <a:endParaRPr lang="en-US" sz="2200" dirty="0"/>
          </a:p>
        </p:txBody>
      </p:sp>
      <p:sp>
        <p:nvSpPr>
          <p:cNvPr id="4" name="Slide Number Placeholder 3">
            <a:extLst>
              <a:ext uri="{FF2B5EF4-FFF2-40B4-BE49-F238E27FC236}">
                <a16:creationId xmlns:a16="http://schemas.microsoft.com/office/drawing/2014/main" id="{25AD9948-07D6-4F42-A1E1-E6785450A5E6}"/>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2057067"/>
      </p:ext>
    </p:extLst>
  </p:cSld>
  <p:clrMapOvr>
    <a:masterClrMapping/>
  </p:clrMapOvr>
</p:sld>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4335</TotalTime>
  <Words>5811</Words>
  <Application>Microsoft Office PowerPoint</Application>
  <PresentationFormat>Widescreen</PresentationFormat>
  <Paragraphs>300</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Nova</vt:lpstr>
      <vt:lpstr>Calibri</vt:lpstr>
      <vt:lpstr>Gill Sans MT</vt:lpstr>
      <vt:lpstr>Lato</vt:lpstr>
      <vt:lpstr>Wingdings</vt:lpstr>
      <vt:lpstr>Wingdings 2</vt:lpstr>
      <vt:lpstr>Dividend</vt:lpstr>
      <vt:lpstr>Role Play Training Series: Telework As An Accommodation</vt:lpstr>
      <vt:lpstr>Role Play Scenario</vt:lpstr>
      <vt:lpstr>Role Play Scenario Continued</vt:lpstr>
      <vt:lpstr>Role Play Scenario Continued (2)</vt:lpstr>
      <vt:lpstr>Recognizing AN Accommodation Request</vt:lpstr>
      <vt:lpstr>Create a safe space</vt:lpstr>
      <vt:lpstr>Disability disclosure and  the accommodation conversation</vt:lpstr>
      <vt:lpstr>Facilitate the accommodation conversation</vt:lpstr>
      <vt:lpstr>Flexible Work Arrangement Policies and Practices</vt:lpstr>
      <vt:lpstr>Telework Benefits</vt:lpstr>
      <vt:lpstr>Telework and performing essential job duties</vt:lpstr>
      <vt:lpstr>Personal and private Medical Information </vt:lpstr>
      <vt:lpstr>Medical Information  and the Interactive accommodation Process</vt:lpstr>
      <vt:lpstr>Using Forms to request Medical information</vt:lpstr>
      <vt:lpstr>Who can provide Medical Information</vt:lpstr>
      <vt:lpstr>Sufficient medical information</vt:lpstr>
      <vt:lpstr>Keep Medical Information confidential</vt:lpstr>
      <vt:lpstr>Exploring accommodation solutions</vt:lpstr>
      <vt:lpstr>Marina provides medical information to support telework as an accommodation.   Morgan and Cynthia determine that it is reasonable to allow Marina to work at home fulltime because the essential job duties can be completed remotely.  Telework will be an effective accommodation that enables  Marina to concentrate  and be productive.</vt:lpstr>
      <vt:lpstr>Ask JAN –  We can Help  askjan.org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Play Video Series: Confidentiality and Medical Information</dc:title>
  <dc:creator>Tracie DeFreitas</dc:creator>
  <cp:lastModifiedBy>Tracie DeFreitas</cp:lastModifiedBy>
  <cp:revision>375</cp:revision>
  <dcterms:created xsi:type="dcterms:W3CDTF">2021-11-02T13:00:03Z</dcterms:created>
  <dcterms:modified xsi:type="dcterms:W3CDTF">2022-03-03T13:20:04Z</dcterms:modified>
</cp:coreProperties>
</file>