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1395" r:id="rId1"/>
    <p:sldMasterId id="2147491410" r:id="rId2"/>
  </p:sldMasterIdLst>
  <p:notesMasterIdLst>
    <p:notesMasterId r:id="rId37"/>
  </p:notesMasterIdLst>
  <p:handoutMasterIdLst>
    <p:handoutMasterId r:id="rId38"/>
  </p:handoutMasterIdLst>
  <p:sldIdLst>
    <p:sldId id="736" r:id="rId3"/>
    <p:sldId id="1202" r:id="rId4"/>
    <p:sldId id="297" r:id="rId5"/>
    <p:sldId id="1167" r:id="rId6"/>
    <p:sldId id="1200" r:id="rId7"/>
    <p:sldId id="1169" r:id="rId8"/>
    <p:sldId id="1168" r:id="rId9"/>
    <p:sldId id="1201" r:id="rId10"/>
    <p:sldId id="1203" r:id="rId11"/>
    <p:sldId id="1204" r:id="rId12"/>
    <p:sldId id="1207" r:id="rId13"/>
    <p:sldId id="1208" r:id="rId14"/>
    <p:sldId id="1209" r:id="rId15"/>
    <p:sldId id="1210" r:id="rId16"/>
    <p:sldId id="1211" r:id="rId17"/>
    <p:sldId id="1212" r:id="rId18"/>
    <p:sldId id="1213" r:id="rId19"/>
    <p:sldId id="1214" r:id="rId20"/>
    <p:sldId id="1215" r:id="rId21"/>
    <p:sldId id="1216" r:id="rId22"/>
    <p:sldId id="1217" r:id="rId23"/>
    <p:sldId id="1218" r:id="rId24"/>
    <p:sldId id="1219" r:id="rId25"/>
    <p:sldId id="1225" r:id="rId26"/>
    <p:sldId id="1226" r:id="rId27"/>
    <p:sldId id="1227" r:id="rId28"/>
    <p:sldId id="1228" r:id="rId29"/>
    <p:sldId id="1224" r:id="rId30"/>
    <p:sldId id="1220" r:id="rId31"/>
    <p:sldId id="1221" r:id="rId32"/>
    <p:sldId id="1132" r:id="rId33"/>
    <p:sldId id="1230" r:id="rId34"/>
    <p:sldId id="1229" r:id="rId35"/>
    <p:sldId id="296" r:id="rId36"/>
  </p:sldIdLst>
  <p:sldSz cx="12192000" cy="6858000"/>
  <p:notesSz cx="6950075" cy="9236075"/>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C5F"/>
    <a:srgbClr val="4590B8"/>
    <a:srgbClr val="009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83" autoAdjust="0"/>
    <p:restoredTop sz="86369" autoAdjust="0"/>
  </p:normalViewPr>
  <p:slideViewPr>
    <p:cSldViewPr>
      <p:cViewPr varScale="1">
        <p:scale>
          <a:sx n="86" d="100"/>
          <a:sy n="86" d="100"/>
        </p:scale>
        <p:origin x="114" y="360"/>
      </p:cViewPr>
      <p:guideLst>
        <p:guide orient="horz" pos="2160"/>
        <p:guide pos="3840"/>
      </p:guideLst>
    </p:cSldViewPr>
  </p:slideViewPr>
  <p:outlineViewPr>
    <p:cViewPr>
      <p:scale>
        <a:sx n="33" d="100"/>
        <a:sy n="33" d="100"/>
      </p:scale>
      <p:origin x="0" y="-7762"/>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5" d="100"/>
          <a:sy n="75" d="100"/>
        </p:scale>
        <p:origin x="-3336" y="-108"/>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Technical Difficulties</a:t>
          </a: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800-526-7234 or 877-781-9403 (TTY) OR </a:t>
          </a:r>
          <a:r>
            <a:rPr lang="en-US" sz="2400" b="0" dirty="0">
              <a:solidFill>
                <a:schemeClr val="accent1"/>
              </a:solidFill>
              <a:latin typeface="Arial" panose="020B0604020202020204" pitchFamily="34" charset="0"/>
              <a:cs typeface="Arial" panose="020B0604020202020204" pitchFamily="34" charset="0"/>
            </a:rPr>
            <a:t>Live Chat at AskJAN.org</a:t>
          </a:r>
          <a:endParaRPr lang="en-US" sz="2400" dirty="0">
            <a:solidFill>
              <a:schemeClr val="accent1"/>
            </a:solidFill>
            <a:latin typeface="Arial" panose="020B06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Frequently Asked Questions (FAQ)</a:t>
          </a:r>
          <a:br>
            <a:rPr lang="en-US" sz="2400" dirty="0">
              <a:solidFill>
                <a:schemeClr val="accent1"/>
              </a:solidFill>
              <a:latin typeface="Arial" panose="020B0604020202020204" pitchFamily="34" charset="0"/>
              <a:cs typeface="Arial" panose="020B0604020202020204" pitchFamily="34" charset="0"/>
            </a:rPr>
          </a:br>
          <a:r>
            <a:rPr lang="en-US" sz="2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dirty="0">
            <a:solidFill>
              <a:srgbClr val="4590B8"/>
            </a:solidFill>
            <a:latin typeface="Arial" panose="020B06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Questions for Presenters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PPT Slides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dirty="0">
              <a:solidFill>
                <a:srgbClr val="4590B8"/>
              </a:solidFill>
              <a:latin typeface="Arial" panose="020B0604020202020204" pitchFamily="34" charset="0"/>
              <a:cs typeface="Arial" panose="020B0604020202020204" pitchFamily="34" charset="0"/>
            </a:rPr>
            <a:t>AskJAN.org</a:t>
          </a:r>
          <a:endParaRPr lang="en-US" sz="2400" dirty="0">
            <a:solidFill>
              <a:srgbClr val="4590B8"/>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r>
            <a:rPr lang="en-US" sz="2000" dirty="0">
              <a:solidFill>
                <a:srgbClr val="002060"/>
              </a:solidFill>
              <a:latin typeface="Arial" panose="020B0604020202020204" pitchFamily="34" charset="0"/>
              <a:cs typeface="Arial" panose="020B0604020202020204" pitchFamily="34" charset="0"/>
            </a:rPr>
            <a:t>Facebook – Job Accommodation Network</a:t>
          </a:r>
          <a:br>
            <a:rPr lang="en-US" sz="2000" dirty="0">
              <a:solidFill>
                <a:srgbClr val="002060"/>
              </a:solidFill>
              <a:latin typeface="Arial" panose="020B0604020202020204" pitchFamily="34" charset="0"/>
              <a:cs typeface="Arial" panose="020B0604020202020204" pitchFamily="34" charset="0"/>
            </a:rPr>
          </a:br>
          <a:r>
            <a:rPr lang="en-US" sz="2000" dirty="0">
              <a:solidFill>
                <a:srgbClr val="002060"/>
              </a:solidFill>
              <a:latin typeface="Arial" panose="020B0604020202020204" pitchFamily="34" charset="0"/>
              <a:cs typeface="Arial" panose="020B0604020202020204" pitchFamily="34" charset="0"/>
            </a:rPr>
            <a:t>Twitter – @JANatJAN</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4EBD27A0-B7A2-4737-91DE-52E36C39BFAC}" type="presOf" srcId="{E1B7B5C9-E85B-4562-B0C3-16DA6BBF8EE6}" destId="{07FFBE56-8E5C-47B4-826F-78B60D33A189}" srcOrd="0" destOrd="0" presId="urn:microsoft.com/office/officeart/2016/7/layout/VerticalSolidActionList"/>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82881"/>
          <a:ext cx="11029950" cy="208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800-526-7234 or 877-781-9403 (TTY) OR </a:t>
          </a:r>
          <a:r>
            <a:rPr lang="en-US" sz="2400" b="0" kern="1200" dirty="0">
              <a:solidFill>
                <a:schemeClr val="accent1"/>
              </a:solidFill>
              <a:latin typeface="Arial" panose="020B0604020202020204" pitchFamily="34" charset="0"/>
              <a:cs typeface="Arial" panose="020B0604020202020204" pitchFamily="34" charset="0"/>
            </a:rPr>
            <a:t>Live Chat at AskJAN.org</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Frequently Asked Questions (FAQ)</a:t>
          </a:r>
          <a:br>
            <a:rPr lang="en-US" sz="2400" kern="1200" dirty="0">
              <a:solidFill>
                <a:schemeClr val="accent1"/>
              </a:solidFill>
              <a:latin typeface="Arial" panose="020B0604020202020204" pitchFamily="34" charset="0"/>
              <a:cs typeface="Arial" panose="020B0604020202020204" pitchFamily="34" charset="0"/>
            </a:rPr>
          </a:br>
          <a:r>
            <a:rPr lang="en-US" sz="2200" kern="1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kern="1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kern="1200" dirty="0">
            <a:solidFill>
              <a:srgbClr val="4590B8"/>
            </a:solidFill>
            <a:latin typeface="Arial" panose="020B0604020202020204" pitchFamily="34" charset="0"/>
            <a:cs typeface="Arial" panose="020B0604020202020204" pitchFamily="34" charset="0"/>
          </a:endParaRPr>
        </a:p>
      </dsp:txBody>
      <dsp:txXfrm>
        <a:off x="0" y="382881"/>
        <a:ext cx="11029950" cy="2086875"/>
      </dsp:txXfrm>
    </dsp:sp>
    <dsp:sp modelId="{C33B9B2B-6CAA-4302-BE0D-981D8F0C9B10}">
      <dsp:nvSpPr>
        <dsp:cNvPr id="0" name=""/>
        <dsp:cNvSpPr/>
      </dsp:nvSpPr>
      <dsp:spPr>
        <a:xfrm>
          <a:off x="551497" y="19566"/>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Technical Difficulties</a:t>
          </a:r>
        </a:p>
      </dsp:txBody>
      <dsp:txXfrm>
        <a:off x="587523" y="55592"/>
        <a:ext cx="7648913" cy="665948"/>
      </dsp:txXfrm>
    </dsp:sp>
    <dsp:sp modelId="{D395A932-415F-4401-9F15-706E3511CF60}">
      <dsp:nvSpPr>
        <dsp:cNvPr id="0" name=""/>
        <dsp:cNvSpPr/>
      </dsp:nvSpPr>
      <dsp:spPr>
        <a:xfrm>
          <a:off x="0" y="2979441"/>
          <a:ext cx="11029950" cy="10237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dsp:txBody>
      <dsp:txXfrm>
        <a:off x="0" y="2979441"/>
        <a:ext cx="11029950" cy="1023750"/>
      </dsp:txXfrm>
    </dsp:sp>
    <dsp:sp modelId="{BF394396-594D-48B4-88B6-57E0EB5F2607}">
      <dsp:nvSpPr>
        <dsp:cNvPr id="0" name=""/>
        <dsp:cNvSpPr/>
      </dsp:nvSpPr>
      <dsp:spPr>
        <a:xfrm>
          <a:off x="551497" y="2610441"/>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Questions for Presenters</a:t>
          </a:r>
          <a:endParaRPr lang="en-US" sz="2400" b="1" kern="1200" dirty="0">
            <a:latin typeface="Arial" panose="020B0604020202020204" pitchFamily="34" charset="0"/>
            <a:cs typeface="Arial" panose="020B0604020202020204" pitchFamily="34" charset="0"/>
          </a:endParaRPr>
        </a:p>
      </dsp:txBody>
      <dsp:txXfrm>
        <a:off x="587523" y="2646467"/>
        <a:ext cx="764891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01419"/>
          <a:ext cx="11029950" cy="16789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kern="1200" dirty="0">
              <a:solidFill>
                <a:srgbClr val="4590B8"/>
              </a:solidFill>
              <a:latin typeface="Arial" panose="020B0604020202020204" pitchFamily="34" charset="0"/>
              <a:cs typeface="Arial" panose="020B0604020202020204" pitchFamily="34" charset="0"/>
            </a:rPr>
            <a:t>AskJAN.org</a:t>
          </a:r>
          <a:endParaRPr lang="en-US" sz="2400" kern="1200" dirty="0">
            <a:solidFill>
              <a:srgbClr val="4590B8"/>
            </a:solidFill>
            <a:latin typeface="Arial" panose="020B0604020202020204" pitchFamily="34" charset="0"/>
            <a:cs typeface="Arial" panose="020B0604020202020204" pitchFamily="34" charset="0"/>
          </a:endParaRPr>
        </a:p>
      </dsp:txBody>
      <dsp:txXfrm>
        <a:off x="0" y="401419"/>
        <a:ext cx="11029950" cy="1678950"/>
      </dsp:txXfrm>
    </dsp:sp>
    <dsp:sp modelId="{C33B9B2B-6CAA-4302-BE0D-981D8F0C9B10}">
      <dsp:nvSpPr>
        <dsp:cNvPr id="0" name=""/>
        <dsp:cNvSpPr/>
      </dsp:nvSpPr>
      <dsp:spPr>
        <a:xfrm>
          <a:off x="551497" y="2357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PPT Slides</a:t>
          </a:r>
          <a:endParaRPr lang="en-US" sz="2400" b="1" kern="1200" dirty="0">
            <a:latin typeface="Arial" panose="020B0604020202020204" pitchFamily="34" charset="0"/>
            <a:cs typeface="Arial" panose="020B0604020202020204" pitchFamily="34" charset="0"/>
          </a:endParaRPr>
        </a:p>
      </dsp:txBody>
      <dsp:txXfrm>
        <a:off x="588964" y="61038"/>
        <a:ext cx="7646031" cy="692586"/>
      </dsp:txXfrm>
    </dsp:sp>
    <dsp:sp modelId="{D395A932-415F-4401-9F15-706E3511CF60}">
      <dsp:nvSpPr>
        <dsp:cNvPr id="0" name=""/>
        <dsp:cNvSpPr/>
      </dsp:nvSpPr>
      <dsp:spPr>
        <a:xfrm>
          <a:off x="0" y="2610441"/>
          <a:ext cx="11029950" cy="10442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kern="1200" dirty="0">
            <a:solidFill>
              <a:schemeClr val="accent1"/>
            </a:solidFill>
            <a:latin typeface="Arial" panose="020B0604020202020204" pitchFamily="34" charset="0"/>
            <a:cs typeface="Arial" panose="020B0604020202020204" pitchFamily="34" charset="0"/>
          </a:endParaRPr>
        </a:p>
      </dsp:txBody>
      <dsp:txXfrm>
        <a:off x="0" y="2610441"/>
        <a:ext cx="11029950" cy="1044225"/>
      </dsp:txXfrm>
    </dsp:sp>
    <dsp:sp modelId="{BF394396-594D-48B4-88B6-57E0EB5F2607}">
      <dsp:nvSpPr>
        <dsp:cNvPr id="0" name=""/>
        <dsp:cNvSpPr/>
      </dsp:nvSpPr>
      <dsp:spPr>
        <a:xfrm>
          <a:off x="551497" y="222668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8964" y="2264148"/>
        <a:ext cx="7646031"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br>
            <a:rPr lang="en-US" sz="2000" kern="1200" dirty="0">
              <a:solidFill>
                <a:srgbClr val="002060"/>
              </a:solidFill>
              <a:latin typeface="Arial" panose="020B0604020202020204" pitchFamily="34" charset="0"/>
              <a:cs typeface="Arial" panose="020B0604020202020204" pitchFamily="34" charset="0"/>
            </a:rPr>
          </a:b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6768" y="1"/>
            <a:ext cx="3011699" cy="462041"/>
          </a:xfrm>
          <a:prstGeom prst="rect">
            <a:avLst/>
          </a:prstGeom>
        </p:spPr>
        <p:txBody>
          <a:bodyPr vert="horz" lIns="92899" tIns="46450" rIns="92899" bIns="46450" rtlCol="0"/>
          <a:lstStyle>
            <a:lvl1pPr algn="r" eaLnBrk="1" fontAlgn="auto" hangingPunct="1">
              <a:spcBef>
                <a:spcPts val="0"/>
              </a:spcBef>
              <a:spcAft>
                <a:spcPts val="0"/>
              </a:spcAft>
              <a:defRPr sz="1200">
                <a:latin typeface="+mn-lt"/>
              </a:defRPr>
            </a:lvl1pPr>
          </a:lstStyle>
          <a:p>
            <a:pPr>
              <a:defRPr/>
            </a:pPr>
            <a:fld id="{A9E86689-D2BA-4BC8-92E5-9C51E0E474CB}" type="datetimeFigureOut">
              <a:rPr lang="en-US"/>
              <a:pPr>
                <a:defRPr/>
              </a:pPr>
              <a:t>10/10/2022</a:t>
            </a:fld>
            <a:endParaRPr lang="en-US"/>
          </a:p>
        </p:txBody>
      </p:sp>
      <p:sp>
        <p:nvSpPr>
          <p:cNvPr id="4" name="Footer Placeholder 3"/>
          <p:cNvSpPr>
            <a:spLocks noGrp="1"/>
          </p:cNvSpPr>
          <p:nvPr>
            <p:ph type="ftr" sz="quarter" idx="2"/>
          </p:nvPr>
        </p:nvSpPr>
        <p:spPr>
          <a:xfrm>
            <a:off x="0" y="8772452"/>
            <a:ext cx="3011699" cy="462041"/>
          </a:xfrm>
          <a:prstGeom prst="rect">
            <a:avLst/>
          </a:prstGeom>
        </p:spPr>
        <p:txBody>
          <a:bodyPr vert="horz" lIns="92899" tIns="46450" rIns="92899" bIns="4645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C0224C-7CB1-4663-8188-55F345B98C5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36768" y="1"/>
            <a:ext cx="3011699" cy="462041"/>
          </a:xfrm>
          <a:prstGeom prst="rect">
            <a:avLst/>
          </a:prstGeom>
        </p:spPr>
        <p:txBody>
          <a:bodyPr vert="horz" lIns="92899" tIns="46450" rIns="92899" bIns="46450" rtlCol="0"/>
          <a:lstStyle>
            <a:lvl1pPr algn="r" eaLnBrk="1" hangingPunct="1">
              <a:defRPr sz="1200">
                <a:latin typeface="Arial" charset="0"/>
              </a:defRPr>
            </a:lvl1pPr>
          </a:lstStyle>
          <a:p>
            <a:pPr>
              <a:defRPr/>
            </a:pPr>
            <a:fld id="{325B3B36-B1B3-4918-A621-066DACDADC22}" type="datetimeFigureOut">
              <a:rPr lang="en-US"/>
              <a:pPr>
                <a:defRPr/>
              </a:pPr>
              <a:t>10/10/2022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899" tIns="46450" rIns="92899" bIns="46450" rtlCol="0" anchor="ctr"/>
          <a:lstStyle/>
          <a:p>
            <a:pPr lvl="0"/>
            <a:endParaRPr lang="en-US" noProof="0"/>
          </a:p>
        </p:txBody>
      </p:sp>
      <p:sp>
        <p:nvSpPr>
          <p:cNvPr id="5" name="Notes Placeholder 4"/>
          <p:cNvSpPr>
            <a:spLocks noGrp="1"/>
          </p:cNvSpPr>
          <p:nvPr>
            <p:ph type="body" sz="quarter" idx="3"/>
          </p:nvPr>
        </p:nvSpPr>
        <p:spPr>
          <a:xfrm>
            <a:off x="695008" y="4387809"/>
            <a:ext cx="5560060" cy="4155205"/>
          </a:xfrm>
          <a:prstGeom prst="rect">
            <a:avLst/>
          </a:prstGeom>
        </p:spPr>
        <p:txBody>
          <a:bodyPr vert="horz" lIns="92899" tIns="46450" rIns="92899" bIns="4645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452"/>
            <a:ext cx="3011699" cy="462041"/>
          </a:xfrm>
          <a:prstGeom prst="rect">
            <a:avLst/>
          </a:prstGeom>
        </p:spPr>
        <p:txBody>
          <a:bodyPr vert="horz" lIns="92899" tIns="46450" rIns="92899" bIns="4645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vl1pPr>
          </a:lstStyle>
          <a:p>
            <a:pPr>
              <a:defRPr/>
            </a:pPr>
            <a:fld id="{E27E513A-D5CD-49C2-A479-060BE207EF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9982EC29-9463-4D04-A4C2-A22ACFF691D6}" type="slidenum">
              <a:rPr lang="en-US" altLang="en-US">
                <a:solidFill>
                  <a:prstClr val="black"/>
                </a:solidFill>
              </a:rPr>
              <a:pPr defTabSz="917890"/>
              <a:t>1</a:t>
            </a:fld>
            <a:endParaRPr lang="en-US" altLang="en-US">
              <a:solidFill>
                <a:prstClr val="black"/>
              </a:solidFill>
            </a:endParaRPr>
          </a:p>
        </p:txBody>
      </p:sp>
    </p:spTree>
    <p:extLst>
      <p:ext uri="{BB962C8B-B14F-4D97-AF65-F5344CB8AC3E}">
        <p14:creationId xmlns:p14="http://schemas.microsoft.com/office/powerpoint/2010/main" val="16312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13</a:t>
            </a:fld>
            <a:endParaRPr lang="en-US"/>
          </a:p>
        </p:txBody>
      </p:sp>
    </p:spTree>
    <p:extLst>
      <p:ext uri="{BB962C8B-B14F-4D97-AF65-F5344CB8AC3E}">
        <p14:creationId xmlns:p14="http://schemas.microsoft.com/office/powerpoint/2010/main" val="340996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14</a:t>
            </a:fld>
            <a:endParaRPr lang="en-US"/>
          </a:p>
        </p:txBody>
      </p:sp>
    </p:spTree>
    <p:extLst>
      <p:ext uri="{BB962C8B-B14F-4D97-AF65-F5344CB8AC3E}">
        <p14:creationId xmlns:p14="http://schemas.microsoft.com/office/powerpoint/2010/main" val="420234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15</a:t>
            </a:fld>
            <a:endParaRPr lang="en-US"/>
          </a:p>
        </p:txBody>
      </p:sp>
    </p:spTree>
    <p:extLst>
      <p:ext uri="{BB962C8B-B14F-4D97-AF65-F5344CB8AC3E}">
        <p14:creationId xmlns:p14="http://schemas.microsoft.com/office/powerpoint/2010/main" val="22786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17</a:t>
            </a:fld>
            <a:endParaRPr lang="en-US"/>
          </a:p>
        </p:txBody>
      </p:sp>
    </p:spTree>
    <p:extLst>
      <p:ext uri="{BB962C8B-B14F-4D97-AF65-F5344CB8AC3E}">
        <p14:creationId xmlns:p14="http://schemas.microsoft.com/office/powerpoint/2010/main" val="355156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19</a:t>
            </a:fld>
            <a:endParaRPr lang="en-US"/>
          </a:p>
        </p:txBody>
      </p:sp>
    </p:spTree>
    <p:extLst>
      <p:ext uri="{BB962C8B-B14F-4D97-AF65-F5344CB8AC3E}">
        <p14:creationId xmlns:p14="http://schemas.microsoft.com/office/powerpoint/2010/main" val="126242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20</a:t>
            </a:fld>
            <a:endParaRPr lang="en-US"/>
          </a:p>
        </p:txBody>
      </p:sp>
    </p:spTree>
    <p:extLst>
      <p:ext uri="{BB962C8B-B14F-4D97-AF65-F5344CB8AC3E}">
        <p14:creationId xmlns:p14="http://schemas.microsoft.com/office/powerpoint/2010/main" val="347464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21</a:t>
            </a:fld>
            <a:endParaRPr lang="en-US"/>
          </a:p>
        </p:txBody>
      </p:sp>
    </p:spTree>
    <p:extLst>
      <p:ext uri="{BB962C8B-B14F-4D97-AF65-F5344CB8AC3E}">
        <p14:creationId xmlns:p14="http://schemas.microsoft.com/office/powerpoint/2010/main" val="53692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7E513A-D5CD-49C2-A479-060BE207EFE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61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25</a:t>
            </a:fld>
            <a:endParaRPr lang="en-US"/>
          </a:p>
        </p:txBody>
      </p:sp>
    </p:spTree>
    <p:extLst>
      <p:ext uri="{BB962C8B-B14F-4D97-AF65-F5344CB8AC3E}">
        <p14:creationId xmlns:p14="http://schemas.microsoft.com/office/powerpoint/2010/main" val="72057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26</a:t>
            </a:fld>
            <a:endParaRPr lang="en-US"/>
          </a:p>
        </p:txBody>
      </p:sp>
    </p:spTree>
    <p:extLst>
      <p:ext uri="{BB962C8B-B14F-4D97-AF65-F5344CB8AC3E}">
        <p14:creationId xmlns:p14="http://schemas.microsoft.com/office/powerpoint/2010/main" val="194150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a:t>
            </a:fld>
            <a:endParaRPr lang="en-US"/>
          </a:p>
        </p:txBody>
      </p:sp>
    </p:spTree>
    <p:extLst>
      <p:ext uri="{BB962C8B-B14F-4D97-AF65-F5344CB8AC3E}">
        <p14:creationId xmlns:p14="http://schemas.microsoft.com/office/powerpoint/2010/main" val="2665553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1200"/>
              </a:spcAft>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27</a:t>
            </a:fld>
            <a:endParaRPr lang="en-US"/>
          </a:p>
        </p:txBody>
      </p:sp>
    </p:spTree>
    <p:extLst>
      <p:ext uri="{BB962C8B-B14F-4D97-AF65-F5344CB8AC3E}">
        <p14:creationId xmlns:p14="http://schemas.microsoft.com/office/powerpoint/2010/main" val="3312340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28</a:t>
            </a:fld>
            <a:endParaRPr lang="en-US"/>
          </a:p>
        </p:txBody>
      </p:sp>
    </p:spTree>
    <p:extLst>
      <p:ext uri="{BB962C8B-B14F-4D97-AF65-F5344CB8AC3E}">
        <p14:creationId xmlns:p14="http://schemas.microsoft.com/office/powerpoint/2010/main" val="109429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29</a:t>
            </a:fld>
            <a:endParaRPr lang="en-US"/>
          </a:p>
        </p:txBody>
      </p:sp>
    </p:spTree>
    <p:extLst>
      <p:ext uri="{BB962C8B-B14F-4D97-AF65-F5344CB8AC3E}">
        <p14:creationId xmlns:p14="http://schemas.microsoft.com/office/powerpoint/2010/main" val="1772049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81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32</a:t>
            </a:fld>
            <a:endParaRPr lang="en-US"/>
          </a:p>
        </p:txBody>
      </p:sp>
    </p:spTree>
    <p:extLst>
      <p:ext uri="{BB962C8B-B14F-4D97-AF65-F5344CB8AC3E}">
        <p14:creationId xmlns:p14="http://schemas.microsoft.com/office/powerpoint/2010/main" val="37126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045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34</a:t>
            </a:fld>
            <a:endParaRPr lang="en-US"/>
          </a:p>
        </p:txBody>
      </p:sp>
    </p:spTree>
    <p:extLst>
      <p:ext uri="{BB962C8B-B14F-4D97-AF65-F5344CB8AC3E}">
        <p14:creationId xmlns:p14="http://schemas.microsoft.com/office/powerpoint/2010/main" val="121643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1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9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5</a:t>
            </a:fld>
            <a:endParaRPr lang="en-US"/>
          </a:p>
        </p:txBody>
      </p:sp>
    </p:spTree>
    <p:extLst>
      <p:ext uri="{BB962C8B-B14F-4D97-AF65-F5344CB8AC3E}">
        <p14:creationId xmlns:p14="http://schemas.microsoft.com/office/powerpoint/2010/main" val="259917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16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88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8</a:t>
            </a:fld>
            <a:endParaRPr lang="en-US"/>
          </a:p>
        </p:txBody>
      </p:sp>
    </p:spTree>
    <p:extLst>
      <p:ext uri="{BB962C8B-B14F-4D97-AF65-F5344CB8AC3E}">
        <p14:creationId xmlns:p14="http://schemas.microsoft.com/office/powerpoint/2010/main" val="194620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9</a:t>
            </a:fld>
            <a:endParaRPr lang="en-US"/>
          </a:p>
        </p:txBody>
      </p:sp>
    </p:spTree>
    <p:extLst>
      <p:ext uri="{BB962C8B-B14F-4D97-AF65-F5344CB8AC3E}">
        <p14:creationId xmlns:p14="http://schemas.microsoft.com/office/powerpoint/2010/main" val="1746383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416032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10" name="Slide Number Placeholder 5">
            <a:extLst>
              <a:ext uri="{FF2B5EF4-FFF2-40B4-BE49-F238E27FC236}">
                <a16:creationId xmlns:a16="http://schemas.microsoft.com/office/drawing/2014/main" id="{27F6CFB9-958F-4763-B17D-7FB2964A9AF6}"/>
              </a:ext>
            </a:extLst>
          </p:cNvPr>
          <p:cNvSpPr txBox="1">
            <a:spLocks/>
          </p:cNvSpPr>
          <p:nvPr userDrawn="1"/>
        </p:nvSpPr>
        <p:spPr>
          <a:xfrm>
            <a:off x="11031989" y="70115"/>
            <a:ext cx="717635" cy="33500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800" kern="1200">
                <a:solidFill>
                  <a:schemeClr val="accent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345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8B102511-3342-4879-923A-99E4B66DEEF6}"/>
              </a:ext>
            </a:extLst>
          </p:cNvPr>
          <p:cNvSpPr txBox="1">
            <a:spLocks/>
          </p:cNvSpPr>
          <p:nvPr userDrawn="1"/>
        </p:nvSpPr>
        <p:spPr>
          <a:xfrm>
            <a:off x="11031989" y="70115"/>
            <a:ext cx="717635" cy="33500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800" kern="1200">
                <a:solidFill>
                  <a:schemeClr val="accent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832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DFC53E16-58D3-4D06-B1BE-CE78C19B737A}"/>
              </a:ext>
            </a:extLst>
          </p:cNvPr>
          <p:cNvSpPr txBox="1">
            <a:spLocks/>
          </p:cNvSpPr>
          <p:nvPr userDrawn="1"/>
        </p:nvSpPr>
        <p:spPr>
          <a:xfrm>
            <a:off x="11031989" y="70115"/>
            <a:ext cx="717635" cy="33500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800" kern="1200">
                <a:solidFill>
                  <a:schemeClr val="accent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955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8" name="Slide Number Placeholder 5">
            <a:extLst>
              <a:ext uri="{FF2B5EF4-FFF2-40B4-BE49-F238E27FC236}">
                <a16:creationId xmlns:a16="http://schemas.microsoft.com/office/drawing/2014/main" id="{D38A5477-BFE0-4FC8-A953-BE4FE1CE4FFF}"/>
              </a:ext>
            </a:extLst>
          </p:cNvPr>
          <p:cNvSpPr txBox="1">
            <a:spLocks/>
          </p:cNvSpPr>
          <p:nvPr userDrawn="1"/>
        </p:nvSpPr>
        <p:spPr>
          <a:xfrm>
            <a:off x="11031989" y="70115"/>
            <a:ext cx="717635" cy="33500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800" kern="1200">
                <a:solidFill>
                  <a:schemeClr val="accent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446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181600" y="381000"/>
            <a:ext cx="640080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50115363-D0EF-4396-9190-D78A674C47DE}" type="slidenum">
              <a:rPr lang="en-US"/>
              <a:pPr>
                <a:defRPr/>
              </a:pPr>
              <a:t>‹#›</a:t>
            </a:fld>
            <a:endParaRPr lang="en-US"/>
          </a:p>
        </p:txBody>
      </p:sp>
    </p:spTree>
    <p:extLst>
      <p:ext uri="{BB962C8B-B14F-4D97-AF65-F5344CB8AC3E}">
        <p14:creationId xmlns:p14="http://schemas.microsoft.com/office/powerpoint/2010/main" val="3793474735"/>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1121834" y="1292226"/>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8248F47-EAE8-4E0C-BD54-ECADEA9327D3}" type="slidenum">
              <a:rPr lang="en-US"/>
              <a:pPr>
                <a:defRPr/>
              </a:pPr>
              <a:t>‹#›</a:t>
            </a:fld>
            <a:endParaRPr lang="en-US"/>
          </a:p>
        </p:txBody>
      </p:sp>
    </p:spTree>
    <p:extLst>
      <p:ext uri="{BB962C8B-B14F-4D97-AF65-F5344CB8AC3E}">
        <p14:creationId xmlns:p14="http://schemas.microsoft.com/office/powerpoint/2010/main" val="1620222247"/>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3905826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164426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615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452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510424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487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2256442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146882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708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8305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4431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5373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1937102437"/>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902031135"/>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1600826141"/>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w/EARN log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pic>
        <p:nvPicPr>
          <p:cNvPr id="8" name="Picture 7">
            <a:extLst>
              <a:ext uri="{FF2B5EF4-FFF2-40B4-BE49-F238E27FC236}">
                <a16:creationId xmlns:a16="http://schemas.microsoft.com/office/drawing/2014/main" id="{64FCF023-F110-4DB4-B731-BA8AD96639A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86800" y="6112032"/>
            <a:ext cx="1658256" cy="512108"/>
          </a:xfrm>
          <a:prstGeom prst="rect">
            <a:avLst/>
          </a:prstGeom>
        </p:spPr>
      </p:pic>
    </p:spTree>
    <p:extLst>
      <p:ext uri="{BB962C8B-B14F-4D97-AF65-F5344CB8AC3E}">
        <p14:creationId xmlns:p14="http://schemas.microsoft.com/office/powerpoint/2010/main" val="787773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85408824"/>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372517284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4162061306"/>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2091402725"/>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620973"/>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ARN logo 2">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pic>
        <p:nvPicPr>
          <p:cNvPr id="8" name="Picture 7">
            <a:extLst>
              <a:ext uri="{FF2B5EF4-FFF2-40B4-BE49-F238E27FC236}">
                <a16:creationId xmlns:a16="http://schemas.microsoft.com/office/drawing/2014/main" id="{64FCF023-F110-4DB4-B731-BA8AD96639A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06771" y="2081861"/>
            <a:ext cx="1658256" cy="512108"/>
          </a:xfrm>
          <a:prstGeom prst="rect">
            <a:avLst/>
          </a:prstGeom>
        </p:spPr>
      </p:pic>
    </p:spTree>
    <p:extLst>
      <p:ext uri="{BB962C8B-B14F-4D97-AF65-F5344CB8AC3E}">
        <p14:creationId xmlns:p14="http://schemas.microsoft.com/office/powerpoint/2010/main" val="176210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077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597CD53F-C165-48A8-8BA6-724CE40B9C24}"/>
              </a:ext>
            </a:extLst>
          </p:cNvPr>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891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14" name="Slide Number Placeholder 5">
            <a:extLst>
              <a:ext uri="{FF2B5EF4-FFF2-40B4-BE49-F238E27FC236}">
                <a16:creationId xmlns:a16="http://schemas.microsoft.com/office/drawing/2014/main" id="{84B98A89-1AAC-4EE2-8301-BDAD867AE6D0}"/>
              </a:ext>
            </a:extLst>
          </p:cNvPr>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202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
        <p:nvSpPr>
          <p:cNvPr id="5" name="Slide Number Placeholder 5">
            <a:extLst>
              <a:ext uri="{FF2B5EF4-FFF2-40B4-BE49-F238E27FC236}">
                <a16:creationId xmlns:a16="http://schemas.microsoft.com/office/drawing/2014/main" id="{6C931DDC-1742-4AF6-BF8C-7E8E76240917}"/>
              </a:ext>
            </a:extLst>
          </p:cNvPr>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61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
        <p:nvSpPr>
          <p:cNvPr id="3" name="Slide Number Placeholder 5">
            <a:extLst>
              <a:ext uri="{FF2B5EF4-FFF2-40B4-BE49-F238E27FC236}">
                <a16:creationId xmlns:a16="http://schemas.microsoft.com/office/drawing/2014/main" id="{EB9C7B10-E711-4148-8BD2-FBD22662BD54}"/>
              </a:ext>
            </a:extLst>
          </p:cNvPr>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39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0746577"/>
      </p:ext>
    </p:extLst>
  </p:cSld>
  <p:clrMap bg1="lt1" tx1="dk1" bg2="lt2" tx2="dk2" accent1="accent1" accent2="accent2" accent3="accent3" accent4="accent4" accent5="accent5" accent6="accent6" hlink="hlink" folHlink="folHlink"/>
  <p:sldLayoutIdLst>
    <p:sldLayoutId id="2147491396" r:id="rId1"/>
    <p:sldLayoutId id="2147491397" r:id="rId2"/>
    <p:sldLayoutId id="2147491430" r:id="rId3"/>
    <p:sldLayoutId id="2147491431" r:id="rId4"/>
    <p:sldLayoutId id="2147491398" r:id="rId5"/>
    <p:sldLayoutId id="2147491399" r:id="rId6"/>
    <p:sldLayoutId id="2147491400" r:id="rId7"/>
    <p:sldLayoutId id="2147491401" r:id="rId8"/>
    <p:sldLayoutId id="2147491402" r:id="rId9"/>
    <p:sldLayoutId id="2147491403" r:id="rId10"/>
    <p:sldLayoutId id="2147491404" r:id="rId11"/>
    <p:sldLayoutId id="2147491405" r:id="rId12"/>
    <p:sldLayoutId id="2147491406" r:id="rId13"/>
    <p:sldLayoutId id="2147491407" r:id="rId14"/>
    <p:sldLayoutId id="2147491409" r:id="rId15"/>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83659869"/>
      </p:ext>
    </p:extLst>
  </p:cSld>
  <p:clrMap bg1="lt1" tx1="dk1" bg2="lt2" tx2="dk2" accent1="accent1" accent2="accent2" accent3="accent3" accent4="accent4" accent5="accent5" accent6="accent6" hlink="hlink" folHlink="folHlink"/>
  <p:sldLayoutIdLst>
    <p:sldLayoutId id="2147491411" r:id="rId1"/>
    <p:sldLayoutId id="2147491412" r:id="rId2"/>
    <p:sldLayoutId id="2147491413" r:id="rId3"/>
    <p:sldLayoutId id="2147491414" r:id="rId4"/>
    <p:sldLayoutId id="2147491415" r:id="rId5"/>
    <p:sldLayoutId id="2147491416" r:id="rId6"/>
    <p:sldLayoutId id="2147491417" r:id="rId7"/>
    <p:sldLayoutId id="2147491418" r:id="rId8"/>
    <p:sldLayoutId id="2147491419" r:id="rId9"/>
    <p:sldLayoutId id="2147491420" r:id="rId10"/>
    <p:sldLayoutId id="2147491421" r:id="rId11"/>
    <p:sldLayoutId id="2147491422" r:id="rId12"/>
    <p:sldLayoutId id="2147491423" r:id="rId13"/>
    <p:sldLayoutId id="2147491424" r:id="rId14"/>
    <p:sldLayoutId id="2147491425" r:id="rId15"/>
    <p:sldLayoutId id="2147491426" r:id="rId16"/>
    <p:sldLayoutId id="2147491427" r:id="rId17"/>
    <p:sldLayoutId id="2147491428" r:id="rId18"/>
    <p:sldLayoutId id="2147491429"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askjan.org/articles/Hiring-Process-Reasonable-Accommodation-Flowchart.cfm" TargetMode="External"/><Relationship Id="rId7" Type="http://schemas.openxmlformats.org/officeDocument/2006/relationships/hyperlink" Target="https://askjan.org/articles/Streamlining-the-Interactive-Process-When-Accommodating-Job-Applicants.cf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AskJAN.org/articles/Sample-Reasonable-Accommodation-Statements-for-the-Hiring-Process.cfm" TargetMode="External"/><Relationship Id="rId5" Type="http://schemas.openxmlformats.org/officeDocument/2006/relationships/hyperlink" Target="https://askjan.org/Forms/upload/RA-Form-for-the-Hiring-Process.docx" TargetMode="External"/><Relationship Id="rId4" Type="http://schemas.openxmlformats.org/officeDocument/2006/relationships/hyperlink" Target="https://AskJAN.org/Forms/upload/SampleMedicalInquiry-HiringProcess.doc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skearn.org/page/job-descriptions" TargetMode="External"/><Relationship Id="rId7" Type="http://schemas.openxmlformats.org/officeDocument/2006/relationships/hyperlink" Target="https://production-askearn-org.s3.amazonaws.com/EARN_2020_Online_Recruitment_Outreach_Disability_Research_Based_Practices_d5f8f3154a.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askearn.org/page/encouraging-self-identification" TargetMode="External"/><Relationship Id="rId5" Type="http://schemas.openxmlformats.org/officeDocument/2006/relationships/hyperlink" Target="https://askearn.org/page/measure-success-accountability-and-self-identification" TargetMode="External"/><Relationship Id="rId4" Type="http://schemas.openxmlformats.org/officeDocument/2006/relationships/hyperlink" Target="https://askearn.org/page/interview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skjan.org/index.cfm" TargetMode="External"/><Relationship Id="rId2" Type="http://schemas.openxmlformats.org/officeDocument/2006/relationships/hyperlink" Target="https://askearn.org/" TargetMode="External"/><Relationship Id="rId1" Type="http://schemas.openxmlformats.org/officeDocument/2006/relationships/slideLayout" Target="../slideLayouts/slideLayout3.xml"/><Relationship Id="rId4" Type="http://schemas.openxmlformats.org/officeDocument/2006/relationships/hyperlink" Target="https://www.peatworks.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skjan.org/events/register/2021-2022-webcast-series.cfm"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hyperlink" Target="https://askjan.org/evaluationreg.cfm"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71D675-89DE-4590-B40C-FB751B9D05BA}"/>
              </a:ext>
            </a:extLst>
          </p:cNvPr>
          <p:cNvSpPr>
            <a:spLocks noGrp="1"/>
          </p:cNvSpPr>
          <p:nvPr>
            <p:ph type="ctrTitle"/>
          </p:nvPr>
        </p:nvSpPr>
        <p:spPr/>
        <p:txBody>
          <a:bodyPr>
            <a:normAutofit/>
          </a:bodyPr>
          <a:lstStyle/>
          <a:p>
            <a:r>
              <a:rPr lang="en-US" sz="3200" dirty="0"/>
              <a:t>Building a Disability-Inclusive Organization</a:t>
            </a:r>
          </a:p>
        </p:txBody>
      </p:sp>
      <p:sp>
        <p:nvSpPr>
          <p:cNvPr id="5" name="Subtitle 4">
            <a:extLst>
              <a:ext uri="{FF2B5EF4-FFF2-40B4-BE49-F238E27FC236}">
                <a16:creationId xmlns:a16="http://schemas.microsoft.com/office/drawing/2014/main" id="{FFC3B4BC-B6FE-45F9-ADE7-8752ACF9CE18}"/>
              </a:ext>
            </a:extLst>
          </p:cNvPr>
          <p:cNvSpPr>
            <a:spLocks noGrp="1"/>
          </p:cNvSpPr>
          <p:nvPr>
            <p:ph type="subTitle" idx="1"/>
          </p:nvPr>
        </p:nvSpPr>
        <p:spPr/>
        <p:txBody>
          <a:bodyPr>
            <a:noAutofit/>
          </a:bodyPr>
          <a:lstStyle/>
          <a:p>
            <a:r>
              <a:rPr lang="en-US" cap="none" dirty="0">
                <a:solidFill>
                  <a:srgbClr val="002060"/>
                </a:solidFill>
                <a:latin typeface="Arial Nova" panose="020B0504020202020204" pitchFamily="34" charset="0"/>
              </a:rPr>
              <a:t>Ellice Switzer, EARN Workplace Disability Inclusion Associate</a:t>
            </a:r>
            <a:br>
              <a:rPr lang="en-US" cap="none" dirty="0">
                <a:solidFill>
                  <a:srgbClr val="002060"/>
                </a:solidFill>
                <a:latin typeface="Arial Nova" panose="020B0504020202020204" pitchFamily="34" charset="0"/>
              </a:rPr>
            </a:br>
            <a:r>
              <a:rPr lang="en-US" cap="none" dirty="0">
                <a:solidFill>
                  <a:srgbClr val="002060"/>
                </a:solidFill>
                <a:latin typeface="Arial Nova" panose="020B0504020202020204" pitchFamily="34" charset="0"/>
              </a:rPr>
              <a:t>Tracie DeFreitas, Program Leader, JAN Director of Training, Services, and Outreach</a:t>
            </a:r>
            <a:endParaRPr lang="en-US" dirty="0">
              <a:solidFill>
                <a:srgbClr val="002060"/>
              </a:solidFill>
              <a:latin typeface="Arial Nova" panose="020B0504020202020204" pitchFamily="34" charset="0"/>
            </a:endParaRPr>
          </a:p>
        </p:txBody>
      </p:sp>
      <p:sp>
        <p:nvSpPr>
          <p:cNvPr id="4" name="Footer Placeholder 4">
            <a:extLst>
              <a:ext uri="{FF2B5EF4-FFF2-40B4-BE49-F238E27FC236}">
                <a16:creationId xmlns:a16="http://schemas.microsoft.com/office/drawing/2014/main" id="{D93171B2-D45F-4DFC-9FB7-98277A3A31CB}"/>
              </a:ext>
            </a:extLst>
          </p:cNvPr>
          <p:cNvSpPr>
            <a:spLocks noGrp="1"/>
          </p:cNvSpPr>
          <p:nvPr>
            <p:ph type="ftr" sz="quarter" idx="11"/>
          </p:nvPr>
        </p:nvSpPr>
        <p:spPr>
          <a:xfrm>
            <a:off x="1301919" y="5956137"/>
            <a:ext cx="9210508" cy="365125"/>
          </a:xfrm>
        </p:spPr>
        <p:txBody>
          <a:bodyPr/>
          <a:lstStyle/>
          <a:p>
            <a:r>
              <a:rPr lang="en-US" sz="1600" b="0" dirty="0"/>
              <a:t>JAN </a:t>
            </a:r>
            <a:r>
              <a:rPr lang="en-US" sz="1600" b="0" cap="none" dirty="0"/>
              <a:t>is a service of the U.S. Department of Labor’s Office of Disability Employment Policy/ODEP.</a:t>
            </a:r>
            <a:endParaRPr lang="en-US" sz="1600" b="0" dirty="0"/>
          </a:p>
        </p:txBody>
      </p:sp>
    </p:spTree>
    <p:extLst>
      <p:ext uri="{BB962C8B-B14F-4D97-AF65-F5344CB8AC3E}">
        <p14:creationId xmlns:p14="http://schemas.microsoft.com/office/powerpoint/2010/main" val="344470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9160-CD17-4470-9762-10367C37BEB8}"/>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3A7C8587-3D38-450E-9D4C-09BCE23449FB}"/>
              </a:ext>
            </a:extLst>
          </p:cNvPr>
          <p:cNvSpPr>
            <a:spLocks noGrp="1"/>
          </p:cNvSpPr>
          <p:nvPr>
            <p:ph idx="1"/>
          </p:nvPr>
        </p:nvSpPr>
        <p:spPr/>
        <p:txBody>
          <a:bodyPr>
            <a:normAutofit fontScale="92500" lnSpcReduction="20000"/>
          </a:bodyPr>
          <a:lstStyle/>
          <a:p>
            <a:pPr marL="0" indent="0" algn="ctr">
              <a:spcAft>
                <a:spcPts val="1200"/>
              </a:spcAft>
              <a:buNone/>
            </a:pPr>
            <a:r>
              <a:rPr lang="en-US" sz="3200" b="1" dirty="0"/>
              <a:t>What aspects of workplace disability inclusion </a:t>
            </a:r>
            <a:br>
              <a:rPr lang="en-US" sz="3200" b="1" dirty="0"/>
            </a:br>
            <a:r>
              <a:rPr lang="en-US" sz="3200" b="1" dirty="0"/>
              <a:t>are you most curious about?</a:t>
            </a:r>
          </a:p>
          <a:p>
            <a:pPr marL="514350" indent="-514350">
              <a:buFont typeface="+mj-lt"/>
              <a:buAutoNum type="alphaUcPeriod"/>
            </a:pPr>
            <a:r>
              <a:rPr lang="en-US" sz="3000" dirty="0"/>
              <a:t>Finding qualified candidates</a:t>
            </a:r>
          </a:p>
          <a:p>
            <a:pPr marL="514350" indent="-514350">
              <a:buFont typeface="+mj-lt"/>
              <a:buAutoNum type="alphaUcPeriod"/>
            </a:pPr>
            <a:r>
              <a:rPr lang="en-US" sz="3000" dirty="0"/>
              <a:t>Providing reasonable accommodations</a:t>
            </a:r>
          </a:p>
          <a:p>
            <a:pPr marL="514350" indent="-514350">
              <a:buFont typeface="+mj-lt"/>
              <a:buAutoNum type="alphaUcPeriod"/>
            </a:pPr>
            <a:r>
              <a:rPr lang="en-US" sz="3000" dirty="0"/>
              <a:t>Creating a culture of inclusion </a:t>
            </a:r>
          </a:p>
          <a:p>
            <a:pPr marL="514350" indent="-514350">
              <a:buFont typeface="+mj-lt"/>
              <a:buAutoNum type="alphaUcPeriod"/>
            </a:pPr>
            <a:r>
              <a:rPr lang="en-US" sz="3000" dirty="0"/>
              <a:t>Promoting retention and advancement </a:t>
            </a:r>
          </a:p>
          <a:p>
            <a:pPr marL="514350" indent="-514350">
              <a:buFont typeface="+mj-lt"/>
              <a:buAutoNum type="alphaUcPeriod"/>
            </a:pPr>
            <a:r>
              <a:rPr lang="en-US" sz="3000" dirty="0"/>
              <a:t>All of the above</a:t>
            </a:r>
          </a:p>
          <a:p>
            <a:endParaRPr lang="en-US" dirty="0"/>
          </a:p>
        </p:txBody>
      </p:sp>
      <p:sp>
        <p:nvSpPr>
          <p:cNvPr id="4" name="Slide Number Placeholder 3">
            <a:extLst>
              <a:ext uri="{FF2B5EF4-FFF2-40B4-BE49-F238E27FC236}">
                <a16:creationId xmlns:a16="http://schemas.microsoft.com/office/drawing/2014/main" id="{4FC8E105-3538-4F4F-92C3-A0B86D16A6F7}"/>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10</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406047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AF528FD3-41F7-6DD2-FF5E-AB543DA3448D}"/>
              </a:ext>
            </a:extLst>
          </p:cNvPr>
          <p:cNvSpPr>
            <a:spLocks noGrp="1"/>
          </p:cNvSpPr>
          <p:nvPr>
            <p:ph type="title" idx="4294967295"/>
          </p:nvPr>
        </p:nvSpPr>
        <p:spPr>
          <a:xfrm>
            <a:off x="590550" y="1420813"/>
            <a:ext cx="3409950" cy="40370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306000" indent="-306000">
              <a:spcBef>
                <a:spcPct val="20000"/>
              </a:spcBef>
              <a:spcAft>
                <a:spcPts val="600"/>
              </a:spcAft>
              <a:buClr>
                <a:schemeClr val="accent1"/>
              </a:buClr>
              <a:buSzPct val="92000"/>
              <a:buFont typeface="Wingdings 2" panose="05020102010507070707" pitchFamily="18" charset="2"/>
              <a:buChar char=""/>
              <a:defRPr/>
            </a:pPr>
            <a:r>
              <a:rPr kumimoji="0" lang="en-US" sz="26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Inclusion @Work:</a:t>
            </a:r>
            <a:br>
              <a:rPr kumimoji="0" lang="en-US" sz="26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2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Framework for Building a </a:t>
            </a:r>
            <a:br>
              <a:rPr kumimoji="0" lang="en-US" sz="2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2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Disability Inclusive Organization</a:t>
            </a:r>
            <a:br>
              <a:rPr kumimoji="0" lang="en-US" sz="24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br>
              <a:rPr kumimoji="0" lang="en-US" sz="24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lang="en-US" sz="2600" dirty="0">
                <a:solidFill>
                  <a:schemeClr val="bg2"/>
                </a:solidFill>
              </a:rPr>
              <a:t>askearn.org</a:t>
            </a:r>
            <a:endParaRPr kumimoji="0" lang="en-US" sz="2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endParaRPr>
          </a:p>
        </p:txBody>
      </p:sp>
      <p:pic>
        <p:nvPicPr>
          <p:cNvPr id="5" name="Content Placeholder 4" descr="AskEARN.org/page/inclusion-at-work-a-framework-for-building-a-disability-inclusive-organization&#10;">
            <a:extLst>
              <a:ext uri="{FF2B5EF4-FFF2-40B4-BE49-F238E27FC236}">
                <a16:creationId xmlns:a16="http://schemas.microsoft.com/office/drawing/2014/main" id="{48D43C5D-86AA-421C-ABC9-1B3C2889CC6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690962" y="1092619"/>
            <a:ext cx="4702371" cy="4655348"/>
          </a:xfrm>
          <a:prstGeom prst="rect">
            <a:avLst/>
          </a:prstGeom>
        </p:spPr>
      </p:pic>
      <p:sp>
        <p:nvSpPr>
          <p:cNvPr id="4" name="Slide Number Placeholder 3">
            <a:extLst>
              <a:ext uri="{FF2B5EF4-FFF2-40B4-BE49-F238E27FC236}">
                <a16:creationId xmlns:a16="http://schemas.microsoft.com/office/drawing/2014/main" id="{A9A90485-8557-48F7-9A48-A9AF31FFDD80}"/>
              </a:ext>
            </a:extLst>
          </p:cNvPr>
          <p:cNvSpPr>
            <a:spLocks noGrp="1"/>
          </p:cNvSpPr>
          <p:nvPr>
            <p:ph type="sldNum" sz="quarter" idx="12"/>
          </p:nvPr>
        </p:nvSpPr>
        <p:spPr>
          <a:xfrm>
            <a:off x="10668000" y="76200"/>
            <a:ext cx="1052508"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11</a:t>
            </a:fld>
            <a:endParaRPr lang="en-US" sz="1600" dirty="0">
              <a:solidFill>
                <a:srgbClr val="002C5F"/>
              </a:solidFill>
              <a:latin typeface="Arial Nova" panose="020B0504020202020204" pitchFamily="34" charset="0"/>
            </a:endParaRPr>
          </a:p>
        </p:txBody>
      </p:sp>
      <p:pic>
        <p:nvPicPr>
          <p:cNvPr id="6" name="Picture 5">
            <a:extLst>
              <a:ext uri="{FF2B5EF4-FFF2-40B4-BE49-F238E27FC236}">
                <a16:creationId xmlns:a16="http://schemas.microsoft.com/office/drawing/2014/main" id="{45D58527-50E0-44B7-992B-DCB4B9793A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79356" y="719542"/>
            <a:ext cx="1841152" cy="573074"/>
          </a:xfrm>
          <a:prstGeom prst="rect">
            <a:avLst/>
          </a:prstGeom>
        </p:spPr>
      </p:pic>
    </p:spTree>
    <p:extLst>
      <p:ext uri="{BB962C8B-B14F-4D97-AF65-F5344CB8AC3E}">
        <p14:creationId xmlns:p14="http://schemas.microsoft.com/office/powerpoint/2010/main" val="233304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BBB1-5244-4295-A5F4-D9CB036A2B87}"/>
              </a:ext>
            </a:extLst>
          </p:cNvPr>
          <p:cNvSpPr>
            <a:spLocks noGrp="1"/>
          </p:cNvSpPr>
          <p:nvPr>
            <p:ph type="title"/>
          </p:nvPr>
        </p:nvSpPr>
        <p:spPr/>
        <p:txBody>
          <a:bodyPr>
            <a:normAutofit/>
          </a:bodyPr>
          <a:lstStyle/>
          <a:p>
            <a:r>
              <a:rPr lang="en-US" dirty="0"/>
              <a:t>Building Culture</a:t>
            </a:r>
          </a:p>
        </p:txBody>
      </p:sp>
      <p:sp>
        <p:nvSpPr>
          <p:cNvPr id="3" name="Content Placeholder 2">
            <a:extLst>
              <a:ext uri="{FF2B5EF4-FFF2-40B4-BE49-F238E27FC236}">
                <a16:creationId xmlns:a16="http://schemas.microsoft.com/office/drawing/2014/main" id="{C517928E-F82F-4D2D-A3BE-158B62B5452E}"/>
              </a:ext>
            </a:extLst>
          </p:cNvPr>
          <p:cNvSpPr>
            <a:spLocks noGrp="1"/>
          </p:cNvSpPr>
          <p:nvPr>
            <p:ph idx="1"/>
          </p:nvPr>
        </p:nvSpPr>
        <p:spPr/>
        <p:txBody>
          <a:bodyPr>
            <a:normAutofit/>
          </a:bodyPr>
          <a:lstStyle/>
          <a:p>
            <a:pPr marL="0" indent="0">
              <a:spcAft>
                <a:spcPts val="1200"/>
              </a:spcAft>
              <a:buNone/>
            </a:pPr>
            <a:r>
              <a:rPr lang="en-US" sz="2800" b="1" dirty="0"/>
              <a:t>Important considerations:</a:t>
            </a:r>
          </a:p>
          <a:p>
            <a:pPr>
              <a:spcBef>
                <a:spcPts val="0"/>
              </a:spcBef>
              <a:spcAft>
                <a:spcPts val="1200"/>
              </a:spcAft>
              <a:buClr>
                <a:srgbClr val="002C5F"/>
              </a:buClr>
              <a:buFont typeface="Wingdings" panose="05000000000000000000" pitchFamily="2" charset="2"/>
              <a:buChar char="§"/>
            </a:pPr>
            <a:r>
              <a:rPr lang="en-US" sz="2600" dirty="0"/>
              <a:t>Demonstrate leadership commitment</a:t>
            </a:r>
          </a:p>
          <a:p>
            <a:pPr>
              <a:spcAft>
                <a:spcPts val="1200"/>
              </a:spcAft>
              <a:buClr>
                <a:srgbClr val="002C5F"/>
              </a:buClr>
              <a:buFont typeface="Wingdings" panose="05000000000000000000" pitchFamily="2" charset="2"/>
              <a:buChar char="§"/>
            </a:pPr>
            <a:r>
              <a:rPr lang="en-US" sz="2600" dirty="0"/>
              <a:t>Establish inclusion as a corporate value</a:t>
            </a:r>
          </a:p>
          <a:p>
            <a:pPr>
              <a:spcAft>
                <a:spcPts val="1200"/>
              </a:spcAft>
              <a:buClr>
                <a:srgbClr val="002C5F"/>
              </a:buClr>
              <a:buFont typeface="Wingdings" panose="05000000000000000000" pitchFamily="2" charset="2"/>
              <a:buChar char="§"/>
            </a:pPr>
            <a:r>
              <a:rPr lang="en-US" sz="2600" dirty="0"/>
              <a:t>Communicate commitment to inclusion</a:t>
            </a:r>
          </a:p>
        </p:txBody>
      </p:sp>
      <p:pic>
        <p:nvPicPr>
          <p:cNvPr id="5" name="Picture 4" descr="Lead the Way:&#10;Inclusive Business Culture">
            <a:extLst>
              <a:ext uri="{FF2B5EF4-FFF2-40B4-BE49-F238E27FC236}">
                <a16:creationId xmlns:a16="http://schemas.microsoft.com/office/drawing/2014/main" id="{DC7E9DF5-CE12-467E-A9B6-2BC38069640A}"/>
              </a:ext>
            </a:extLst>
          </p:cNvPr>
          <p:cNvPicPr>
            <a:picLocks noChangeAspect="1"/>
          </p:cNvPicPr>
          <p:nvPr/>
        </p:nvPicPr>
        <p:blipFill>
          <a:blip r:embed="rId2"/>
          <a:stretch>
            <a:fillRect/>
          </a:stretch>
        </p:blipFill>
        <p:spPr>
          <a:xfrm>
            <a:off x="7620000" y="2753053"/>
            <a:ext cx="2647635" cy="2926080"/>
          </a:xfrm>
          <a:prstGeom prst="rect">
            <a:avLst/>
          </a:prstGeom>
        </p:spPr>
      </p:pic>
      <p:sp>
        <p:nvSpPr>
          <p:cNvPr id="4" name="Slide Number Placeholder 3">
            <a:extLst>
              <a:ext uri="{FF2B5EF4-FFF2-40B4-BE49-F238E27FC236}">
                <a16:creationId xmlns:a16="http://schemas.microsoft.com/office/drawing/2014/main" id="{7E1A97D2-C05A-4AFE-8541-15689D1585AB}"/>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12</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32963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660C-078F-4395-9A7C-E9BEB78B6F66}"/>
              </a:ext>
            </a:extLst>
          </p:cNvPr>
          <p:cNvSpPr>
            <a:spLocks noGrp="1"/>
          </p:cNvSpPr>
          <p:nvPr>
            <p:ph type="title"/>
          </p:nvPr>
        </p:nvSpPr>
        <p:spPr/>
        <p:txBody>
          <a:bodyPr>
            <a:normAutofit/>
          </a:bodyPr>
          <a:lstStyle/>
          <a:p>
            <a:r>
              <a:rPr lang="en-US" dirty="0"/>
              <a:t>Outreach and Recruitment</a:t>
            </a:r>
          </a:p>
        </p:txBody>
      </p:sp>
      <p:sp>
        <p:nvSpPr>
          <p:cNvPr id="3" name="Content Placeholder 2">
            <a:extLst>
              <a:ext uri="{FF2B5EF4-FFF2-40B4-BE49-F238E27FC236}">
                <a16:creationId xmlns:a16="http://schemas.microsoft.com/office/drawing/2014/main" id="{24F27C2F-247B-488A-A56C-2D96C27AF58B}"/>
              </a:ext>
            </a:extLst>
          </p:cNvPr>
          <p:cNvSpPr>
            <a:spLocks noGrp="1"/>
          </p:cNvSpPr>
          <p:nvPr>
            <p:ph idx="1"/>
          </p:nvPr>
        </p:nvSpPr>
        <p:spPr>
          <a:xfrm>
            <a:off x="581193" y="2180496"/>
            <a:ext cx="6962607" cy="3678303"/>
          </a:xfrm>
        </p:spPr>
        <p:txBody>
          <a:bodyPr>
            <a:normAutofit/>
          </a:bodyPr>
          <a:lstStyle/>
          <a:p>
            <a:pPr marL="0" indent="0">
              <a:buClr>
                <a:schemeClr val="bg1"/>
              </a:buClr>
              <a:buNone/>
            </a:pPr>
            <a:r>
              <a:rPr lang="en-US" sz="2800" b="1" dirty="0"/>
              <a:t>Important considerations</a:t>
            </a:r>
            <a:r>
              <a:rPr lang="en-US" sz="2400" b="1" dirty="0"/>
              <a:t>:</a:t>
            </a:r>
            <a:r>
              <a:rPr lang="en-US" sz="2400" dirty="0"/>
              <a:t> </a:t>
            </a:r>
            <a:endParaRPr lang="en-US" sz="2600" dirty="0"/>
          </a:p>
          <a:p>
            <a:pPr>
              <a:spcAft>
                <a:spcPts val="1200"/>
              </a:spcAft>
              <a:buClr>
                <a:srgbClr val="002C5F"/>
              </a:buClr>
              <a:buSzPct val="100000"/>
              <a:buFont typeface="Wingdings" panose="05000000000000000000" pitchFamily="2" charset="2"/>
              <a:buChar char="§"/>
            </a:pPr>
            <a:r>
              <a:rPr lang="en-US" sz="2600" dirty="0"/>
              <a:t>Establish effective outreach efforts</a:t>
            </a:r>
          </a:p>
          <a:p>
            <a:pPr>
              <a:spcAft>
                <a:spcPts val="1200"/>
              </a:spcAft>
              <a:buClr>
                <a:srgbClr val="002C5F"/>
              </a:buClr>
              <a:buSzPct val="100000"/>
              <a:buFont typeface="Wingdings" panose="05000000000000000000" pitchFamily="2" charset="2"/>
              <a:buChar char="§"/>
            </a:pPr>
            <a:r>
              <a:rPr lang="en-US" sz="2600" dirty="0"/>
              <a:t>Develop relationships with recruitment source</a:t>
            </a:r>
          </a:p>
          <a:p>
            <a:pPr>
              <a:buClr>
                <a:srgbClr val="002C5F"/>
              </a:buClr>
              <a:buSzPct val="100000"/>
              <a:buFont typeface="Wingdings" panose="05000000000000000000" pitchFamily="2" charset="2"/>
              <a:buChar char="§"/>
            </a:pPr>
            <a:r>
              <a:rPr lang="en-US" sz="2600" dirty="0"/>
              <a:t>Establish a pipeline of qualified candidates with disabilities at all levels</a:t>
            </a:r>
          </a:p>
        </p:txBody>
      </p:sp>
      <p:sp>
        <p:nvSpPr>
          <p:cNvPr id="4" name="Slide Number Placeholder 3">
            <a:extLst>
              <a:ext uri="{FF2B5EF4-FFF2-40B4-BE49-F238E27FC236}">
                <a16:creationId xmlns:a16="http://schemas.microsoft.com/office/drawing/2014/main" id="{40C1274B-598F-4A16-8EE6-99D6C6D7C279}"/>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13</a:t>
            </a:fld>
            <a:endParaRPr lang="en-US" sz="1600" dirty="0">
              <a:solidFill>
                <a:srgbClr val="002C5F"/>
              </a:solidFill>
              <a:latin typeface="Arial Nova" panose="020B0504020202020204" pitchFamily="34" charset="0"/>
            </a:endParaRPr>
          </a:p>
        </p:txBody>
      </p:sp>
      <p:pic>
        <p:nvPicPr>
          <p:cNvPr id="5" name="Picture 4" descr="Build the Pipeline:&#10;Outreach &amp; Recruitment">
            <a:extLst>
              <a:ext uri="{FF2B5EF4-FFF2-40B4-BE49-F238E27FC236}">
                <a16:creationId xmlns:a16="http://schemas.microsoft.com/office/drawing/2014/main" id="{5D84F42F-2F75-442B-8301-B0DBB0556971}"/>
              </a:ext>
            </a:extLst>
          </p:cNvPr>
          <p:cNvPicPr>
            <a:picLocks noChangeAspect="1"/>
          </p:cNvPicPr>
          <p:nvPr/>
        </p:nvPicPr>
        <p:blipFill>
          <a:blip r:embed="rId3"/>
          <a:stretch>
            <a:fillRect/>
          </a:stretch>
        </p:blipFill>
        <p:spPr>
          <a:xfrm>
            <a:off x="7363844" y="2754911"/>
            <a:ext cx="2867876" cy="2926080"/>
          </a:xfrm>
          <a:prstGeom prst="rect">
            <a:avLst/>
          </a:prstGeom>
        </p:spPr>
      </p:pic>
    </p:spTree>
    <p:extLst>
      <p:ext uri="{BB962C8B-B14F-4D97-AF65-F5344CB8AC3E}">
        <p14:creationId xmlns:p14="http://schemas.microsoft.com/office/powerpoint/2010/main" val="380272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C14E4-405B-464D-A0E8-8689E6E0C129}"/>
              </a:ext>
            </a:extLst>
          </p:cNvPr>
          <p:cNvSpPr>
            <a:spLocks noGrp="1"/>
          </p:cNvSpPr>
          <p:nvPr>
            <p:ph type="title"/>
          </p:nvPr>
        </p:nvSpPr>
        <p:spPr/>
        <p:txBody>
          <a:bodyPr>
            <a:normAutofit/>
          </a:bodyPr>
          <a:lstStyle/>
          <a:p>
            <a:r>
              <a:rPr lang="en-US" dirty="0"/>
              <a:t>Hire and Retain the Best</a:t>
            </a:r>
          </a:p>
        </p:txBody>
      </p:sp>
      <p:sp>
        <p:nvSpPr>
          <p:cNvPr id="3" name="Content Placeholder 2">
            <a:extLst>
              <a:ext uri="{FF2B5EF4-FFF2-40B4-BE49-F238E27FC236}">
                <a16:creationId xmlns:a16="http://schemas.microsoft.com/office/drawing/2014/main" id="{A35C2A26-89AE-485B-A3C5-5CD2091B7AFD}"/>
              </a:ext>
            </a:extLst>
          </p:cNvPr>
          <p:cNvSpPr>
            <a:spLocks noGrp="1"/>
          </p:cNvSpPr>
          <p:nvPr>
            <p:ph idx="1"/>
          </p:nvPr>
        </p:nvSpPr>
        <p:spPr>
          <a:xfrm>
            <a:off x="581193" y="2180496"/>
            <a:ext cx="6659570" cy="3678303"/>
          </a:xfrm>
        </p:spPr>
        <p:txBody>
          <a:bodyPr>
            <a:normAutofit/>
          </a:bodyPr>
          <a:lstStyle/>
          <a:p>
            <a:pPr marL="0" indent="0">
              <a:buNone/>
            </a:pPr>
            <a:r>
              <a:rPr lang="en-US" sz="2800" b="1" dirty="0"/>
              <a:t>Important considerations:</a:t>
            </a:r>
          </a:p>
          <a:p>
            <a:pPr>
              <a:spcAft>
                <a:spcPts val="1200"/>
              </a:spcAft>
            </a:pPr>
            <a:r>
              <a:rPr lang="en-US" sz="2600" dirty="0"/>
              <a:t>Ensure access to all aspects of hiring</a:t>
            </a:r>
          </a:p>
          <a:p>
            <a:pPr>
              <a:spcAft>
                <a:spcPts val="1200"/>
              </a:spcAft>
            </a:pPr>
            <a:r>
              <a:rPr lang="en-US" sz="2600" dirty="0"/>
              <a:t>Provide access to career development opportunities</a:t>
            </a:r>
          </a:p>
          <a:p>
            <a:pPr>
              <a:spcAft>
                <a:spcPts val="1200"/>
              </a:spcAft>
            </a:pPr>
            <a:r>
              <a:rPr lang="en-US" sz="2600" dirty="0"/>
              <a:t>Implement policies that support advancement and retention</a:t>
            </a:r>
          </a:p>
        </p:txBody>
      </p:sp>
      <p:sp>
        <p:nvSpPr>
          <p:cNvPr id="4" name="Slide Number Placeholder 3">
            <a:extLst>
              <a:ext uri="{FF2B5EF4-FFF2-40B4-BE49-F238E27FC236}">
                <a16:creationId xmlns:a16="http://schemas.microsoft.com/office/drawing/2014/main" id="{FD60CDD4-64F4-42CA-9ABE-84206D3A9F37}"/>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14</a:t>
            </a:fld>
            <a:endParaRPr lang="en-US" sz="1600" dirty="0">
              <a:solidFill>
                <a:srgbClr val="002C5F"/>
              </a:solidFill>
              <a:latin typeface="Arial Nova" panose="020B0504020202020204" pitchFamily="34" charset="0"/>
            </a:endParaRPr>
          </a:p>
        </p:txBody>
      </p:sp>
      <p:pic>
        <p:nvPicPr>
          <p:cNvPr id="7" name="Picture 6" descr="Hire (and Keep) the Best:&#10;Talent Acquisition &amp; Retention Processes">
            <a:extLst>
              <a:ext uri="{FF2B5EF4-FFF2-40B4-BE49-F238E27FC236}">
                <a16:creationId xmlns:a16="http://schemas.microsoft.com/office/drawing/2014/main" id="{761B33B8-4DFF-4ABB-A625-4459C3102124}"/>
              </a:ext>
            </a:extLst>
          </p:cNvPr>
          <p:cNvPicPr>
            <a:picLocks noChangeAspect="1"/>
          </p:cNvPicPr>
          <p:nvPr/>
        </p:nvPicPr>
        <p:blipFill>
          <a:blip r:embed="rId3"/>
          <a:stretch>
            <a:fillRect/>
          </a:stretch>
        </p:blipFill>
        <p:spPr>
          <a:xfrm>
            <a:off x="7240762" y="2751863"/>
            <a:ext cx="2647635" cy="2926080"/>
          </a:xfrm>
          <a:prstGeom prst="rect">
            <a:avLst/>
          </a:prstGeom>
        </p:spPr>
      </p:pic>
    </p:spTree>
    <p:extLst>
      <p:ext uri="{BB962C8B-B14F-4D97-AF65-F5344CB8AC3E}">
        <p14:creationId xmlns:p14="http://schemas.microsoft.com/office/powerpoint/2010/main" val="327632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B6D2-AE28-4D73-83A2-F21C750D60CC}"/>
              </a:ext>
            </a:extLst>
          </p:cNvPr>
          <p:cNvSpPr>
            <a:spLocks noGrp="1"/>
          </p:cNvSpPr>
          <p:nvPr>
            <p:ph type="title"/>
          </p:nvPr>
        </p:nvSpPr>
        <p:spPr/>
        <p:txBody>
          <a:bodyPr>
            <a:normAutofit/>
          </a:bodyPr>
          <a:lstStyle/>
          <a:p>
            <a:r>
              <a:rPr lang="en-US" dirty="0"/>
              <a:t>Productivity</a:t>
            </a:r>
          </a:p>
        </p:txBody>
      </p:sp>
      <p:sp>
        <p:nvSpPr>
          <p:cNvPr id="3" name="Content Placeholder 2">
            <a:extLst>
              <a:ext uri="{FF2B5EF4-FFF2-40B4-BE49-F238E27FC236}">
                <a16:creationId xmlns:a16="http://schemas.microsoft.com/office/drawing/2014/main" id="{5C25415E-8532-4C35-B5BF-5FF5115EB5BD}"/>
              </a:ext>
            </a:extLst>
          </p:cNvPr>
          <p:cNvSpPr>
            <a:spLocks noGrp="1"/>
          </p:cNvSpPr>
          <p:nvPr>
            <p:ph idx="1"/>
          </p:nvPr>
        </p:nvSpPr>
        <p:spPr>
          <a:xfrm>
            <a:off x="581193" y="2180496"/>
            <a:ext cx="6124408" cy="3678303"/>
          </a:xfrm>
        </p:spPr>
        <p:txBody>
          <a:bodyPr>
            <a:normAutofit/>
          </a:bodyPr>
          <a:lstStyle/>
          <a:p>
            <a:pPr marL="0" indent="0">
              <a:spcAft>
                <a:spcPts val="1200"/>
              </a:spcAft>
              <a:buNone/>
            </a:pPr>
            <a:r>
              <a:rPr lang="en-US" sz="2800" b="1" dirty="0"/>
              <a:t>Important consideration:</a:t>
            </a:r>
            <a:endParaRPr lang="en-US" sz="2400" b="1" dirty="0"/>
          </a:p>
          <a:p>
            <a:pPr>
              <a:spcBef>
                <a:spcPts val="0"/>
              </a:spcBef>
              <a:buFont typeface="Wingdings" panose="05000000000000000000" pitchFamily="2" charset="2"/>
              <a:buChar char="§"/>
            </a:pPr>
            <a:r>
              <a:rPr lang="en-US" sz="2600" dirty="0"/>
              <a:t>Ensure awareness of and access to reasonable accommodation</a:t>
            </a:r>
          </a:p>
          <a:p>
            <a:endParaRPr lang="en-US" dirty="0"/>
          </a:p>
        </p:txBody>
      </p:sp>
      <p:sp>
        <p:nvSpPr>
          <p:cNvPr id="4" name="Slide Number Placeholder 3">
            <a:extLst>
              <a:ext uri="{FF2B5EF4-FFF2-40B4-BE49-F238E27FC236}">
                <a16:creationId xmlns:a16="http://schemas.microsoft.com/office/drawing/2014/main" id="{AA7F9276-DCD7-4C9A-A376-F8A3536FCADF}"/>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15</a:t>
            </a:fld>
            <a:endParaRPr lang="en-US" sz="1600" dirty="0">
              <a:solidFill>
                <a:srgbClr val="002C5F"/>
              </a:solidFill>
              <a:latin typeface="Arial Nova" panose="020B0504020202020204" pitchFamily="34" charset="0"/>
            </a:endParaRPr>
          </a:p>
        </p:txBody>
      </p:sp>
      <p:pic>
        <p:nvPicPr>
          <p:cNvPr id="7" name="Picture 6" descr="Ensure Productivity: &#10;Reasonable Accommodations">
            <a:extLst>
              <a:ext uri="{FF2B5EF4-FFF2-40B4-BE49-F238E27FC236}">
                <a16:creationId xmlns:a16="http://schemas.microsoft.com/office/drawing/2014/main" id="{996EC01B-D1FF-4767-8297-68B51F9667F3}"/>
              </a:ext>
            </a:extLst>
          </p:cNvPr>
          <p:cNvPicPr>
            <a:picLocks noChangeAspect="1"/>
          </p:cNvPicPr>
          <p:nvPr/>
        </p:nvPicPr>
        <p:blipFill>
          <a:blip r:embed="rId3"/>
          <a:stretch>
            <a:fillRect/>
          </a:stretch>
        </p:blipFill>
        <p:spPr>
          <a:xfrm>
            <a:off x="6562169" y="2757163"/>
            <a:ext cx="3367166" cy="2926080"/>
          </a:xfrm>
          <a:prstGeom prst="rect">
            <a:avLst/>
          </a:prstGeom>
        </p:spPr>
      </p:pic>
    </p:spTree>
    <p:extLst>
      <p:ext uri="{BB962C8B-B14F-4D97-AF65-F5344CB8AC3E}">
        <p14:creationId xmlns:p14="http://schemas.microsoft.com/office/powerpoint/2010/main" val="251881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3AFC-CA53-4438-B9AC-60FFC62D2641}"/>
              </a:ext>
            </a:extLst>
          </p:cNvPr>
          <p:cNvSpPr>
            <a:spLocks noGrp="1"/>
          </p:cNvSpPr>
          <p:nvPr>
            <p:ph type="title"/>
          </p:nvPr>
        </p:nvSpPr>
        <p:spPr/>
        <p:txBody>
          <a:bodyPr>
            <a:normAutofit/>
          </a:bodyPr>
          <a:lstStyle/>
          <a:p>
            <a:r>
              <a:rPr lang="en-US" dirty="0"/>
              <a:t>Communication</a:t>
            </a:r>
          </a:p>
        </p:txBody>
      </p:sp>
      <p:sp>
        <p:nvSpPr>
          <p:cNvPr id="9" name="Content Placeholder 8">
            <a:extLst>
              <a:ext uri="{FF2B5EF4-FFF2-40B4-BE49-F238E27FC236}">
                <a16:creationId xmlns:a16="http://schemas.microsoft.com/office/drawing/2014/main" id="{BE7CDAD6-F80C-3464-5892-6F9424A40A5B}"/>
              </a:ext>
            </a:extLst>
          </p:cNvPr>
          <p:cNvSpPr>
            <a:spLocks noGrp="1"/>
          </p:cNvSpPr>
          <p:nvPr>
            <p:ph idx="1"/>
          </p:nvPr>
        </p:nvSpPr>
        <p:spPr/>
        <p:txBody>
          <a:bodyPr>
            <a:normAutofit/>
          </a:bodyPr>
          <a:lstStyle/>
          <a:p>
            <a:pPr marL="0" indent="0">
              <a:buNone/>
            </a:pPr>
            <a:r>
              <a:rPr lang="en-US" sz="2800" b="1" dirty="0">
                <a:solidFill>
                  <a:srgbClr val="002C5F"/>
                </a:solidFill>
              </a:rPr>
              <a:t>Important consideration:</a:t>
            </a:r>
          </a:p>
          <a:p>
            <a:r>
              <a:rPr lang="en-US" sz="2600" dirty="0"/>
              <a:t>Communicate policies internally </a:t>
            </a:r>
            <a:br>
              <a:rPr lang="en-US" sz="2600" dirty="0"/>
            </a:br>
            <a:r>
              <a:rPr lang="en-US" sz="2600" dirty="0"/>
              <a:t>and externally</a:t>
            </a:r>
          </a:p>
          <a:p>
            <a:endParaRPr lang="en-US" dirty="0"/>
          </a:p>
        </p:txBody>
      </p:sp>
      <p:pic>
        <p:nvPicPr>
          <p:cNvPr id="3" name="Picture 2" descr="Communicate:&#10;External &amp; Internal Communication of Company Policies &amp; Practices">
            <a:extLst>
              <a:ext uri="{FF2B5EF4-FFF2-40B4-BE49-F238E27FC236}">
                <a16:creationId xmlns:a16="http://schemas.microsoft.com/office/drawing/2014/main" id="{C2DC78EB-7D11-4C04-8563-2592DD76C4E8}"/>
              </a:ext>
            </a:extLst>
          </p:cNvPr>
          <p:cNvPicPr>
            <a:picLocks noChangeAspect="1"/>
          </p:cNvPicPr>
          <p:nvPr/>
        </p:nvPicPr>
        <p:blipFill>
          <a:blip r:embed="rId2"/>
          <a:stretch>
            <a:fillRect/>
          </a:stretch>
        </p:blipFill>
        <p:spPr>
          <a:xfrm>
            <a:off x="6547560" y="2751863"/>
            <a:ext cx="3331796" cy="2926080"/>
          </a:xfrm>
          <a:prstGeom prst="rect">
            <a:avLst/>
          </a:prstGeom>
        </p:spPr>
      </p:pic>
      <p:sp>
        <p:nvSpPr>
          <p:cNvPr id="4" name="Slide Number Placeholder 3">
            <a:extLst>
              <a:ext uri="{FF2B5EF4-FFF2-40B4-BE49-F238E27FC236}">
                <a16:creationId xmlns:a16="http://schemas.microsoft.com/office/drawing/2014/main" id="{87FCDA9E-E510-4294-A4B7-C59233002D6C}"/>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16</a:t>
            </a:fld>
            <a:endParaRPr lang="en-US" sz="1600">
              <a:solidFill>
                <a:srgbClr val="002C5F"/>
              </a:solidFill>
              <a:latin typeface="Arial Nova" panose="020B0504020202020204" pitchFamily="34" charset="0"/>
            </a:endParaRPr>
          </a:p>
        </p:txBody>
      </p:sp>
    </p:spTree>
    <p:extLst>
      <p:ext uri="{BB962C8B-B14F-4D97-AF65-F5344CB8AC3E}">
        <p14:creationId xmlns:p14="http://schemas.microsoft.com/office/powerpoint/2010/main" val="162254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7D30-C7E2-455E-8FB0-B4283AADD003}"/>
              </a:ext>
            </a:extLst>
          </p:cNvPr>
          <p:cNvSpPr>
            <a:spLocks noGrp="1"/>
          </p:cNvSpPr>
          <p:nvPr>
            <p:ph type="title"/>
          </p:nvPr>
        </p:nvSpPr>
        <p:spPr/>
        <p:txBody>
          <a:bodyPr>
            <a:normAutofit/>
          </a:bodyPr>
          <a:lstStyle/>
          <a:p>
            <a:r>
              <a:rPr lang="en-US" dirty="0"/>
              <a:t>Accessible Technology</a:t>
            </a:r>
          </a:p>
        </p:txBody>
      </p:sp>
      <p:sp>
        <p:nvSpPr>
          <p:cNvPr id="9" name="Content Placeholder 8">
            <a:extLst>
              <a:ext uri="{FF2B5EF4-FFF2-40B4-BE49-F238E27FC236}">
                <a16:creationId xmlns:a16="http://schemas.microsoft.com/office/drawing/2014/main" id="{E642A2F9-5233-6099-35F5-D25B2E281698}"/>
              </a:ext>
            </a:extLst>
          </p:cNvPr>
          <p:cNvSpPr>
            <a:spLocks noGrp="1"/>
          </p:cNvSpPr>
          <p:nvPr>
            <p:ph idx="1"/>
          </p:nvPr>
        </p:nvSpPr>
        <p:spPr>
          <a:xfrm>
            <a:off x="581192" y="2180496"/>
            <a:ext cx="6227553" cy="3678303"/>
          </a:xfrm>
        </p:spPr>
        <p:txBody>
          <a:bodyPr>
            <a:normAutofit/>
          </a:bodyPr>
          <a:lstStyle/>
          <a:p>
            <a:pPr marL="0" indent="0">
              <a:buNone/>
            </a:pPr>
            <a:r>
              <a:rPr lang="en-US" sz="2800" b="1" dirty="0"/>
              <a:t>Important considerations: </a:t>
            </a:r>
            <a:endParaRPr lang="en-US" b="1" dirty="0"/>
          </a:p>
          <a:p>
            <a:pPr>
              <a:spcAft>
                <a:spcPts val="1200"/>
              </a:spcAft>
            </a:pPr>
            <a:r>
              <a:rPr lang="en-US" sz="2600" dirty="0"/>
              <a:t>Ensure access to hiring systems</a:t>
            </a:r>
          </a:p>
          <a:p>
            <a:pPr>
              <a:spcAft>
                <a:spcPts val="1200"/>
              </a:spcAft>
            </a:pPr>
            <a:r>
              <a:rPr lang="en-US" sz="2600" dirty="0"/>
              <a:t>Ensure access to HR systems</a:t>
            </a:r>
          </a:p>
          <a:p>
            <a:pPr>
              <a:spcAft>
                <a:spcPts val="1200"/>
              </a:spcAft>
            </a:pPr>
            <a:r>
              <a:rPr lang="en-US" sz="2600" dirty="0"/>
              <a:t>Implement plans to procure and use accessible ICT</a:t>
            </a:r>
          </a:p>
          <a:p>
            <a:endParaRPr lang="en-US" dirty="0"/>
          </a:p>
        </p:txBody>
      </p:sp>
      <p:sp>
        <p:nvSpPr>
          <p:cNvPr id="4" name="Slide Number Placeholder 3">
            <a:extLst>
              <a:ext uri="{FF2B5EF4-FFF2-40B4-BE49-F238E27FC236}">
                <a16:creationId xmlns:a16="http://schemas.microsoft.com/office/drawing/2014/main" id="{5185A930-AF69-4048-8509-61D5EF53CFE4}"/>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17</a:t>
            </a:fld>
            <a:endParaRPr lang="en-US" sz="1600">
              <a:solidFill>
                <a:srgbClr val="002C5F"/>
              </a:solidFill>
              <a:latin typeface="Arial Nova" panose="020B0504020202020204" pitchFamily="34" charset="0"/>
            </a:endParaRPr>
          </a:p>
        </p:txBody>
      </p:sp>
      <p:pic>
        <p:nvPicPr>
          <p:cNvPr id="3" name="Picture 2" descr="Be Tech Savvy:&#10;Accessible Information &amp; Communication Technology">
            <a:extLst>
              <a:ext uri="{FF2B5EF4-FFF2-40B4-BE49-F238E27FC236}">
                <a16:creationId xmlns:a16="http://schemas.microsoft.com/office/drawing/2014/main" id="{24765245-BB5D-46ED-A5CE-A4A4B4C68BDB}"/>
              </a:ext>
            </a:extLst>
          </p:cNvPr>
          <p:cNvPicPr>
            <a:picLocks noChangeAspect="1"/>
          </p:cNvPicPr>
          <p:nvPr/>
        </p:nvPicPr>
        <p:blipFill>
          <a:blip r:embed="rId3"/>
          <a:stretch>
            <a:fillRect/>
          </a:stretch>
        </p:blipFill>
        <p:spPr>
          <a:xfrm>
            <a:off x="6808745" y="2465167"/>
            <a:ext cx="3069319" cy="3108960"/>
          </a:xfrm>
          <a:prstGeom prst="rect">
            <a:avLst/>
          </a:prstGeom>
        </p:spPr>
      </p:pic>
    </p:spTree>
    <p:extLst>
      <p:ext uri="{BB962C8B-B14F-4D97-AF65-F5344CB8AC3E}">
        <p14:creationId xmlns:p14="http://schemas.microsoft.com/office/powerpoint/2010/main" val="242674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233A-11F6-4884-88E7-A72E282A7855}"/>
              </a:ext>
            </a:extLst>
          </p:cNvPr>
          <p:cNvSpPr>
            <a:spLocks noGrp="1"/>
          </p:cNvSpPr>
          <p:nvPr>
            <p:ph type="title"/>
          </p:nvPr>
        </p:nvSpPr>
        <p:spPr/>
        <p:txBody>
          <a:bodyPr>
            <a:normAutofit/>
          </a:bodyPr>
          <a:lstStyle/>
          <a:p>
            <a:r>
              <a:rPr lang="en-US" dirty="0"/>
              <a:t>Collecting and Using Data</a:t>
            </a:r>
          </a:p>
        </p:txBody>
      </p:sp>
      <p:sp>
        <p:nvSpPr>
          <p:cNvPr id="9" name="Content Placeholder 8">
            <a:extLst>
              <a:ext uri="{FF2B5EF4-FFF2-40B4-BE49-F238E27FC236}">
                <a16:creationId xmlns:a16="http://schemas.microsoft.com/office/drawing/2014/main" id="{56ADFF4E-7A06-E7AE-D524-40851C0F73B0}"/>
              </a:ext>
            </a:extLst>
          </p:cNvPr>
          <p:cNvSpPr>
            <a:spLocks noGrp="1"/>
          </p:cNvSpPr>
          <p:nvPr>
            <p:ph idx="1"/>
          </p:nvPr>
        </p:nvSpPr>
        <p:spPr/>
        <p:txBody>
          <a:bodyPr>
            <a:normAutofit/>
          </a:bodyPr>
          <a:lstStyle/>
          <a:p>
            <a:pPr marL="0" indent="0">
              <a:buNone/>
            </a:pPr>
            <a:r>
              <a:rPr lang="en-US" sz="2800" b="1" dirty="0"/>
              <a:t>Important considerations:</a:t>
            </a:r>
          </a:p>
          <a:p>
            <a:pPr>
              <a:spcAft>
                <a:spcPts val="1200"/>
              </a:spcAft>
            </a:pPr>
            <a:r>
              <a:rPr lang="en-US" sz="2600" dirty="0"/>
              <a:t>Ensure access to training</a:t>
            </a:r>
          </a:p>
          <a:p>
            <a:pPr>
              <a:spcAft>
                <a:spcPts val="1200"/>
              </a:spcAft>
            </a:pPr>
            <a:r>
              <a:rPr lang="en-US" sz="2600" dirty="0"/>
              <a:t>Make data-informed decisions</a:t>
            </a:r>
          </a:p>
          <a:p>
            <a:pPr>
              <a:spcAft>
                <a:spcPts val="1200"/>
              </a:spcAft>
            </a:pPr>
            <a:r>
              <a:rPr lang="en-US" sz="2600" dirty="0"/>
              <a:t>Encourage self-identification</a:t>
            </a:r>
          </a:p>
          <a:p>
            <a:endParaRPr lang="en-US" dirty="0"/>
          </a:p>
        </p:txBody>
      </p:sp>
      <p:pic>
        <p:nvPicPr>
          <p:cNvPr id="3" name="Picture 2" descr="Meassure Success:&#10;Accountability &amp; Self-identification">
            <a:extLst>
              <a:ext uri="{FF2B5EF4-FFF2-40B4-BE49-F238E27FC236}">
                <a16:creationId xmlns:a16="http://schemas.microsoft.com/office/drawing/2014/main" id="{D643892B-9DD3-4716-8ECE-AE71D6147F36}"/>
              </a:ext>
            </a:extLst>
          </p:cNvPr>
          <p:cNvPicPr>
            <a:picLocks noChangeAspect="1"/>
          </p:cNvPicPr>
          <p:nvPr/>
        </p:nvPicPr>
        <p:blipFill>
          <a:blip r:embed="rId2"/>
          <a:stretch>
            <a:fillRect/>
          </a:stretch>
        </p:blipFill>
        <p:spPr>
          <a:xfrm>
            <a:off x="6575038" y="2753570"/>
            <a:ext cx="3384085" cy="2834640"/>
          </a:xfrm>
          <a:prstGeom prst="rect">
            <a:avLst/>
          </a:prstGeom>
        </p:spPr>
      </p:pic>
      <p:sp>
        <p:nvSpPr>
          <p:cNvPr id="4" name="Slide Number Placeholder 3">
            <a:extLst>
              <a:ext uri="{FF2B5EF4-FFF2-40B4-BE49-F238E27FC236}">
                <a16:creationId xmlns:a16="http://schemas.microsoft.com/office/drawing/2014/main" id="{6E48389E-996F-435B-B675-091C5A164706}"/>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18</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65220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CA8C65D-7200-4364-83A9-56FEE2B0C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BE0910E-BCC6-4CD1-9484-9DF343B84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04D0C3A9-2770-4D11-B0E3-39390FEB3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CC8D560-7D8D-4328-BF6D-992C83ECB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B2C2501-B64D-4866-AF9F-64F65F7CC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
            <a:ext cx="477254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8FEF6A9-46D0-4D1F-9173-9A45AD77493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 y="10"/>
            <a:ext cx="4544548" cy="4219688"/>
          </a:xfrm>
          <a:prstGeom prst="rect">
            <a:avLst/>
          </a:prstGeom>
        </p:spPr>
      </p:pic>
      <p:pic>
        <p:nvPicPr>
          <p:cNvPr id="6" name="Content Placeholder 5">
            <a:extLst>
              <a:ext uri="{FF2B5EF4-FFF2-40B4-BE49-F238E27FC236}">
                <a16:creationId xmlns:a16="http://schemas.microsoft.com/office/drawing/2014/main" id="{4469EC96-1195-4C3D-AFFB-F6510F0472B3}"/>
              </a:ext>
              <a:ext uri="{C183D7F6-B498-43B3-948B-1728B52AA6E4}">
                <adec:decorative xmlns:adec="http://schemas.microsoft.com/office/drawing/2017/decorative" val="1"/>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4628829" y="10"/>
            <a:ext cx="7563171" cy="4266944"/>
          </a:xfrm>
          <a:prstGeom prst="rect">
            <a:avLst/>
          </a:prstGeom>
        </p:spPr>
      </p:pic>
      <p:pic>
        <p:nvPicPr>
          <p:cNvPr id="8" name="Picture 7">
            <a:extLst>
              <a:ext uri="{FF2B5EF4-FFF2-40B4-BE49-F238E27FC236}">
                <a16:creationId xmlns:a16="http://schemas.microsoft.com/office/drawing/2014/main" id="{01D1C4FD-BB97-41A4-B295-5B7CA980AF00}"/>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
          <a:stretch/>
        </p:blipFill>
        <p:spPr>
          <a:xfrm>
            <a:off x="20" y="4310260"/>
            <a:ext cx="4544548" cy="2547280"/>
          </a:xfrm>
          <a:prstGeom prst="rect">
            <a:avLst/>
          </a:prstGeom>
        </p:spPr>
      </p:pic>
      <p:sp>
        <p:nvSpPr>
          <p:cNvPr id="32" name="Rectangle 31">
            <a:extLst>
              <a:ext uri="{FF2B5EF4-FFF2-40B4-BE49-F238E27FC236}">
                <a16:creationId xmlns:a16="http://schemas.microsoft.com/office/drawing/2014/main" id="{B496DDB9-0BC9-40CD-B3AE-B57DC71D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67831"/>
            <a:ext cx="7552502"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B070C2-3B26-4AAD-80E4-3AA7A6F9A9E8}"/>
              </a:ext>
            </a:extLst>
          </p:cNvPr>
          <p:cNvSpPr>
            <a:spLocks noGrp="1"/>
          </p:cNvSpPr>
          <p:nvPr>
            <p:ph type="title"/>
          </p:nvPr>
        </p:nvSpPr>
        <p:spPr>
          <a:xfrm>
            <a:off x="5053894" y="5140311"/>
            <a:ext cx="6591957" cy="801025"/>
          </a:xfrm>
        </p:spPr>
        <p:txBody>
          <a:bodyPr vert="horz" lIns="91440" tIns="45720" rIns="91440" bIns="45720" rtlCol="0" anchor="b">
            <a:normAutofit/>
          </a:bodyPr>
          <a:lstStyle/>
          <a:p>
            <a:pPr algn="ctr">
              <a:lnSpc>
                <a:spcPct val="90000"/>
              </a:lnSpc>
            </a:pPr>
            <a:r>
              <a:rPr lang="en-US" dirty="0">
                <a:solidFill>
                  <a:srgbClr val="FFFFFF"/>
                </a:solidFill>
              </a:rPr>
              <a:t>Self-Identification &amp; Disclosure</a:t>
            </a:r>
            <a:endParaRPr lang="en-US" sz="2400" dirty="0">
              <a:solidFill>
                <a:srgbClr val="FFFFFF"/>
              </a:solidFill>
            </a:endParaRPr>
          </a:p>
        </p:txBody>
      </p:sp>
      <p:sp>
        <p:nvSpPr>
          <p:cNvPr id="34" name="Rectangle 33">
            <a:extLst>
              <a:ext uri="{FF2B5EF4-FFF2-40B4-BE49-F238E27FC236}">
                <a16:creationId xmlns:a16="http://schemas.microsoft.com/office/drawing/2014/main" id="{03F4845B-54A6-46F4-B0A0-95B580A9F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5326" y="4220158"/>
            <a:ext cx="7689094" cy="901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085CF439-A600-4808-B290-DDEA0CDD1606}"/>
              </a:ext>
            </a:extLst>
          </p:cNvPr>
          <p:cNvSpPr>
            <a:spLocks noGrp="1"/>
          </p:cNvSpPr>
          <p:nvPr>
            <p:ph type="sldNum" sz="quarter" idx="12"/>
          </p:nvPr>
        </p:nvSpPr>
        <p:spPr>
          <a:xfrm>
            <a:off x="11195868" y="6111675"/>
            <a:ext cx="542673" cy="365125"/>
          </a:xfrm>
        </p:spPr>
        <p:txBody>
          <a:bodyPr vert="horz" lIns="91440" tIns="45720" rIns="91440" bIns="45720" rtlCol="0" anchor="ctr">
            <a:normAutofit/>
          </a:bodyPr>
          <a:lstStyle/>
          <a:p>
            <a:pPr defTabSz="457200" eaLnBrk="1" hangingPunct="1">
              <a:spcAft>
                <a:spcPts val="600"/>
              </a:spcAft>
            </a:pPr>
            <a:fld id="{D57F1E4F-1CFF-5643-939E-217C01CDF565}" type="slidenum">
              <a:rPr lang="en-US" sz="1600">
                <a:solidFill>
                  <a:schemeClr val="bg1"/>
                </a:solidFill>
                <a:latin typeface="Arial Nova" panose="020B0504020202020204" pitchFamily="34" charset="0"/>
              </a:rPr>
              <a:pPr defTabSz="457200" eaLnBrk="1" hangingPunct="1">
                <a:spcAft>
                  <a:spcPts val="600"/>
                </a:spcAft>
              </a:pPr>
              <a:t>19</a:t>
            </a:fld>
            <a:endParaRPr lang="en-US" sz="16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17360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362C011-A678-48AF-9FC1-73146B9DEF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BC48A4C-3F27-483F-9122-2E7BEF746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F8DFB52-F6FD-42D4-9B6E-04D44A384024}"/>
              </a:ext>
            </a:extLst>
          </p:cNvPr>
          <p:cNvSpPr>
            <a:spLocks noGrp="1"/>
          </p:cNvSpPr>
          <p:nvPr>
            <p:ph type="title"/>
          </p:nvPr>
        </p:nvSpPr>
        <p:spPr>
          <a:xfrm>
            <a:off x="803189" y="1209184"/>
            <a:ext cx="3089189" cy="4734416"/>
          </a:xfrm>
        </p:spPr>
        <p:txBody>
          <a:bodyPr anchor="ctr">
            <a:normAutofit/>
          </a:bodyPr>
          <a:lstStyle/>
          <a:p>
            <a:r>
              <a:rPr lang="en-US" dirty="0"/>
              <a:t>Guest Speaker</a:t>
            </a:r>
          </a:p>
        </p:txBody>
      </p:sp>
      <p:sp>
        <p:nvSpPr>
          <p:cNvPr id="21" name="Rectangle 20">
            <a:extLst>
              <a:ext uri="{FF2B5EF4-FFF2-40B4-BE49-F238E27FC236}">
                <a16:creationId xmlns:a16="http://schemas.microsoft.com/office/drawing/2014/main" id="{CBE34379-9777-42D6-A3FF-F808E1E30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44CF989-C2BA-483F-9050-5FEE187FE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3B5E18FB-9BED-4A1B-BF8B-E2B89730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27E71927-9734-2334-7A92-612A264809AB}"/>
              </a:ext>
            </a:extLst>
          </p:cNvPr>
          <p:cNvSpPr>
            <a:spLocks noGrp="1"/>
          </p:cNvSpPr>
          <p:nvPr>
            <p:ph idx="1"/>
          </p:nvPr>
        </p:nvSpPr>
        <p:spPr>
          <a:xfrm>
            <a:off x="4561870" y="723899"/>
            <a:ext cx="6864154" cy="3678303"/>
          </a:xfrm>
        </p:spPr>
        <p:txBody>
          <a:bodyPr>
            <a:normAutofit/>
          </a:bodyPr>
          <a:lstStyle/>
          <a:p>
            <a:pPr marL="0" indent="0">
              <a:buNone/>
            </a:pPr>
            <a:r>
              <a:rPr lang="en-US" sz="2400" b="1" dirty="0"/>
              <a:t>Ellice Switzer</a:t>
            </a:r>
          </a:p>
          <a:p>
            <a:pPr marL="0" indent="0">
              <a:buNone/>
            </a:pPr>
            <a:r>
              <a:rPr lang="en-US" sz="2400" dirty="0"/>
              <a:t>Workplace Disability Inclusion Associate, Employer Assistance and Resource Network (EARN) and Extension Associate, Yang-Tan Institute on Employment and Disability, Cornell University</a:t>
            </a:r>
            <a:endParaRPr lang="en-US" dirty="0"/>
          </a:p>
        </p:txBody>
      </p:sp>
      <p:pic>
        <p:nvPicPr>
          <p:cNvPr id="6" name="Picture 5">
            <a:extLst>
              <a:ext uri="{FF2B5EF4-FFF2-40B4-BE49-F238E27FC236}">
                <a16:creationId xmlns:a16="http://schemas.microsoft.com/office/drawing/2014/main" id="{7765949F-F954-4096-8A30-9D738872B8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82797" y="5031910"/>
            <a:ext cx="3418345" cy="1055664"/>
          </a:xfrm>
          <a:prstGeom prst="rect">
            <a:avLst/>
          </a:prstGeom>
        </p:spPr>
      </p:pic>
      <p:pic>
        <p:nvPicPr>
          <p:cNvPr id="7" name="Picture 6" descr="Ellice Switzer&#10;White female with shoulder length, brown curly hair and brown eyes">
            <a:extLst>
              <a:ext uri="{FF2B5EF4-FFF2-40B4-BE49-F238E27FC236}">
                <a16:creationId xmlns:a16="http://schemas.microsoft.com/office/drawing/2014/main" id="{648995B1-E8DB-45CC-8535-1BD9CFDBABC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938392" y="4862565"/>
            <a:ext cx="1897080" cy="1394354"/>
          </a:xfrm>
          <a:prstGeom prst="rect">
            <a:avLst/>
          </a:prstGeom>
        </p:spPr>
      </p:pic>
      <p:sp>
        <p:nvSpPr>
          <p:cNvPr id="27" name="Rectangle 26">
            <a:extLst>
              <a:ext uri="{FF2B5EF4-FFF2-40B4-BE49-F238E27FC236}">
                <a16:creationId xmlns:a16="http://schemas.microsoft.com/office/drawing/2014/main" id="{8439A915-9E0D-4CCC-A459-3357EB156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4725713"/>
            <a:ext cx="3702878" cy="167278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DE44C21-192E-4CBE-BB29-0FA44CA2838B}"/>
              </a:ext>
            </a:extLst>
          </p:cNvPr>
          <p:cNvSpPr>
            <a:spLocks noGrp="1"/>
          </p:cNvSpPr>
          <p:nvPr>
            <p:ph type="sldNum" sz="quarter" idx="12"/>
          </p:nvPr>
        </p:nvSpPr>
        <p:spPr>
          <a:xfrm>
            <a:off x="10650446" y="72996"/>
            <a:ext cx="1052508"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2</a:t>
            </a:fld>
            <a:endParaRPr lang="en-US" sz="1600">
              <a:solidFill>
                <a:srgbClr val="002C5F"/>
              </a:solidFill>
              <a:latin typeface="Arial Nova" panose="020B0504020202020204" pitchFamily="34" charset="0"/>
            </a:endParaRPr>
          </a:p>
        </p:txBody>
      </p:sp>
      <p:sp>
        <p:nvSpPr>
          <p:cNvPr id="29" name="Rectangle 28">
            <a:extLst>
              <a:ext uri="{FF2B5EF4-FFF2-40B4-BE49-F238E27FC236}">
                <a16:creationId xmlns:a16="http://schemas.microsoft.com/office/drawing/2014/main" id="{DA930378-8185-4FA0-946B-D6E6F7EAE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4725713"/>
            <a:ext cx="3702878" cy="167278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56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6FCF-9EFE-42F1-8759-2E74747A359A}"/>
              </a:ext>
            </a:extLst>
          </p:cNvPr>
          <p:cNvSpPr>
            <a:spLocks noGrp="1"/>
          </p:cNvSpPr>
          <p:nvPr>
            <p:ph type="title"/>
          </p:nvPr>
        </p:nvSpPr>
        <p:spPr/>
        <p:txBody>
          <a:bodyPr/>
          <a:lstStyle/>
          <a:p>
            <a:r>
              <a:rPr lang="en-US" dirty="0"/>
              <a:t>What is Self-Identification?</a:t>
            </a:r>
          </a:p>
        </p:txBody>
      </p:sp>
      <p:sp>
        <p:nvSpPr>
          <p:cNvPr id="3" name="Content Placeholder 2">
            <a:extLst>
              <a:ext uri="{FF2B5EF4-FFF2-40B4-BE49-F238E27FC236}">
                <a16:creationId xmlns:a16="http://schemas.microsoft.com/office/drawing/2014/main" id="{69A04EC5-A680-4748-967D-B6AA696821C5}"/>
              </a:ext>
            </a:extLst>
          </p:cNvPr>
          <p:cNvSpPr>
            <a:spLocks noGrp="1"/>
          </p:cNvSpPr>
          <p:nvPr>
            <p:ph idx="1"/>
          </p:nvPr>
        </p:nvSpPr>
        <p:spPr>
          <a:xfrm>
            <a:off x="581193" y="2180496"/>
            <a:ext cx="5514808" cy="3678303"/>
          </a:xfrm>
        </p:spPr>
        <p:txBody>
          <a:bodyPr/>
          <a:lstStyle/>
          <a:p>
            <a:pPr>
              <a:spcAft>
                <a:spcPts val="1200"/>
              </a:spcAft>
            </a:pPr>
            <a:r>
              <a:rPr lang="en-US" sz="2600" dirty="0"/>
              <a:t>Voluntary and confidential process by which people can notify their employer that they identify as a person with a disability</a:t>
            </a:r>
          </a:p>
          <a:p>
            <a:r>
              <a:rPr lang="en-US" sz="2600" dirty="0"/>
              <a:t>Used for data collection and reporting only</a:t>
            </a:r>
          </a:p>
          <a:p>
            <a:endParaRPr lang="en-US" dirty="0"/>
          </a:p>
        </p:txBody>
      </p:sp>
      <p:sp>
        <p:nvSpPr>
          <p:cNvPr id="4" name="Slide Number Placeholder 3">
            <a:extLst>
              <a:ext uri="{FF2B5EF4-FFF2-40B4-BE49-F238E27FC236}">
                <a16:creationId xmlns:a16="http://schemas.microsoft.com/office/drawing/2014/main" id="{86129125-E40F-4963-AA8E-AF0ACEAC7604}"/>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20</a:t>
            </a:fld>
            <a:endParaRPr lang="en-US" sz="1600" dirty="0">
              <a:solidFill>
                <a:srgbClr val="002C5F"/>
              </a:solidFill>
              <a:latin typeface="Arial Nova" panose="020B0504020202020204" pitchFamily="34" charset="0"/>
            </a:endParaRPr>
          </a:p>
        </p:txBody>
      </p:sp>
      <p:pic>
        <p:nvPicPr>
          <p:cNvPr id="8" name="Picture 7">
            <a:extLst>
              <a:ext uri="{FF2B5EF4-FFF2-40B4-BE49-F238E27FC236}">
                <a16:creationId xmlns:a16="http://schemas.microsoft.com/office/drawing/2014/main" id="{C34BF665-64B7-4A44-9F01-89016785AC4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024426"/>
            <a:ext cx="5213435" cy="3458303"/>
          </a:xfrm>
          <a:prstGeom prst="rect">
            <a:avLst/>
          </a:prstGeom>
        </p:spPr>
      </p:pic>
    </p:spTree>
    <p:extLst>
      <p:ext uri="{BB962C8B-B14F-4D97-AF65-F5344CB8AC3E}">
        <p14:creationId xmlns:p14="http://schemas.microsoft.com/office/powerpoint/2010/main" val="304667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D286-3C26-409A-A50C-58042E338DD5}"/>
              </a:ext>
            </a:extLst>
          </p:cNvPr>
          <p:cNvSpPr>
            <a:spLocks noGrp="1"/>
          </p:cNvSpPr>
          <p:nvPr>
            <p:ph type="title"/>
          </p:nvPr>
        </p:nvSpPr>
        <p:spPr/>
        <p:txBody>
          <a:bodyPr/>
          <a:lstStyle/>
          <a:p>
            <a:r>
              <a:rPr lang="en-US" dirty="0"/>
              <a:t>What is Disclosure?</a:t>
            </a:r>
          </a:p>
        </p:txBody>
      </p:sp>
      <p:sp>
        <p:nvSpPr>
          <p:cNvPr id="3" name="Content Placeholder 2">
            <a:extLst>
              <a:ext uri="{FF2B5EF4-FFF2-40B4-BE49-F238E27FC236}">
                <a16:creationId xmlns:a16="http://schemas.microsoft.com/office/drawing/2014/main" id="{0593C748-59E4-4C88-9A08-7C90057A22ED}"/>
              </a:ext>
            </a:extLst>
          </p:cNvPr>
          <p:cNvSpPr>
            <a:spLocks noGrp="1"/>
          </p:cNvSpPr>
          <p:nvPr>
            <p:ph idx="1"/>
          </p:nvPr>
        </p:nvSpPr>
        <p:spPr>
          <a:xfrm>
            <a:off x="581193" y="2180496"/>
            <a:ext cx="5743408" cy="3678303"/>
          </a:xfrm>
        </p:spPr>
        <p:txBody>
          <a:bodyPr>
            <a:normAutofit fontScale="92500" lnSpcReduction="20000"/>
          </a:bodyPr>
          <a:lstStyle/>
          <a:p>
            <a:pPr marL="0" indent="0">
              <a:buNone/>
            </a:pPr>
            <a:r>
              <a:rPr lang="en-US" sz="3000" b="1" dirty="0"/>
              <a:t>Sharing information about disability for reasons other than self-identification</a:t>
            </a:r>
          </a:p>
          <a:p>
            <a:pPr lvl="1">
              <a:spcAft>
                <a:spcPts val="1200"/>
              </a:spcAft>
            </a:pPr>
            <a:r>
              <a:rPr lang="en-US" sz="2800" dirty="0"/>
              <a:t>Accommodation request</a:t>
            </a:r>
          </a:p>
          <a:p>
            <a:pPr lvl="1">
              <a:spcAft>
                <a:spcPts val="1200"/>
              </a:spcAft>
            </a:pPr>
            <a:r>
              <a:rPr lang="en-US" sz="2800" dirty="0"/>
              <a:t>Through an ERG</a:t>
            </a:r>
          </a:p>
          <a:p>
            <a:pPr lvl="1">
              <a:spcAft>
                <a:spcPts val="1200"/>
              </a:spcAft>
            </a:pPr>
            <a:r>
              <a:rPr lang="en-US" sz="2800" dirty="0"/>
              <a:t>As part of company’s communication plan</a:t>
            </a:r>
          </a:p>
          <a:p>
            <a:pPr lvl="1">
              <a:spcAft>
                <a:spcPts val="1200"/>
              </a:spcAft>
            </a:pPr>
            <a:r>
              <a:rPr lang="en-US" sz="2800" dirty="0"/>
              <a:t>Personal storytelling</a:t>
            </a:r>
          </a:p>
        </p:txBody>
      </p:sp>
      <p:sp>
        <p:nvSpPr>
          <p:cNvPr id="4" name="Slide Number Placeholder 3">
            <a:extLst>
              <a:ext uri="{FF2B5EF4-FFF2-40B4-BE49-F238E27FC236}">
                <a16:creationId xmlns:a16="http://schemas.microsoft.com/office/drawing/2014/main" id="{224FA52F-BF13-46BD-8533-CEF5A0BF1AAF}"/>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21</a:t>
            </a:fld>
            <a:endParaRPr lang="en-US" sz="1600" dirty="0">
              <a:solidFill>
                <a:srgbClr val="002C5F"/>
              </a:solidFill>
              <a:latin typeface="Arial Nova" panose="020B0504020202020204" pitchFamily="34" charset="0"/>
            </a:endParaRPr>
          </a:p>
        </p:txBody>
      </p:sp>
      <p:pic>
        <p:nvPicPr>
          <p:cNvPr id="8" name="Picture 7">
            <a:extLst>
              <a:ext uri="{FF2B5EF4-FFF2-40B4-BE49-F238E27FC236}">
                <a16:creationId xmlns:a16="http://schemas.microsoft.com/office/drawing/2014/main" id="{A5EB82E8-9CD1-4647-BEAB-1A81FD4A643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300" y="2037112"/>
            <a:ext cx="5143500" cy="3429000"/>
          </a:xfrm>
          <a:prstGeom prst="rect">
            <a:avLst/>
          </a:prstGeom>
        </p:spPr>
      </p:pic>
    </p:spTree>
    <p:extLst>
      <p:ext uri="{BB962C8B-B14F-4D97-AF65-F5344CB8AC3E}">
        <p14:creationId xmlns:p14="http://schemas.microsoft.com/office/powerpoint/2010/main" val="1065086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F56D-9B7C-4862-BDD8-6D3564818AA4}"/>
              </a:ext>
            </a:extLst>
          </p:cNvPr>
          <p:cNvSpPr>
            <a:spLocks noGrp="1"/>
          </p:cNvSpPr>
          <p:nvPr>
            <p:ph type="title"/>
          </p:nvPr>
        </p:nvSpPr>
        <p:spPr/>
        <p:txBody>
          <a:bodyPr/>
          <a:lstStyle/>
          <a:p>
            <a:r>
              <a:rPr lang="en-US" dirty="0"/>
              <a:t>The Choice to Self-Identify</a:t>
            </a:r>
          </a:p>
        </p:txBody>
      </p:sp>
      <p:sp>
        <p:nvSpPr>
          <p:cNvPr id="3" name="Content Placeholder 2">
            <a:extLst>
              <a:ext uri="{FF2B5EF4-FFF2-40B4-BE49-F238E27FC236}">
                <a16:creationId xmlns:a16="http://schemas.microsoft.com/office/drawing/2014/main" id="{08C54DBC-338E-4D0B-9249-186C7F6F3FE5}"/>
              </a:ext>
            </a:extLst>
          </p:cNvPr>
          <p:cNvSpPr>
            <a:spLocks noGrp="1"/>
          </p:cNvSpPr>
          <p:nvPr>
            <p:ph idx="1"/>
          </p:nvPr>
        </p:nvSpPr>
        <p:spPr>
          <a:xfrm>
            <a:off x="581193" y="1715956"/>
            <a:ext cx="5819607" cy="4989644"/>
          </a:xfrm>
        </p:spPr>
        <p:txBody>
          <a:bodyPr>
            <a:normAutofit/>
          </a:bodyPr>
          <a:lstStyle/>
          <a:p>
            <a:pPr marL="0" indent="0">
              <a:buNone/>
            </a:pPr>
            <a:r>
              <a:rPr lang="en-US" sz="2600" b="1" dirty="0"/>
              <a:t>Self-identification and disability disclosure are complex decisions!</a:t>
            </a:r>
          </a:p>
          <a:p>
            <a:pPr lvl="1"/>
            <a:r>
              <a:rPr lang="en-US" sz="2600" dirty="0"/>
              <a:t>Am I safe?  </a:t>
            </a:r>
          </a:p>
          <a:p>
            <a:pPr lvl="1"/>
            <a:r>
              <a:rPr lang="en-US" sz="2600" dirty="0"/>
              <a:t>How will it impact:</a:t>
            </a:r>
          </a:p>
          <a:p>
            <a:pPr lvl="2"/>
            <a:r>
              <a:rPr lang="en-US" sz="2400" dirty="0"/>
              <a:t>My relationships?</a:t>
            </a:r>
          </a:p>
          <a:p>
            <a:pPr lvl="2"/>
            <a:r>
              <a:rPr lang="en-US" sz="2400" dirty="0"/>
              <a:t>My career growth?</a:t>
            </a:r>
          </a:p>
          <a:p>
            <a:pPr lvl="2"/>
            <a:r>
              <a:rPr lang="en-US" sz="2400" dirty="0"/>
              <a:t>People’s belief in my abilities?</a:t>
            </a:r>
          </a:p>
          <a:p>
            <a:pPr lvl="2"/>
            <a:r>
              <a:rPr lang="en-US" sz="2400" dirty="0"/>
              <a:t>How I’m treated at work?</a:t>
            </a:r>
          </a:p>
        </p:txBody>
      </p:sp>
      <p:sp>
        <p:nvSpPr>
          <p:cNvPr id="4" name="Slide Number Placeholder 3">
            <a:extLst>
              <a:ext uri="{FF2B5EF4-FFF2-40B4-BE49-F238E27FC236}">
                <a16:creationId xmlns:a16="http://schemas.microsoft.com/office/drawing/2014/main" id="{7EE286DA-6280-4154-AB83-45D987D1B022}"/>
              </a:ext>
            </a:extLst>
          </p:cNvPr>
          <p:cNvSpPr>
            <a:spLocks noGrp="1"/>
          </p:cNvSpPr>
          <p:nvPr>
            <p:ph type="sldNum" sz="quarter" idx="12"/>
          </p:nvPr>
        </p:nvSpPr>
        <p:spPr/>
        <p:txBody>
          <a:bodyPr/>
          <a:lstStyle/>
          <a:p>
            <a:fld id="{D57F1E4F-1CFF-5643-939E-217C01CDF565}" type="slidenum">
              <a:rPr lang="en-US" sz="1600" smtClean="0">
                <a:solidFill>
                  <a:srgbClr val="002C5F"/>
                </a:solidFill>
              </a:rPr>
              <a:pPr/>
              <a:t>22</a:t>
            </a:fld>
            <a:endParaRPr lang="en-US" sz="1600" dirty="0">
              <a:solidFill>
                <a:srgbClr val="002C5F"/>
              </a:solidFill>
            </a:endParaRPr>
          </a:p>
        </p:txBody>
      </p:sp>
      <p:pic>
        <p:nvPicPr>
          <p:cNvPr id="7" name="Picture 6">
            <a:extLst>
              <a:ext uri="{FF2B5EF4-FFF2-40B4-BE49-F238E27FC236}">
                <a16:creationId xmlns:a16="http://schemas.microsoft.com/office/drawing/2014/main" id="{0AF71340-6EBF-4EB1-999B-5FC4509DF1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636" y="2012996"/>
            <a:ext cx="5075468" cy="3416690"/>
          </a:xfrm>
          <a:prstGeom prst="rect">
            <a:avLst/>
          </a:prstGeom>
        </p:spPr>
      </p:pic>
    </p:spTree>
    <p:extLst>
      <p:ext uri="{BB962C8B-B14F-4D97-AF65-F5344CB8AC3E}">
        <p14:creationId xmlns:p14="http://schemas.microsoft.com/office/powerpoint/2010/main" val="306943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F7D5-6F2B-466D-AC5F-4EC8DB552D3F}"/>
              </a:ext>
            </a:extLst>
          </p:cNvPr>
          <p:cNvSpPr>
            <a:spLocks noGrp="1"/>
          </p:cNvSpPr>
          <p:nvPr>
            <p:ph type="title"/>
          </p:nvPr>
        </p:nvSpPr>
        <p:spPr/>
        <p:txBody>
          <a:bodyPr/>
          <a:lstStyle/>
          <a:p>
            <a:r>
              <a:rPr lang="en-US" dirty="0"/>
              <a:t>The Benefit of Self-Identification</a:t>
            </a:r>
          </a:p>
        </p:txBody>
      </p:sp>
      <p:sp>
        <p:nvSpPr>
          <p:cNvPr id="3" name="Content Placeholder 2">
            <a:extLst>
              <a:ext uri="{FF2B5EF4-FFF2-40B4-BE49-F238E27FC236}">
                <a16:creationId xmlns:a16="http://schemas.microsoft.com/office/drawing/2014/main" id="{817CF04D-72A1-404B-B1B8-7419E83B0AFE}"/>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
                <a:srgbClr val="242852"/>
              </a:buClr>
              <a:buSzTx/>
              <a:buFont typeface="Arial" panose="020B0604020202020204" pitchFamily="34" charset="0"/>
              <a:buNone/>
              <a:tabLst/>
              <a:defRPr/>
            </a:pPr>
            <a:r>
              <a:rPr kumimoji="0" lang="en-US" sz="2600" b="0" i="0" u="none" strike="noStrike" kern="1200" cap="none" spc="0" normalizeH="0" baseline="0" noProof="0" dirty="0">
                <a:ln>
                  <a:noFill/>
                </a:ln>
                <a:solidFill>
                  <a:srgbClr val="242852"/>
                </a:solidFill>
                <a:effectLst/>
                <a:uLnTx/>
                <a:uFillTx/>
                <a:ea typeface="Verdana" panose="020B0604030504040204" pitchFamily="34" charset="0"/>
              </a:rPr>
              <a:t>“Self-identification can provide organizations with information that can be leveraged to allocate resources and support to candidates who fall into an underrepresented category. The information can impact access to benefits, training and mentorship. Leaders can also use the data to help launch or expand D&amp;I initiatives that can help enhance employee engagement and aid in retention efforts.”</a:t>
            </a:r>
          </a:p>
          <a:p>
            <a:pPr marL="6286500" marR="0" lvl="0" indent="0" algn="l" defTabSz="914400" rtl="0" eaLnBrk="1" fontAlgn="auto" latinLnBrk="0" hangingPunct="1">
              <a:lnSpc>
                <a:spcPct val="90000"/>
              </a:lnSpc>
              <a:spcBef>
                <a:spcPts val="1000"/>
              </a:spcBef>
              <a:spcAft>
                <a:spcPts val="0"/>
              </a:spcAft>
              <a:buClr>
                <a:srgbClr val="242852"/>
              </a:buClr>
              <a:buSzTx/>
              <a:buFont typeface="Arial" panose="020B0604020202020204" pitchFamily="34" charset="0"/>
              <a:buNone/>
              <a:tabLst/>
              <a:defRPr/>
            </a:pPr>
            <a:r>
              <a:rPr kumimoji="0" lang="en-US" sz="2600" b="0" i="0" u="none" strike="noStrike" kern="1200" cap="none" spc="0" normalizeH="0" baseline="0" noProof="0" dirty="0">
                <a:ln>
                  <a:noFill/>
                </a:ln>
                <a:solidFill>
                  <a:srgbClr val="242852"/>
                </a:solidFill>
                <a:effectLst/>
                <a:uLnTx/>
                <a:uFillTx/>
                <a:ea typeface="Verdana" panose="020B0604030504040204" pitchFamily="34" charset="0"/>
              </a:rPr>
              <a:t>Fullilove, 2022</a:t>
            </a:r>
            <a:r>
              <a:rPr kumimoji="0" lang="en-US" sz="2800" b="0" i="0" u="none" strike="noStrike" kern="1200" cap="none" spc="0" normalizeH="0" baseline="0" noProof="0" dirty="0">
                <a:ln>
                  <a:noFill/>
                </a:ln>
                <a:solidFill>
                  <a:srgbClr val="242852"/>
                </a:solidFill>
                <a:effectLst/>
                <a:uLnTx/>
                <a:uFillTx/>
                <a:ea typeface="Verdana" panose="020B0604030504040204" pitchFamily="34" charset="0"/>
              </a:rPr>
              <a:t>	</a:t>
            </a:r>
          </a:p>
          <a:p>
            <a:endParaRPr lang="en-US" dirty="0"/>
          </a:p>
        </p:txBody>
      </p:sp>
      <p:sp>
        <p:nvSpPr>
          <p:cNvPr id="4" name="Slide Number Placeholder 3">
            <a:extLst>
              <a:ext uri="{FF2B5EF4-FFF2-40B4-BE49-F238E27FC236}">
                <a16:creationId xmlns:a16="http://schemas.microsoft.com/office/drawing/2014/main" id="{EBC95C41-5DFD-4FEB-81F6-CE59C08535F8}"/>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23</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49439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9CA8C65D-7200-4364-83A9-56FEE2B0C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FBE0910E-BCC6-4CD1-9484-9DF343B84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04D0C3A9-2770-4D11-B0E3-39390FEB3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0CC8D560-7D8D-4328-BF6D-992C83ECB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CB2C2501-B64D-4866-AF9F-64F65F7CC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
            <a:ext cx="477254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1B4B5D2-084D-45EF-A1E4-72BF8259D262}"/>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 y="10"/>
            <a:ext cx="4544548" cy="4219688"/>
          </a:xfrm>
          <a:prstGeom prst="rect">
            <a:avLst/>
          </a:prstGeom>
        </p:spPr>
      </p:pic>
      <p:pic>
        <p:nvPicPr>
          <p:cNvPr id="16" name="Picture 15">
            <a:extLst>
              <a:ext uri="{FF2B5EF4-FFF2-40B4-BE49-F238E27FC236}">
                <a16:creationId xmlns:a16="http://schemas.microsoft.com/office/drawing/2014/main" id="{D3A9C643-6994-4B24-85F1-A958DCEB6ADA}"/>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28829" y="10"/>
            <a:ext cx="7563171" cy="4266944"/>
          </a:xfrm>
          <a:prstGeom prst="rect">
            <a:avLst/>
          </a:prstGeom>
        </p:spPr>
      </p:pic>
      <p:pic>
        <p:nvPicPr>
          <p:cNvPr id="11" name="Content Placeholder 10">
            <a:extLst>
              <a:ext uri="{FF2B5EF4-FFF2-40B4-BE49-F238E27FC236}">
                <a16:creationId xmlns:a16="http://schemas.microsoft.com/office/drawing/2014/main" id="{EECC39B0-9F47-4911-8438-FE4B87EC1A84}"/>
              </a:ext>
              <a:ext uri="{C183D7F6-B498-43B3-948B-1728B52AA6E4}">
                <adec:decorative xmlns:adec="http://schemas.microsoft.com/office/drawing/2017/decorative" val="1"/>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r="-3"/>
          <a:stretch/>
        </p:blipFill>
        <p:spPr>
          <a:xfrm>
            <a:off x="20" y="4310260"/>
            <a:ext cx="4544548" cy="2547280"/>
          </a:xfrm>
          <a:prstGeom prst="rect">
            <a:avLst/>
          </a:prstGeom>
        </p:spPr>
      </p:pic>
      <p:sp>
        <p:nvSpPr>
          <p:cNvPr id="49" name="Rectangle 48">
            <a:extLst>
              <a:ext uri="{FF2B5EF4-FFF2-40B4-BE49-F238E27FC236}">
                <a16:creationId xmlns:a16="http://schemas.microsoft.com/office/drawing/2014/main" id="{B496DDB9-0BC9-40CD-B3AE-B57DC71D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67831"/>
            <a:ext cx="7552502"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B070C2-3B26-4AAD-80E4-3AA7A6F9A9E8}"/>
              </a:ext>
            </a:extLst>
          </p:cNvPr>
          <p:cNvSpPr>
            <a:spLocks noGrp="1"/>
          </p:cNvSpPr>
          <p:nvPr>
            <p:ph type="title"/>
          </p:nvPr>
        </p:nvSpPr>
        <p:spPr>
          <a:xfrm>
            <a:off x="5089842" y="4571122"/>
            <a:ext cx="6591957" cy="1037907"/>
          </a:xfrm>
        </p:spPr>
        <p:txBody>
          <a:bodyPr vert="horz" lIns="91440" tIns="45720" rIns="91440" bIns="45720" rtlCol="0" anchor="b">
            <a:normAutofit/>
          </a:bodyPr>
          <a:lstStyle/>
          <a:p>
            <a:pPr algn="ctr"/>
            <a:r>
              <a:rPr lang="en-US" dirty="0">
                <a:solidFill>
                  <a:srgbClr val="FFFFFF"/>
                </a:solidFill>
              </a:rPr>
              <a:t>Accommodation &amp; Inclusion</a:t>
            </a:r>
          </a:p>
        </p:txBody>
      </p:sp>
      <p:sp>
        <p:nvSpPr>
          <p:cNvPr id="51" name="Rectangle 50">
            <a:extLst>
              <a:ext uri="{FF2B5EF4-FFF2-40B4-BE49-F238E27FC236}">
                <a16:creationId xmlns:a16="http://schemas.microsoft.com/office/drawing/2014/main" id="{03F4845B-54A6-46F4-B0A0-95B580A9F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5326" y="4220158"/>
            <a:ext cx="7689094" cy="901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085CF439-A600-4808-B290-DDEA0CDD1606}"/>
              </a:ext>
            </a:extLst>
          </p:cNvPr>
          <p:cNvSpPr>
            <a:spLocks noGrp="1"/>
          </p:cNvSpPr>
          <p:nvPr>
            <p:ph type="sldNum" sz="quarter" idx="12"/>
          </p:nvPr>
        </p:nvSpPr>
        <p:spPr>
          <a:xfrm>
            <a:off x="11137490" y="6149693"/>
            <a:ext cx="542673" cy="365125"/>
          </a:xfrm>
        </p:spPr>
        <p:txBody>
          <a:bodyPr vert="horz" lIns="91440" tIns="45720" rIns="91440" bIns="45720" rtlCol="0" anchor="ctr">
            <a:normAutofit lnSpcReduction="10000"/>
          </a:bodyPr>
          <a:lstStyle/>
          <a:p>
            <a:pPr marR="0" lvl="0" indent="0" defTabSz="457200" eaLnBrk="1" fontAlgn="base" hangingPunct="1">
              <a:spcBef>
                <a:spcPct val="0"/>
              </a:spcBef>
              <a:spcAft>
                <a:spcPts val="600"/>
              </a:spcAft>
              <a:buClrTx/>
              <a:buSzTx/>
              <a:buFontTx/>
              <a:buNone/>
              <a:tabLst/>
              <a:defRPr/>
            </a:pPr>
            <a:fld id="{D57F1E4F-1CFF-5643-939E-217C01CDF565}" type="slidenum">
              <a:rPr kumimoji="0" lang="en-US" b="0" i="0" u="none" strike="noStrike" cap="none" spc="0" normalizeH="0" baseline="0" noProof="0">
                <a:ln>
                  <a:noFill/>
                </a:ln>
                <a:solidFill>
                  <a:schemeClr val="bg1"/>
                </a:solidFill>
                <a:effectLst/>
                <a:uLnTx/>
                <a:uFillTx/>
                <a:latin typeface="Arial Nova" panose="020B0504020202020204" pitchFamily="34" charset="0"/>
              </a:rPr>
              <a:pPr marR="0" lvl="0" indent="0" defTabSz="457200" eaLnBrk="1" fontAlgn="base" hangingPunct="1">
                <a:spcBef>
                  <a:spcPct val="0"/>
                </a:spcBef>
                <a:spcAft>
                  <a:spcPts val="600"/>
                </a:spcAft>
                <a:buClrTx/>
                <a:buSzTx/>
                <a:buFontTx/>
                <a:buNone/>
                <a:tabLst/>
                <a:defRPr/>
              </a:pPr>
              <a:t>24</a:t>
            </a:fld>
            <a:endParaRPr kumimoji="0" lang="en-US" b="0" i="0" u="none" strike="noStrike" cap="none" spc="0" normalizeH="0" baseline="0" noProof="0">
              <a:ln>
                <a:noFill/>
              </a:ln>
              <a:solidFill>
                <a:schemeClr val="bg1"/>
              </a:solidFill>
              <a:effectLst/>
              <a:uLnTx/>
              <a:uFillTx/>
              <a:latin typeface="Arial Nova" panose="020B0504020202020204" pitchFamily="34" charset="0"/>
            </a:endParaRPr>
          </a:p>
        </p:txBody>
      </p:sp>
    </p:spTree>
    <p:extLst>
      <p:ext uri="{BB962C8B-B14F-4D97-AF65-F5344CB8AC3E}">
        <p14:creationId xmlns:p14="http://schemas.microsoft.com/office/powerpoint/2010/main" val="3625696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3AF0-EF87-449D-BCF6-DBA0F6CFD409}"/>
              </a:ext>
            </a:extLst>
          </p:cNvPr>
          <p:cNvSpPr>
            <a:spLocks noGrp="1"/>
          </p:cNvSpPr>
          <p:nvPr>
            <p:ph type="title"/>
          </p:nvPr>
        </p:nvSpPr>
        <p:spPr/>
        <p:txBody>
          <a:bodyPr/>
          <a:lstStyle/>
          <a:p>
            <a:r>
              <a:rPr lang="en-US" dirty="0"/>
              <a:t>Accommodation is a basic element of disability inclusion</a:t>
            </a:r>
          </a:p>
        </p:txBody>
      </p:sp>
      <p:sp>
        <p:nvSpPr>
          <p:cNvPr id="3" name="Content Placeholder 2">
            <a:extLst>
              <a:ext uri="{FF2B5EF4-FFF2-40B4-BE49-F238E27FC236}">
                <a16:creationId xmlns:a16="http://schemas.microsoft.com/office/drawing/2014/main" id="{E8708E20-B2A8-44A3-B8A6-3B93C38C5C27}"/>
              </a:ext>
            </a:extLst>
          </p:cNvPr>
          <p:cNvSpPr>
            <a:spLocks noGrp="1"/>
          </p:cNvSpPr>
          <p:nvPr>
            <p:ph idx="1"/>
          </p:nvPr>
        </p:nvSpPr>
        <p:spPr/>
        <p:txBody>
          <a:bodyPr>
            <a:normAutofit fontScale="92500" lnSpcReduction="20000"/>
          </a:bodyPr>
          <a:lstStyle/>
          <a:p>
            <a:pPr marL="0" marR="0" lvl="0" indent="0" algn="l" defTabSz="457200" rtl="0" eaLnBrk="1" fontAlgn="auto" latinLnBrk="0" hangingPunct="1">
              <a:lnSpc>
                <a:spcPct val="100000"/>
              </a:lnSpc>
              <a:spcBef>
                <a:spcPct val="20000"/>
              </a:spcBef>
              <a:spcAft>
                <a:spcPts val="1200"/>
              </a:spcAft>
              <a:buSzPct val="92000"/>
              <a:buNone/>
              <a:tabLst/>
              <a:defRPr/>
            </a:pPr>
            <a:r>
              <a:rPr lang="en-US" sz="2800" b="1" dirty="0"/>
              <a:t>What can employers do?</a:t>
            </a:r>
            <a:endParaRPr kumimoji="0" lang="en-US" sz="2800" b="1" i="0" u="none" strike="noStrike" kern="1200" cap="none" spc="0" normalizeH="0" baseline="0" noProof="0" dirty="0">
              <a:ln>
                <a:noFill/>
              </a:ln>
              <a:effectLst/>
              <a:uLnTx/>
              <a:uFillTx/>
              <a:ea typeface="+mn-ea"/>
              <a:cs typeface="Arial" panose="020B0604020202020204" pitchFamily="34" charset="0"/>
            </a:endParaRPr>
          </a:p>
          <a:p>
            <a:pPr marL="306000" marR="0" lvl="0" indent="-306000" algn="l" defTabSz="457200" rtl="0" eaLnBrk="1" fontAlgn="auto" latinLnBrk="0" hangingPunct="1">
              <a:lnSpc>
                <a:spcPct val="100000"/>
              </a:lnSpc>
              <a:spcBef>
                <a:spcPct val="20000"/>
              </a:spcBef>
              <a:spcAft>
                <a:spcPts val="1200"/>
              </a:spcAft>
              <a:buSzPct val="92000"/>
              <a:buFont typeface="Wingdings 2" panose="05020102010507070707" pitchFamily="18" charset="2"/>
              <a:buChar char=""/>
              <a:tabLst/>
              <a:defRPr/>
            </a:pPr>
            <a:r>
              <a:rPr kumimoji="0" lang="en-US" sz="2400" b="0" i="0" u="none" strike="noStrike" kern="1200" cap="none" spc="0" normalizeH="0" baseline="0" noProof="0" dirty="0">
                <a:ln>
                  <a:noFill/>
                </a:ln>
                <a:effectLst/>
                <a:uLnTx/>
                <a:uFillTx/>
                <a:ea typeface="+mn-ea"/>
                <a:cs typeface="Arial" panose="020B0604020202020204" pitchFamily="34" charset="0"/>
              </a:rPr>
              <a:t>Inform </a:t>
            </a:r>
            <a:r>
              <a:rPr kumimoji="0" lang="en-US" sz="2400" b="0" i="1" u="none" strike="noStrike" kern="1200" cap="none" spc="0" normalizeH="0" baseline="0" noProof="0" dirty="0">
                <a:ln>
                  <a:noFill/>
                </a:ln>
                <a:effectLst/>
                <a:uLnTx/>
                <a:uFillTx/>
                <a:ea typeface="+mn-ea"/>
                <a:cs typeface="Arial" panose="020B0604020202020204" pitchFamily="34" charset="0"/>
              </a:rPr>
              <a:t>everyone</a:t>
            </a:r>
            <a:r>
              <a:rPr kumimoji="0" lang="en-US" sz="2400" b="0" i="0" u="none" strike="noStrike" kern="1200" cap="none" spc="0" normalizeH="0" baseline="0" noProof="0" dirty="0">
                <a:ln>
                  <a:noFill/>
                </a:ln>
                <a:effectLst/>
                <a:uLnTx/>
                <a:uFillTx/>
                <a:ea typeface="+mn-ea"/>
                <a:cs typeface="Arial" panose="020B0604020202020204" pitchFamily="34" charset="0"/>
              </a:rPr>
              <a:t> about accommodation policies and procedures</a:t>
            </a:r>
          </a:p>
          <a:p>
            <a:pPr marL="306000" marR="0" lvl="0" indent="-306000" algn="l" defTabSz="457200" rtl="0" eaLnBrk="1" fontAlgn="auto" latinLnBrk="0" hangingPunct="1">
              <a:lnSpc>
                <a:spcPct val="100000"/>
              </a:lnSpc>
              <a:spcBef>
                <a:spcPct val="20000"/>
              </a:spcBef>
              <a:spcAft>
                <a:spcPts val="1200"/>
              </a:spcAft>
              <a:buSzPct val="92000"/>
              <a:buFont typeface="Wingdings 2" panose="05020102010507070707" pitchFamily="18" charset="2"/>
              <a:buChar char=""/>
              <a:tabLst/>
              <a:defRPr/>
            </a:pPr>
            <a:r>
              <a:rPr kumimoji="0" lang="en-US" sz="2400" b="0" i="0" u="none" strike="noStrike" kern="1200" cap="none" spc="0" normalizeH="0" baseline="0" noProof="0" dirty="0">
                <a:ln>
                  <a:noFill/>
                </a:ln>
                <a:effectLst/>
                <a:uLnTx/>
                <a:uFillTx/>
                <a:ea typeface="+mn-ea"/>
                <a:cs typeface="Arial" panose="020B0604020202020204" pitchFamily="34" charset="0"/>
              </a:rPr>
              <a:t>Create a safe space for self-identification and disclosure</a:t>
            </a:r>
            <a:r>
              <a:rPr kumimoji="0" lang="en-US" sz="2400" b="0" i="0" u="none" strike="noStrike" kern="1200" cap="none" spc="0" normalizeH="0" baseline="0" noProof="0" dirty="0">
                <a:ln>
                  <a:noFill/>
                </a:ln>
                <a:effectLst/>
                <a:uLnTx/>
                <a:uFillTx/>
              </a:rPr>
              <a:t>—</a:t>
            </a:r>
            <a:r>
              <a:rPr kumimoji="0" lang="en-US" sz="2400" b="0" i="1" u="none" strike="noStrike" kern="1200" cap="none" spc="0" normalizeH="0" baseline="0" noProof="0" dirty="0">
                <a:ln>
                  <a:noFill/>
                </a:ln>
                <a:effectLst/>
                <a:uLnTx/>
                <a:uFillTx/>
              </a:rPr>
              <a:t>How can I help?</a:t>
            </a:r>
            <a:endParaRPr kumimoji="0" lang="en-US" sz="2400" b="0" i="1" u="none" strike="noStrike" kern="1200" cap="none" spc="0" normalizeH="0" baseline="0" noProof="0" dirty="0">
              <a:ln>
                <a:noFill/>
              </a:ln>
              <a:effectLst/>
              <a:uLnTx/>
              <a:uFillTx/>
              <a:ea typeface="+mn-ea"/>
              <a:cs typeface="Arial" panose="020B0604020202020204" pitchFamily="34" charset="0"/>
            </a:endParaRPr>
          </a:p>
          <a:p>
            <a:pPr marL="306000" marR="0" lvl="0" indent="-306000" algn="l" defTabSz="457200" rtl="0" eaLnBrk="1" fontAlgn="auto" latinLnBrk="0" hangingPunct="1">
              <a:lnSpc>
                <a:spcPct val="100000"/>
              </a:lnSpc>
              <a:spcBef>
                <a:spcPct val="20000"/>
              </a:spcBef>
              <a:spcAft>
                <a:spcPts val="1200"/>
              </a:spcAft>
              <a:buSzPct val="92000"/>
              <a:buFont typeface="Wingdings 2" panose="05020102010507070707" pitchFamily="18" charset="2"/>
              <a:buChar char=""/>
              <a:tabLst/>
              <a:defRPr/>
            </a:pPr>
            <a:r>
              <a:rPr kumimoji="0" lang="en-US" sz="2400" b="0" i="0" u="none" strike="noStrike" kern="1200" cap="none" spc="0" normalizeH="0" baseline="0" noProof="0" dirty="0">
                <a:ln>
                  <a:noFill/>
                </a:ln>
                <a:effectLst/>
                <a:uLnTx/>
                <a:uFillTx/>
                <a:ea typeface="+mn-ea"/>
                <a:cs typeface="Arial" panose="020B0604020202020204" pitchFamily="34" charset="0"/>
              </a:rPr>
              <a:t>Train human resources and people leaders to recognize and respond to accommodation requests and to be solution-focused</a:t>
            </a:r>
          </a:p>
          <a:p>
            <a:pPr marL="306000" marR="0" lvl="0" indent="-306000" algn="l" defTabSz="457200" rtl="0" eaLnBrk="1" fontAlgn="auto" latinLnBrk="0" hangingPunct="1">
              <a:lnSpc>
                <a:spcPct val="100000"/>
              </a:lnSpc>
              <a:spcBef>
                <a:spcPct val="20000"/>
              </a:spcBef>
              <a:spcAft>
                <a:spcPts val="1200"/>
              </a:spcAft>
              <a:buSzPct val="92000"/>
              <a:buFont typeface="Wingdings 2" panose="05020102010507070707" pitchFamily="18" charset="2"/>
              <a:buChar char=""/>
              <a:tabLst/>
              <a:defRPr/>
            </a:pPr>
            <a:r>
              <a:rPr kumimoji="0" lang="en-US" sz="2400" b="0" i="0" u="none" strike="noStrike" kern="1200" cap="none" spc="0" normalizeH="0" baseline="0" noProof="0" dirty="0">
                <a:ln>
                  <a:noFill/>
                </a:ln>
                <a:effectLst/>
                <a:uLnTx/>
                <a:uFillTx/>
                <a:ea typeface="+mn-ea"/>
                <a:cs typeface="Arial" panose="020B0604020202020204" pitchFamily="34" charset="0"/>
              </a:rPr>
              <a:t>Be flexible and creative when exploring accommodations</a:t>
            </a:r>
          </a:p>
          <a:p>
            <a:pPr marL="306000" marR="0" lvl="0" indent="-306000" algn="l" defTabSz="457200" rtl="0" eaLnBrk="1" fontAlgn="auto" latinLnBrk="0" hangingPunct="1">
              <a:lnSpc>
                <a:spcPct val="100000"/>
              </a:lnSpc>
              <a:spcBef>
                <a:spcPct val="20000"/>
              </a:spcBef>
              <a:spcAft>
                <a:spcPts val="1200"/>
              </a:spcAft>
              <a:buSzPct val="92000"/>
              <a:buFont typeface="Wingdings 2" panose="05020102010507070707" pitchFamily="18" charset="2"/>
              <a:buChar char=""/>
              <a:tabLst/>
              <a:defRPr/>
            </a:pPr>
            <a:r>
              <a:rPr kumimoji="0" lang="en-US" sz="2400" b="0" i="0" u="none" strike="noStrike" kern="1200" cap="none" spc="0" normalizeH="0" baseline="0" noProof="0" dirty="0">
                <a:ln>
                  <a:noFill/>
                </a:ln>
                <a:effectLst/>
                <a:uLnTx/>
                <a:uFillTx/>
                <a:ea typeface="+mn-ea"/>
                <a:cs typeface="Arial" panose="020B0604020202020204" pitchFamily="34" charset="0"/>
              </a:rPr>
              <a:t>Access resources to support the accommodation process </a:t>
            </a:r>
            <a:br>
              <a:rPr kumimoji="0" lang="en-US" sz="2400" b="0" i="0" u="none" strike="noStrike" kern="1200" cap="none" spc="0" normalizeH="0" baseline="0" noProof="0" dirty="0">
                <a:ln>
                  <a:noFill/>
                </a:ln>
                <a:effectLst/>
                <a:uLnTx/>
                <a:uFillTx/>
                <a:ea typeface="+mn-ea"/>
                <a:cs typeface="Arial" panose="020B0604020202020204" pitchFamily="34" charset="0"/>
              </a:rPr>
            </a:br>
            <a:r>
              <a:rPr kumimoji="0" lang="en-US" sz="2400" b="0" i="0" u="none" strike="noStrike" kern="1200" cap="none" spc="0" normalizeH="0" baseline="0" noProof="0" dirty="0">
                <a:ln>
                  <a:noFill/>
                </a:ln>
                <a:effectLst/>
                <a:uLnTx/>
                <a:uFillTx/>
                <a:ea typeface="+mn-ea"/>
                <a:cs typeface="Arial" panose="020B0604020202020204" pitchFamily="34" charset="0"/>
              </a:rPr>
              <a:t>(e.g., JAN, EARN, PEAT)</a:t>
            </a:r>
          </a:p>
          <a:p>
            <a:endParaRPr lang="en-US" sz="1600" dirty="0"/>
          </a:p>
        </p:txBody>
      </p:sp>
      <p:sp>
        <p:nvSpPr>
          <p:cNvPr id="4" name="Slide Number Placeholder 3">
            <a:extLst>
              <a:ext uri="{FF2B5EF4-FFF2-40B4-BE49-F238E27FC236}">
                <a16:creationId xmlns:a16="http://schemas.microsoft.com/office/drawing/2014/main" id="{48D6233A-7E4F-4153-ADD0-FB119D68969E}"/>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25</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2483666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4874-E819-490A-B1E2-6AAF8BA3890D}"/>
              </a:ext>
            </a:extLst>
          </p:cNvPr>
          <p:cNvSpPr>
            <a:spLocks noGrp="1"/>
          </p:cNvSpPr>
          <p:nvPr>
            <p:ph type="title"/>
          </p:nvPr>
        </p:nvSpPr>
        <p:spPr/>
        <p:txBody>
          <a:bodyPr/>
          <a:lstStyle/>
          <a:p>
            <a:r>
              <a:rPr lang="en-US" dirty="0"/>
              <a:t>Inclusive Hiring and Accommodations</a:t>
            </a:r>
          </a:p>
        </p:txBody>
      </p:sp>
      <p:sp>
        <p:nvSpPr>
          <p:cNvPr id="3" name="Content Placeholder 2">
            <a:extLst>
              <a:ext uri="{FF2B5EF4-FFF2-40B4-BE49-F238E27FC236}">
                <a16:creationId xmlns:a16="http://schemas.microsoft.com/office/drawing/2014/main" id="{74B960E9-6B3A-4495-A5CB-99565907BC85}"/>
              </a:ext>
            </a:extLst>
          </p:cNvPr>
          <p:cNvSpPr>
            <a:spLocks noGrp="1"/>
          </p:cNvSpPr>
          <p:nvPr>
            <p:ph idx="1"/>
          </p:nvPr>
        </p:nvSpPr>
        <p:spPr>
          <a:xfrm>
            <a:off x="581193" y="2180496"/>
            <a:ext cx="6124408" cy="4525104"/>
          </a:xfrm>
        </p:spPr>
        <p:txBody>
          <a:bodyPr>
            <a:noAutofit/>
          </a:bodyPr>
          <a:lstStyle/>
          <a:p>
            <a:pPr marL="0" marR="0" lvl="0" indent="0" algn="l" defTabSz="457200" rtl="0" eaLnBrk="1" fontAlgn="auto" latinLnBrk="0" hangingPunct="1">
              <a:lnSpc>
                <a:spcPct val="100000"/>
              </a:lnSpc>
              <a:spcBef>
                <a:spcPct val="20000"/>
              </a:spcBef>
              <a:spcAft>
                <a:spcPts val="1200"/>
              </a:spcAft>
              <a:buSzPct val="92000"/>
              <a:buNone/>
              <a:tabLst/>
              <a:defRPr/>
            </a:pPr>
            <a:r>
              <a:rPr kumimoji="0" lang="en-US" sz="2600" b="1" i="0" u="none" strike="noStrike" kern="1200" cap="none" spc="0" normalizeH="0" baseline="0" noProof="0" dirty="0">
                <a:ln>
                  <a:noFill/>
                </a:ln>
                <a:effectLst/>
                <a:uLnTx/>
                <a:uFillTx/>
                <a:ea typeface="+mn-ea"/>
                <a:cs typeface="Arial" panose="020B0604020202020204" pitchFamily="34" charset="0"/>
              </a:rPr>
              <a:t>Inclusive hiring </a:t>
            </a:r>
            <a:r>
              <a:rPr kumimoji="0" lang="en-US" sz="2600" b="0" i="0" u="none" strike="noStrike" kern="1200" cap="none" spc="0" normalizeH="0" baseline="0" noProof="0" dirty="0">
                <a:ln>
                  <a:noFill/>
                </a:ln>
                <a:effectLst/>
                <a:uLnTx/>
                <a:uFillTx/>
                <a:ea typeface="+mn-ea"/>
                <a:cs typeface="Arial" panose="020B0604020202020204" pitchFamily="34" charset="0"/>
              </a:rPr>
              <a:t>means that at every stage of the hiring process, candidates with disabilities have equal access. </a:t>
            </a:r>
          </a:p>
          <a:p>
            <a:pPr marL="342900" marR="0" lvl="0" algn="l" defTabSz="457200" rtl="0" eaLnBrk="1" fontAlgn="auto" latinLnBrk="0" hangingPunct="1">
              <a:lnSpc>
                <a:spcPct val="100000"/>
              </a:lnSpc>
              <a:spcBef>
                <a:spcPct val="20000"/>
              </a:spcBef>
              <a:spcAft>
                <a:spcPts val="600"/>
              </a:spcAft>
              <a:buSzPct val="92000"/>
              <a:buFont typeface="Wingdings" panose="05000000000000000000" pitchFamily="2" charset="2"/>
              <a:buChar char="§"/>
              <a:tabLst/>
              <a:defRPr/>
            </a:pPr>
            <a:r>
              <a:rPr lang="en-US" sz="2600" kern="1200" dirty="0">
                <a:ea typeface="+mn-ea"/>
                <a:cs typeface="Arial" panose="020B0604020202020204" pitchFamily="34" charset="0"/>
              </a:rPr>
              <a:t>Recruiting</a:t>
            </a:r>
          </a:p>
          <a:p>
            <a:pPr marL="342900" marR="0" lvl="0" algn="l" defTabSz="457200" rtl="0" eaLnBrk="1" fontAlgn="auto" latinLnBrk="0" hangingPunct="1">
              <a:lnSpc>
                <a:spcPct val="100000"/>
              </a:lnSpc>
              <a:spcBef>
                <a:spcPct val="20000"/>
              </a:spcBef>
              <a:spcAft>
                <a:spcPts val="600"/>
              </a:spcAft>
              <a:buSzPct val="92000"/>
              <a:buFont typeface="Wingdings" panose="05000000000000000000" pitchFamily="2" charset="2"/>
              <a:buChar char="§"/>
              <a:tabLst/>
              <a:defRPr/>
            </a:pPr>
            <a:r>
              <a:rPr lang="en-US" sz="2600" kern="1200" dirty="0">
                <a:ea typeface="+mn-ea"/>
                <a:cs typeface="Arial" panose="020B0604020202020204" pitchFamily="34" charset="0"/>
              </a:rPr>
              <a:t>Application</a:t>
            </a:r>
          </a:p>
          <a:p>
            <a:pPr marL="342900" marR="0" lvl="0" algn="l" defTabSz="457200" rtl="0" eaLnBrk="1" fontAlgn="auto" latinLnBrk="0" hangingPunct="1">
              <a:lnSpc>
                <a:spcPct val="100000"/>
              </a:lnSpc>
              <a:spcBef>
                <a:spcPct val="20000"/>
              </a:spcBef>
              <a:spcAft>
                <a:spcPts val="600"/>
              </a:spcAft>
              <a:buSzPct val="92000"/>
              <a:buFont typeface="Wingdings" panose="05000000000000000000" pitchFamily="2" charset="2"/>
              <a:buChar char="§"/>
              <a:tabLst/>
              <a:defRPr/>
            </a:pPr>
            <a:r>
              <a:rPr kumimoji="0" lang="en-US" sz="2600" b="0" i="0" u="none" strike="noStrike" kern="1200" cap="none" spc="0" normalizeH="0" baseline="0" noProof="0" dirty="0">
                <a:ln>
                  <a:noFill/>
                </a:ln>
                <a:effectLst/>
                <a:uLnTx/>
                <a:uFillTx/>
                <a:ea typeface="+mn-ea"/>
                <a:cs typeface="Arial" panose="020B0604020202020204" pitchFamily="34" charset="0"/>
              </a:rPr>
              <a:t>Interviewing</a:t>
            </a:r>
          </a:p>
          <a:p>
            <a:pPr marL="342900" marR="0" lvl="0" algn="l" defTabSz="457200" rtl="0" eaLnBrk="1" fontAlgn="auto" latinLnBrk="0" hangingPunct="1">
              <a:lnSpc>
                <a:spcPct val="100000"/>
              </a:lnSpc>
              <a:spcBef>
                <a:spcPct val="20000"/>
              </a:spcBef>
              <a:spcAft>
                <a:spcPts val="600"/>
              </a:spcAft>
              <a:buSzPct val="92000"/>
              <a:buFont typeface="Wingdings" panose="05000000000000000000" pitchFamily="2" charset="2"/>
              <a:buChar char="§"/>
              <a:tabLst/>
              <a:defRPr/>
            </a:pPr>
            <a:r>
              <a:rPr lang="en-US" sz="2600" kern="1200" dirty="0">
                <a:ea typeface="+mn-ea"/>
                <a:cs typeface="Arial" panose="020B0604020202020204" pitchFamily="34" charset="0"/>
              </a:rPr>
              <a:t>Testing</a:t>
            </a:r>
          </a:p>
          <a:p>
            <a:pPr marL="342900" marR="0" lvl="0" algn="l" defTabSz="457200" rtl="0" eaLnBrk="1" fontAlgn="auto" latinLnBrk="0" hangingPunct="1">
              <a:lnSpc>
                <a:spcPct val="100000"/>
              </a:lnSpc>
              <a:spcBef>
                <a:spcPct val="20000"/>
              </a:spcBef>
              <a:spcAft>
                <a:spcPts val="600"/>
              </a:spcAft>
              <a:buSzPct val="92000"/>
              <a:buFont typeface="Wingdings" panose="05000000000000000000" pitchFamily="2" charset="2"/>
              <a:buChar char="§"/>
              <a:tabLst/>
              <a:defRPr/>
            </a:pPr>
            <a:r>
              <a:rPr kumimoji="0" lang="en-US" sz="2600" b="0" i="0" u="none" strike="noStrike" kern="1200" cap="none" spc="0" normalizeH="0" baseline="0" noProof="0" dirty="0">
                <a:ln>
                  <a:noFill/>
                </a:ln>
                <a:effectLst/>
                <a:uLnTx/>
                <a:uFillTx/>
                <a:ea typeface="+mn-ea"/>
                <a:cs typeface="Arial" panose="020B0604020202020204" pitchFamily="34" charset="0"/>
              </a:rPr>
              <a:t>Onboarding</a:t>
            </a:r>
            <a:endParaRPr lang="en-US" sz="2600" dirty="0"/>
          </a:p>
        </p:txBody>
      </p:sp>
      <p:sp>
        <p:nvSpPr>
          <p:cNvPr id="4" name="Slide Number Placeholder 3">
            <a:extLst>
              <a:ext uri="{FF2B5EF4-FFF2-40B4-BE49-F238E27FC236}">
                <a16:creationId xmlns:a16="http://schemas.microsoft.com/office/drawing/2014/main" id="{54F7B6C1-DDD2-48D5-A410-DF10C8226ACD}"/>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26</a:t>
            </a:fld>
            <a:endParaRPr lang="en-US" sz="1600" dirty="0">
              <a:solidFill>
                <a:srgbClr val="002C5F"/>
              </a:solidFill>
              <a:latin typeface="Arial Nova" panose="020B0504020202020204" pitchFamily="34" charset="0"/>
            </a:endParaRPr>
          </a:p>
        </p:txBody>
      </p:sp>
      <p:pic>
        <p:nvPicPr>
          <p:cNvPr id="6" name="Picture 5">
            <a:extLst>
              <a:ext uri="{FF2B5EF4-FFF2-40B4-BE49-F238E27FC236}">
                <a16:creationId xmlns:a16="http://schemas.microsoft.com/office/drawing/2014/main" id="{46DF3071-ED2D-43E5-83FC-DB080F8B293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012996"/>
            <a:ext cx="4891624" cy="3565883"/>
          </a:xfrm>
          <a:prstGeom prst="rect">
            <a:avLst/>
          </a:prstGeom>
        </p:spPr>
      </p:pic>
    </p:spTree>
    <p:extLst>
      <p:ext uri="{BB962C8B-B14F-4D97-AF65-F5344CB8AC3E}">
        <p14:creationId xmlns:p14="http://schemas.microsoft.com/office/powerpoint/2010/main" val="2356929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BC41-1CCA-4B5E-A66B-EBA9F287B941}"/>
              </a:ext>
            </a:extLst>
          </p:cNvPr>
          <p:cNvSpPr>
            <a:spLocks noGrp="1"/>
          </p:cNvSpPr>
          <p:nvPr>
            <p:ph type="title"/>
          </p:nvPr>
        </p:nvSpPr>
        <p:spPr/>
        <p:txBody>
          <a:bodyPr/>
          <a:lstStyle/>
          <a:p>
            <a:r>
              <a:rPr lang="en-US" dirty="0"/>
              <a:t>Processing Hiring Accommodation Requests</a:t>
            </a:r>
          </a:p>
        </p:txBody>
      </p:sp>
      <p:sp>
        <p:nvSpPr>
          <p:cNvPr id="3" name="Content Placeholder 2">
            <a:extLst>
              <a:ext uri="{FF2B5EF4-FFF2-40B4-BE49-F238E27FC236}">
                <a16:creationId xmlns:a16="http://schemas.microsoft.com/office/drawing/2014/main" id="{AF2A2E42-84B7-4605-BFC6-F1FA0C07533D}"/>
              </a:ext>
            </a:extLst>
          </p:cNvPr>
          <p:cNvSpPr>
            <a:spLocks noGrp="1"/>
          </p:cNvSpPr>
          <p:nvPr>
            <p:ph idx="1"/>
          </p:nvPr>
        </p:nvSpPr>
        <p:spPr/>
        <p:txBody>
          <a:bodyPr>
            <a:normAutofit fontScale="92500" lnSpcReduction="10000"/>
          </a:bodyPr>
          <a:lstStyle/>
          <a:p>
            <a:pPr marL="285750" indent="-285750">
              <a:spcAft>
                <a:spcPts val="600"/>
              </a:spcAft>
              <a:buFont typeface="Wingdings" panose="05000000000000000000" pitchFamily="2" charset="2"/>
              <a:buChar char="§"/>
            </a:pPr>
            <a:r>
              <a:rPr lang="en-US" sz="2600" i="0" dirty="0">
                <a:effectLst/>
              </a:rPr>
              <a:t>Include a reasonable accommodation statement. For example:</a:t>
            </a:r>
          </a:p>
          <a:p>
            <a:pPr marL="742950" lvl="1" indent="-285750">
              <a:spcAft>
                <a:spcPts val="1200"/>
              </a:spcAft>
              <a:buFont typeface="Wingdings" panose="05000000000000000000" pitchFamily="2" charset="2"/>
              <a:buChar char="§"/>
            </a:pPr>
            <a:r>
              <a:rPr lang="en-US" sz="2400" i="0" dirty="0">
                <a:effectLst/>
              </a:rPr>
              <a:t>[Employer] is committed to the full inclusion of all qualified individuals. As part of this commitment, [Employer] will ensure that persons with disabilities are provided reasonable accommodations for the hiring process. If reasonable accommodation is needed, please contact [include name and/or department, telephone, and e-mail address, etc.].</a:t>
            </a:r>
          </a:p>
          <a:p>
            <a:pPr marL="285750" indent="-285750">
              <a:spcAft>
                <a:spcPts val="1200"/>
              </a:spcAft>
              <a:buFont typeface="Wingdings" panose="05000000000000000000" pitchFamily="2" charset="2"/>
              <a:buChar char="§"/>
            </a:pPr>
            <a:r>
              <a:rPr lang="en-US" sz="2600" b="0" i="0" dirty="0">
                <a:effectLst/>
              </a:rPr>
              <a:t>Appoint someone to handle accommodation requests quickly</a:t>
            </a:r>
            <a:endParaRPr lang="en-US" sz="2600" i="0" dirty="0">
              <a:effectLst/>
            </a:endParaRPr>
          </a:p>
          <a:p>
            <a:pPr marL="285750" indent="-285750">
              <a:spcAft>
                <a:spcPts val="1200"/>
              </a:spcAft>
              <a:buFont typeface="Wingdings" panose="05000000000000000000" pitchFamily="2" charset="2"/>
              <a:buChar char="§"/>
            </a:pPr>
            <a:r>
              <a:rPr lang="en-US" sz="2600" dirty="0"/>
              <a:t>A</a:t>
            </a:r>
            <a:r>
              <a:rPr lang="en-US" sz="2600" i="0" dirty="0">
                <a:effectLst/>
              </a:rPr>
              <a:t>im to minimize the amount of personal medical information received about applicants and candidates</a:t>
            </a:r>
          </a:p>
          <a:p>
            <a:endParaRPr lang="en-US" dirty="0"/>
          </a:p>
        </p:txBody>
      </p:sp>
      <p:sp>
        <p:nvSpPr>
          <p:cNvPr id="4" name="Slide Number Placeholder 3">
            <a:extLst>
              <a:ext uri="{FF2B5EF4-FFF2-40B4-BE49-F238E27FC236}">
                <a16:creationId xmlns:a16="http://schemas.microsoft.com/office/drawing/2014/main" id="{2A88FABD-0F36-465D-B9A2-C4AA49F4EAD9}"/>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27</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940126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16C4-7ED4-4BDA-8979-A6D0173E80C7}"/>
              </a:ext>
            </a:extLst>
          </p:cNvPr>
          <p:cNvSpPr>
            <a:spLocks noGrp="1"/>
          </p:cNvSpPr>
          <p:nvPr>
            <p:ph type="title"/>
          </p:nvPr>
        </p:nvSpPr>
        <p:spPr/>
        <p:txBody>
          <a:bodyPr/>
          <a:lstStyle/>
          <a:p>
            <a:r>
              <a:rPr lang="en-US" dirty="0"/>
              <a:t>New Resources @ AskJAN.org</a:t>
            </a:r>
          </a:p>
        </p:txBody>
      </p:sp>
      <p:sp>
        <p:nvSpPr>
          <p:cNvPr id="3" name="Content Placeholder 2">
            <a:extLst>
              <a:ext uri="{FF2B5EF4-FFF2-40B4-BE49-F238E27FC236}">
                <a16:creationId xmlns:a16="http://schemas.microsoft.com/office/drawing/2014/main" id="{0A0E9767-9A3B-44B9-B27C-8322F65EE75E}"/>
              </a:ext>
            </a:extLst>
          </p:cNvPr>
          <p:cNvSpPr>
            <a:spLocks noGrp="1"/>
          </p:cNvSpPr>
          <p:nvPr>
            <p:ph idx="1"/>
          </p:nvPr>
        </p:nvSpPr>
        <p:spPr/>
        <p:txBody>
          <a:bodyPr>
            <a:normAutofit fontScale="92500"/>
          </a:bodyPr>
          <a:lstStyle/>
          <a:p>
            <a:pPr>
              <a:spcBef>
                <a:spcPts val="1000"/>
              </a:spcBef>
              <a:spcAft>
                <a:spcPts val="1200"/>
              </a:spcAft>
            </a:pPr>
            <a:r>
              <a:rPr lang="en-US" sz="2600" u="sng" dirty="0">
                <a:solidFill>
                  <a:srgbClr val="0563C1"/>
                </a:solidFill>
                <a:effectLst/>
                <a:ea typeface="Times New Roman" panose="02020603050405020304" pitchFamily="18" charset="0"/>
                <a:hlinkClick r:id="rId3"/>
              </a:rPr>
              <a:t>Hiring Process Reasonable Accommodation Flowchart</a:t>
            </a:r>
            <a:endParaRPr lang="en-US" sz="2600" dirty="0">
              <a:effectLst/>
              <a:ea typeface="Calibri" panose="020F0502020204030204" pitchFamily="34" charset="0"/>
            </a:endParaRPr>
          </a:p>
          <a:p>
            <a:pPr>
              <a:spcBef>
                <a:spcPts val="1000"/>
              </a:spcBef>
              <a:spcAft>
                <a:spcPts val="1200"/>
              </a:spcAft>
            </a:pPr>
            <a:r>
              <a:rPr lang="en-US" sz="2600" u="sng" dirty="0">
                <a:solidFill>
                  <a:srgbClr val="0563C1"/>
                </a:solidFill>
                <a:effectLst/>
                <a:ea typeface="Times New Roman" panose="02020603050405020304" pitchFamily="18" charset="0"/>
                <a:hlinkClick r:id="rId4"/>
              </a:rPr>
              <a:t>Sample Medical Inquiry Form in Response to an Accommodation Request for the Hiring Process</a:t>
            </a:r>
            <a:endParaRPr lang="en-US" sz="2600" u="sng" dirty="0">
              <a:solidFill>
                <a:srgbClr val="0563C1"/>
              </a:solidFill>
              <a:effectLst/>
              <a:ea typeface="Times New Roman" panose="02020603050405020304" pitchFamily="18" charset="0"/>
            </a:endParaRPr>
          </a:p>
          <a:p>
            <a:pPr>
              <a:spcBef>
                <a:spcPts val="1000"/>
              </a:spcBef>
              <a:spcAft>
                <a:spcPts val="1200"/>
              </a:spcAft>
              <a:buClr>
                <a:srgbClr val="1A3260"/>
              </a:buClr>
              <a:defRPr/>
            </a:pPr>
            <a:r>
              <a:rPr kumimoji="0" lang="en-US" sz="2600" b="0" i="0" u="sng" strike="noStrike" kern="1200" cap="none" spc="0" normalizeH="0" baseline="0" noProof="0" dirty="0">
                <a:ln>
                  <a:noFill/>
                </a:ln>
                <a:solidFill>
                  <a:srgbClr val="0563C1"/>
                </a:solidFill>
                <a:effectLst/>
                <a:uLnTx/>
                <a:uFillTx/>
                <a:ea typeface="Times New Roman" panose="02020603050405020304" pitchFamily="18" charset="0"/>
                <a:hlinkClick r:id="rId5"/>
              </a:rPr>
              <a:t>Sample Reasonable Accommodation Request Form for the Hiring Process</a:t>
            </a:r>
            <a:endParaRPr kumimoji="0" lang="en-US" sz="2600" b="0" i="0" u="none" strike="noStrike" kern="1200" cap="none" spc="0" normalizeH="0" baseline="0" noProof="0" dirty="0">
              <a:ln>
                <a:noFill/>
              </a:ln>
              <a:solidFill>
                <a:srgbClr val="1A3260"/>
              </a:solidFill>
              <a:effectLst/>
              <a:uLnTx/>
              <a:uFillTx/>
              <a:ea typeface="Calibri" panose="020F0502020204030204" pitchFamily="34" charset="0"/>
            </a:endParaRPr>
          </a:p>
          <a:p>
            <a:pPr>
              <a:spcBef>
                <a:spcPts val="1000"/>
              </a:spcBef>
              <a:spcAft>
                <a:spcPts val="1200"/>
              </a:spcAft>
              <a:buClr>
                <a:srgbClr val="1A3260"/>
              </a:buClr>
              <a:defRPr/>
            </a:pPr>
            <a:r>
              <a:rPr kumimoji="0" lang="en-US" sz="2600" b="0" i="0" u="sng" strike="noStrike" kern="1200" cap="none" spc="0" normalizeH="0" baseline="0" noProof="0" dirty="0">
                <a:ln>
                  <a:noFill/>
                </a:ln>
                <a:solidFill>
                  <a:srgbClr val="0563C1"/>
                </a:solidFill>
                <a:effectLst/>
                <a:uLnTx/>
                <a:uFillTx/>
                <a:ea typeface="Times New Roman" panose="02020603050405020304" pitchFamily="18" charset="0"/>
                <a:hlinkClick r:id="rId6"/>
              </a:rPr>
              <a:t>Sample Reasonable Accommodation Statements for the Hiring Process</a:t>
            </a:r>
            <a:endParaRPr kumimoji="0" lang="en-US" sz="2600" b="0" i="0" u="none" strike="noStrike" kern="1200" cap="none" spc="0" normalizeH="0" baseline="0" noProof="0" dirty="0">
              <a:ln>
                <a:noFill/>
              </a:ln>
              <a:solidFill>
                <a:srgbClr val="1A3260"/>
              </a:solidFill>
              <a:effectLst/>
              <a:uLnTx/>
              <a:uFillTx/>
              <a:ea typeface="Calibri" panose="020F0502020204030204" pitchFamily="34" charset="0"/>
            </a:endParaRPr>
          </a:p>
          <a:p>
            <a:pPr>
              <a:spcBef>
                <a:spcPts val="1000"/>
              </a:spcBef>
              <a:spcAft>
                <a:spcPts val="1200"/>
              </a:spcAft>
            </a:pPr>
            <a:r>
              <a:rPr lang="en-US" sz="2600" u="sng" dirty="0">
                <a:solidFill>
                  <a:srgbClr val="0563C1"/>
                </a:solidFill>
                <a:effectLst/>
                <a:ea typeface="Times New Roman" panose="02020603050405020304" pitchFamily="18" charset="0"/>
                <a:hlinkClick r:id="rId7"/>
              </a:rPr>
              <a:t>Streamlining the Interactive Process When Accommodating Job Applicants</a:t>
            </a:r>
            <a:endParaRPr lang="en-US" sz="2600" dirty="0">
              <a:effectLst/>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F119D15-CBD7-45AB-9A1A-7D493AE16E4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spTree>
    <p:extLst>
      <p:ext uri="{BB962C8B-B14F-4D97-AF65-F5344CB8AC3E}">
        <p14:creationId xmlns:p14="http://schemas.microsoft.com/office/powerpoint/2010/main" val="226555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4DE2-349B-4CF4-9FA0-69098335CB40}"/>
              </a:ext>
            </a:extLst>
          </p:cNvPr>
          <p:cNvSpPr>
            <a:spLocks noGrp="1"/>
          </p:cNvSpPr>
          <p:nvPr>
            <p:ph type="title"/>
          </p:nvPr>
        </p:nvSpPr>
        <p:spPr/>
        <p:txBody>
          <a:bodyPr/>
          <a:lstStyle/>
          <a:p>
            <a:r>
              <a:rPr lang="en-US" dirty="0"/>
              <a:t>Resources @ AskEARN.org</a:t>
            </a:r>
          </a:p>
        </p:txBody>
      </p:sp>
      <p:sp>
        <p:nvSpPr>
          <p:cNvPr id="3" name="Content Placeholder 2">
            <a:extLst>
              <a:ext uri="{FF2B5EF4-FFF2-40B4-BE49-F238E27FC236}">
                <a16:creationId xmlns:a16="http://schemas.microsoft.com/office/drawing/2014/main" id="{CD1BF97F-99CB-4E15-BA46-DAEFF071BF08}"/>
              </a:ext>
            </a:extLst>
          </p:cNvPr>
          <p:cNvSpPr>
            <a:spLocks noGrp="1"/>
          </p:cNvSpPr>
          <p:nvPr>
            <p:ph idx="1"/>
          </p:nvPr>
        </p:nvSpPr>
        <p:spPr/>
        <p:txBody>
          <a:bodyPr>
            <a:normAutofit fontScale="92500" lnSpcReduction="10000"/>
          </a:bodyPr>
          <a:lstStyle/>
          <a:p>
            <a:pPr marR="0" lvl="0" algn="l" defTabSz="914400" rtl="0" eaLnBrk="1" fontAlgn="auto" latinLnBrk="0" hangingPunct="1">
              <a:lnSpc>
                <a:spcPct val="110000"/>
              </a:lnSpc>
              <a:spcBef>
                <a:spcPts val="1000"/>
              </a:spcBef>
              <a:spcAft>
                <a:spcPts val="1200"/>
              </a:spcAft>
              <a:buClr>
                <a:srgbClr val="242852"/>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242852"/>
                </a:solidFill>
                <a:effectLst/>
                <a:uLnTx/>
                <a:uFillTx/>
                <a:ea typeface="Verdana" panose="020B0604030504040204" pitchFamily="34" charset="0"/>
                <a:hlinkClick r:id="rId3"/>
              </a:rPr>
              <a:t>Encouraging Applicants with Disabilities: Job Descriptions and Announcements</a:t>
            </a:r>
            <a:endParaRPr kumimoji="0" lang="en-US" sz="2600" b="0" i="0" u="none" strike="noStrike" kern="1200" cap="none" spc="0" normalizeH="0" baseline="0" noProof="0" dirty="0">
              <a:ln>
                <a:noFill/>
              </a:ln>
              <a:solidFill>
                <a:srgbClr val="242852"/>
              </a:solidFill>
              <a:effectLst/>
              <a:uLnTx/>
              <a:uFillTx/>
              <a:ea typeface="Verdana" panose="020B0604030504040204" pitchFamily="34" charset="0"/>
            </a:endParaRPr>
          </a:p>
          <a:p>
            <a:pPr marR="0" lvl="0" algn="l" defTabSz="914400" rtl="0" eaLnBrk="1" fontAlgn="auto" latinLnBrk="0" hangingPunct="1">
              <a:lnSpc>
                <a:spcPct val="90000"/>
              </a:lnSpc>
              <a:spcBef>
                <a:spcPts val="1000"/>
              </a:spcBef>
              <a:spcAft>
                <a:spcPts val="1200"/>
              </a:spcAft>
              <a:buClr>
                <a:srgbClr val="242852"/>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242852"/>
                </a:solidFill>
                <a:effectLst/>
                <a:uLnTx/>
                <a:uFillTx/>
                <a:ea typeface="Verdana" panose="020B0604030504040204" pitchFamily="34" charset="0"/>
                <a:hlinkClick r:id="rId4"/>
              </a:rPr>
              <a:t>Accessible and Authentic Interviews for Candidates with Disabilities</a:t>
            </a:r>
            <a:endParaRPr kumimoji="0" lang="en-US" sz="2600" b="0" i="0" u="none" strike="noStrike" kern="1200" cap="none" spc="0" normalizeH="0" baseline="0" noProof="0" dirty="0">
              <a:ln>
                <a:noFill/>
              </a:ln>
              <a:solidFill>
                <a:srgbClr val="242852"/>
              </a:solidFill>
              <a:effectLst/>
              <a:uLnTx/>
              <a:uFillTx/>
              <a:ea typeface="Verdana" panose="020B0604030504040204" pitchFamily="34" charset="0"/>
            </a:endParaRPr>
          </a:p>
          <a:p>
            <a:pPr marR="0" lvl="0" algn="l" defTabSz="914400" rtl="0" eaLnBrk="1" fontAlgn="auto" latinLnBrk="0" hangingPunct="1">
              <a:lnSpc>
                <a:spcPct val="90000"/>
              </a:lnSpc>
              <a:spcBef>
                <a:spcPts val="1000"/>
              </a:spcBef>
              <a:spcAft>
                <a:spcPts val="1200"/>
              </a:spcAft>
              <a:buClr>
                <a:srgbClr val="242852"/>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242852"/>
                </a:solidFill>
                <a:effectLst/>
                <a:uLnTx/>
                <a:uFillTx/>
                <a:ea typeface="Verdana" panose="020B0604030504040204" pitchFamily="34" charset="0"/>
                <a:hlinkClick r:id="rId5"/>
              </a:rPr>
              <a:t>Measure Success: Accountability &amp; Self-Identification</a:t>
            </a:r>
            <a:endParaRPr kumimoji="0" lang="en-US" sz="2600" b="0" i="0" u="none" strike="noStrike" kern="1200" cap="none" spc="0" normalizeH="0" baseline="0" noProof="0" dirty="0">
              <a:ln>
                <a:noFill/>
              </a:ln>
              <a:solidFill>
                <a:srgbClr val="242852"/>
              </a:solidFill>
              <a:effectLst/>
              <a:uLnTx/>
              <a:uFillTx/>
              <a:ea typeface="Verdana" panose="020B0604030504040204" pitchFamily="34" charset="0"/>
            </a:endParaRPr>
          </a:p>
          <a:p>
            <a:pPr marR="0" lvl="0" algn="l" defTabSz="914400" rtl="0" eaLnBrk="1" fontAlgn="auto" latinLnBrk="0" hangingPunct="1">
              <a:lnSpc>
                <a:spcPct val="90000"/>
              </a:lnSpc>
              <a:spcBef>
                <a:spcPts val="1000"/>
              </a:spcBef>
              <a:spcAft>
                <a:spcPts val="1200"/>
              </a:spcAft>
              <a:buClr>
                <a:srgbClr val="242852"/>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242852"/>
                </a:solidFill>
                <a:effectLst/>
                <a:uLnTx/>
                <a:uFillTx/>
                <a:ea typeface="Verdana" panose="020B0604030504040204" pitchFamily="34" charset="0"/>
                <a:hlinkClick r:id="rId6"/>
              </a:rPr>
              <a:t>Encouraging Self-Identification</a:t>
            </a:r>
            <a:endParaRPr kumimoji="0" lang="en-US" sz="2600" b="0" i="0" u="none" strike="noStrike" kern="1200" cap="none" spc="0" normalizeH="0" baseline="0" noProof="0" dirty="0">
              <a:ln>
                <a:noFill/>
              </a:ln>
              <a:solidFill>
                <a:srgbClr val="242852"/>
              </a:solidFill>
              <a:effectLst/>
              <a:uLnTx/>
              <a:uFillTx/>
              <a:ea typeface="Verdana" panose="020B0604030504040204" pitchFamily="34" charset="0"/>
            </a:endParaRPr>
          </a:p>
          <a:p>
            <a:pPr marR="0" lvl="0" algn="l" defTabSz="914400" rtl="0" eaLnBrk="1" fontAlgn="auto" latinLnBrk="0" hangingPunct="1">
              <a:lnSpc>
                <a:spcPct val="90000"/>
              </a:lnSpc>
              <a:spcBef>
                <a:spcPts val="1000"/>
              </a:spcBef>
              <a:spcAft>
                <a:spcPts val="1200"/>
              </a:spcAft>
              <a:buClr>
                <a:srgbClr val="242852"/>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FFFFFF"/>
                </a:solidFill>
                <a:effectLst/>
                <a:uLnTx/>
                <a:uFillTx/>
                <a:ea typeface="Verdana" panose="020B0604030504040204" pitchFamily="34" charset="0"/>
                <a:hlinkClick r:id="rId7"/>
              </a:rPr>
              <a:t>Online Recruitment of and Outreach to People with Disabilities: Research-Based Practices</a:t>
            </a:r>
            <a:endParaRPr kumimoji="0" lang="en-US" sz="2600" b="0" i="0" u="none" strike="noStrike" kern="1200" cap="none" spc="0" normalizeH="0" baseline="0" noProof="0" dirty="0">
              <a:ln>
                <a:noFill/>
              </a:ln>
              <a:solidFill>
                <a:srgbClr val="FFFFFF"/>
              </a:solidFill>
              <a:effectLst/>
              <a:uLnTx/>
              <a:uFillTx/>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F1F8917C-3214-43F1-8BEE-C2BC2DD8D2BB}"/>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29</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339211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90052940-8F7C-406C-80DE-3D3CB87F5278}"/>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305135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B5ED-AC7D-43A4-9CAF-B6F7C8A3289C}"/>
              </a:ext>
            </a:extLst>
          </p:cNvPr>
          <p:cNvSpPr>
            <a:spLocks noGrp="1"/>
          </p:cNvSpPr>
          <p:nvPr>
            <p:ph type="title"/>
          </p:nvPr>
        </p:nvSpPr>
        <p:spPr/>
        <p:txBody>
          <a:bodyPr/>
          <a:lstStyle/>
          <a:p>
            <a:r>
              <a:rPr lang="en-US" dirty="0"/>
              <a:t>Technical Assistance centers</a:t>
            </a:r>
          </a:p>
        </p:txBody>
      </p:sp>
      <p:sp>
        <p:nvSpPr>
          <p:cNvPr id="3" name="Content Placeholder 2">
            <a:extLst>
              <a:ext uri="{FF2B5EF4-FFF2-40B4-BE49-F238E27FC236}">
                <a16:creationId xmlns:a16="http://schemas.microsoft.com/office/drawing/2014/main" id="{BEACC71A-01A9-487C-9E96-1928DEA151D8}"/>
              </a:ext>
            </a:extLst>
          </p:cNvPr>
          <p:cNvSpPr>
            <a:spLocks noGrp="1"/>
          </p:cNvSpPr>
          <p:nvPr>
            <p:ph idx="1"/>
          </p:nvPr>
        </p:nvSpPr>
        <p:spPr/>
        <p:txBody>
          <a:bodyPr>
            <a:normAutofit lnSpcReduction="10000"/>
          </a:bodyPr>
          <a:lstStyle/>
          <a:p>
            <a:pPr marR="0" lvl="0" algn="l" defTabSz="914400" rtl="0" eaLnBrk="1" fontAlgn="auto" latinLnBrk="0" hangingPunct="1">
              <a:lnSpc>
                <a:spcPct val="90000"/>
              </a:lnSpc>
              <a:spcBef>
                <a:spcPts val="1000"/>
              </a:spcBef>
              <a:spcAft>
                <a:spcPts val="1200"/>
              </a:spcAft>
              <a:buClr>
                <a:srgbClr val="242852"/>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242852"/>
                </a:solidFill>
                <a:effectLst/>
                <a:uLnTx/>
                <a:uFillTx/>
                <a:ea typeface="Verdana" panose="020B0604030504040204" pitchFamily="34" charset="0"/>
                <a:hlinkClick r:id="rId2"/>
              </a:rPr>
              <a:t>Employer Assistance and Resource Network on Disability Inclusion (EARN)</a:t>
            </a:r>
            <a:endParaRPr kumimoji="0" lang="en-US" sz="2600" b="0" i="0" u="none" strike="noStrike" kern="1200" cap="none" spc="0" normalizeH="0" baseline="0" noProof="0" dirty="0">
              <a:ln>
                <a:noFill/>
              </a:ln>
              <a:solidFill>
                <a:srgbClr val="242852"/>
              </a:solidFill>
              <a:effectLst/>
              <a:uLnTx/>
              <a:uFillTx/>
              <a:ea typeface="Verdana" panose="020B0604030504040204" pitchFamily="34" charset="0"/>
            </a:endParaRPr>
          </a:p>
          <a:p>
            <a:pPr marL="457200" marR="0" lvl="1" indent="0" algn="l" defTabSz="914400" rtl="0" eaLnBrk="1" fontAlgn="auto" latinLnBrk="0" hangingPunct="1">
              <a:lnSpc>
                <a:spcPct val="90000"/>
              </a:lnSpc>
              <a:spcBef>
                <a:spcPts val="500"/>
              </a:spcBef>
              <a:spcAft>
                <a:spcPts val="1200"/>
              </a:spcAft>
              <a:buClr>
                <a:srgbClr val="629DD1"/>
              </a:buClr>
              <a:buSzTx/>
              <a:buNone/>
              <a:tabLst/>
              <a:defRPr/>
            </a:pPr>
            <a:r>
              <a:rPr kumimoji="0" lang="en-US" sz="2600" b="0" i="0" u="none" strike="noStrike" kern="1200" cap="none" spc="0" normalizeH="0" baseline="0" noProof="0" dirty="0">
                <a:ln>
                  <a:noFill/>
                </a:ln>
                <a:solidFill>
                  <a:srgbClr val="242852"/>
                </a:solidFill>
                <a:effectLst/>
                <a:uLnTx/>
                <a:uFillTx/>
                <a:latin typeface="Arial Nova" panose="020B0504020202020204" pitchFamily="34" charset="0"/>
                <a:ea typeface="Verdana" panose="020B0604030504040204" pitchFamily="34" charset="0"/>
              </a:rPr>
              <a:t>AskEARN.org</a:t>
            </a:r>
          </a:p>
          <a:p>
            <a:pPr marR="0" lvl="0" algn="l" defTabSz="914400" rtl="0" eaLnBrk="1" fontAlgn="auto" latinLnBrk="0" hangingPunct="1">
              <a:lnSpc>
                <a:spcPct val="90000"/>
              </a:lnSpc>
              <a:spcBef>
                <a:spcPts val="1000"/>
              </a:spcBef>
              <a:spcAft>
                <a:spcPts val="1200"/>
              </a:spcAft>
              <a:buClr>
                <a:srgbClr val="242852"/>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242852"/>
                </a:solidFill>
                <a:effectLst/>
                <a:uLnTx/>
                <a:uFillTx/>
                <a:ea typeface="Verdana" panose="020B0604030504040204" pitchFamily="34" charset="0"/>
                <a:hlinkClick r:id="rId3"/>
              </a:rPr>
              <a:t>Job Accommodation Network (JAN)</a:t>
            </a:r>
            <a:endParaRPr kumimoji="0" lang="en-US" sz="2600" b="0" i="0" u="none" strike="noStrike" kern="1200" cap="none" spc="0" normalizeH="0" baseline="0" noProof="0" dirty="0">
              <a:ln>
                <a:noFill/>
              </a:ln>
              <a:solidFill>
                <a:srgbClr val="242852"/>
              </a:solidFill>
              <a:effectLst/>
              <a:uLnTx/>
              <a:uFillTx/>
              <a:ea typeface="Verdana" panose="020B0604030504040204" pitchFamily="34" charset="0"/>
            </a:endParaRPr>
          </a:p>
          <a:p>
            <a:pPr marL="457200" marR="0" lvl="1" indent="0" algn="l" defTabSz="914400" rtl="0" eaLnBrk="1" fontAlgn="auto" latinLnBrk="0" hangingPunct="1">
              <a:lnSpc>
                <a:spcPct val="90000"/>
              </a:lnSpc>
              <a:spcBef>
                <a:spcPts val="500"/>
              </a:spcBef>
              <a:spcAft>
                <a:spcPts val="1200"/>
              </a:spcAft>
              <a:buClr>
                <a:srgbClr val="629DD1"/>
              </a:buClr>
              <a:buSzTx/>
              <a:buNone/>
              <a:tabLst/>
              <a:defRPr/>
            </a:pPr>
            <a:r>
              <a:rPr kumimoji="0" lang="en-US" sz="2600" b="0" i="0" u="none" strike="noStrike" kern="1200" cap="none" spc="0" normalizeH="0" baseline="0" noProof="0" dirty="0">
                <a:ln>
                  <a:noFill/>
                </a:ln>
                <a:solidFill>
                  <a:srgbClr val="242852"/>
                </a:solidFill>
                <a:effectLst/>
                <a:uLnTx/>
                <a:uFillTx/>
                <a:latin typeface="Arial Nova" panose="020B0504020202020204" pitchFamily="34" charset="0"/>
                <a:ea typeface="Verdana" panose="020B0604030504040204" pitchFamily="34" charset="0"/>
              </a:rPr>
              <a:t>AskJAN.org</a:t>
            </a:r>
          </a:p>
          <a:p>
            <a:pPr marR="0" lvl="0" algn="l" defTabSz="914400" rtl="0" eaLnBrk="1" fontAlgn="auto" latinLnBrk="0" hangingPunct="1">
              <a:lnSpc>
                <a:spcPct val="90000"/>
              </a:lnSpc>
              <a:spcBef>
                <a:spcPts val="1000"/>
              </a:spcBef>
              <a:spcAft>
                <a:spcPts val="1200"/>
              </a:spcAft>
              <a:buClr>
                <a:srgbClr val="242852"/>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242852"/>
                </a:solidFill>
                <a:effectLst/>
                <a:uLnTx/>
                <a:uFillTx/>
                <a:ea typeface="Verdana" panose="020B0604030504040204" pitchFamily="34" charset="0"/>
                <a:hlinkClick r:id="rId4"/>
              </a:rPr>
              <a:t>Partnership on Employment and Accessible Technology (PEAT)</a:t>
            </a:r>
            <a:endParaRPr kumimoji="0" lang="en-US" sz="2600" b="0" i="0" u="none" strike="noStrike" kern="1200" cap="none" spc="0" normalizeH="0" baseline="0" noProof="0" dirty="0">
              <a:ln>
                <a:noFill/>
              </a:ln>
              <a:solidFill>
                <a:srgbClr val="242852"/>
              </a:solidFill>
              <a:effectLst/>
              <a:uLnTx/>
              <a:uFillTx/>
              <a:ea typeface="Verdana" panose="020B0604030504040204" pitchFamily="34" charset="0"/>
            </a:endParaRPr>
          </a:p>
          <a:p>
            <a:pPr marL="457200" marR="0" lvl="1" indent="0" algn="l" defTabSz="914400" rtl="0" eaLnBrk="1" fontAlgn="auto" latinLnBrk="0" hangingPunct="1">
              <a:lnSpc>
                <a:spcPct val="90000"/>
              </a:lnSpc>
              <a:spcBef>
                <a:spcPts val="500"/>
              </a:spcBef>
              <a:spcAft>
                <a:spcPts val="1200"/>
              </a:spcAft>
              <a:buClr>
                <a:srgbClr val="629DD1"/>
              </a:buClr>
              <a:buSzTx/>
              <a:buNone/>
              <a:tabLst/>
              <a:defRPr/>
            </a:pPr>
            <a:r>
              <a:rPr kumimoji="0" lang="en-US" sz="2600" b="0" i="0" u="none" strike="noStrike" kern="1200" cap="none" spc="0" normalizeH="0" baseline="0" noProof="0" dirty="0">
                <a:ln>
                  <a:noFill/>
                </a:ln>
                <a:solidFill>
                  <a:srgbClr val="242852"/>
                </a:solidFill>
                <a:effectLst/>
                <a:uLnTx/>
                <a:uFillTx/>
                <a:latin typeface="Arial Nova" panose="020B0504020202020204" pitchFamily="34" charset="0"/>
                <a:ea typeface="Verdana" panose="020B0604030504040204" pitchFamily="34" charset="0"/>
              </a:rPr>
              <a:t>PEATWORKS.org</a:t>
            </a:r>
          </a:p>
          <a:p>
            <a:endParaRPr lang="en-US" dirty="0"/>
          </a:p>
        </p:txBody>
      </p:sp>
      <p:sp>
        <p:nvSpPr>
          <p:cNvPr id="4" name="Slide Number Placeholder 3">
            <a:extLst>
              <a:ext uri="{FF2B5EF4-FFF2-40B4-BE49-F238E27FC236}">
                <a16:creationId xmlns:a16="http://schemas.microsoft.com/office/drawing/2014/main" id="{7601BCC7-FB44-4F75-9CE3-D631637B003B}"/>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30</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469926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4" name="Rectangle 8602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6026" name="Rectangle 8602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028" name="Rectangle 8602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6030" name="Rectangle 86029">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6032" name="Rectangle 86031">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66E533AD-8625-4A3C-B124-131813A449AD}"/>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86034" name="Group 86033">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6035" name="Rectangle 86034">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6" name="Rectangle 86035">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7" name="Rectangle 86036">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grpSp>
      <p:sp>
        <p:nvSpPr>
          <p:cNvPr id="86039" name="Rectangle 86038">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A01F29C-99AF-4571-9A9F-8FC2B45207BD}"/>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a:t>Questions?</a:t>
            </a:r>
          </a:p>
        </p:txBody>
      </p:sp>
      <p:sp>
        <p:nvSpPr>
          <p:cNvPr id="86019" name="Slide Number Placeholder 2">
            <a:extLst>
              <a:ext uri="{C183D7F6-B498-43B3-948B-1728B52AA6E4}">
                <adec:decorative xmlns:adec="http://schemas.microsoft.com/office/drawing/2017/decorative" val="0"/>
              </a:ext>
            </a:extLst>
          </p:cNvPr>
          <p:cNvSpPr>
            <a:spLocks noGrp="1"/>
          </p:cNvSpPr>
          <p:nvPr>
            <p:ph type="sldNum" sz="quarter" idx="12"/>
          </p:nvPr>
        </p:nvSpPr>
        <p:spPr bwMode="auto">
          <a:xfrm>
            <a:off x="10729027" y="44264"/>
            <a:ext cx="101644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ts val="600"/>
              </a:spcAft>
              <a:buClrTx/>
              <a:buSzTx/>
              <a:buFontTx/>
              <a:buNone/>
              <a:tabLst/>
              <a:defRPr/>
            </a:pPr>
            <a:fld id="{96D0CE08-6779-4AB0-9F48-F938E4236A3B}" type="slidenum">
              <a:rPr kumimoji="0" lang="en-US" altLang="en-US" sz="1600" b="0" i="0" u="none" strike="noStrike" kern="1200" cap="none" spc="0" normalizeH="0" baseline="0" noProof="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ts val="600"/>
                </a:spcAft>
                <a:buClrTx/>
                <a:buSzTx/>
                <a:buFontTx/>
                <a:buNone/>
                <a:tabLst/>
                <a:defRPr/>
              </a:pPr>
              <a:t>31</a:t>
            </a:fld>
            <a:endParaRPr kumimoji="0" lang="en-US" alt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670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4DBE07-7554-4BA4-9DEE-42727B0586FC}"/>
              </a:ext>
            </a:extLst>
          </p:cNvPr>
          <p:cNvSpPr>
            <a:spLocks noGrp="1"/>
          </p:cNvSpPr>
          <p:nvPr>
            <p:ph type="title"/>
          </p:nvPr>
        </p:nvSpPr>
        <p:spPr/>
        <p:txBody>
          <a:bodyPr/>
          <a:lstStyle/>
          <a:p>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JAN Accommodation and Compliance Webcast Series</a:t>
            </a:r>
            <a:endParaRPr lang="en-US" dirty="0"/>
          </a:p>
        </p:txBody>
      </p:sp>
      <p:sp>
        <p:nvSpPr>
          <p:cNvPr id="7" name="Content Placeholder 6">
            <a:extLst>
              <a:ext uri="{FF2B5EF4-FFF2-40B4-BE49-F238E27FC236}">
                <a16:creationId xmlns:a16="http://schemas.microsoft.com/office/drawing/2014/main" id="{D3CE4224-980D-4573-AC6E-A18872ED11B1}"/>
              </a:ext>
            </a:extLst>
          </p:cNvPr>
          <p:cNvSpPr>
            <a:spLocks noGrp="1"/>
          </p:cNvSpPr>
          <p:nvPr>
            <p:ph idx="1"/>
          </p:nvPr>
        </p:nvSpPr>
        <p:spPr>
          <a:xfrm>
            <a:off x="581192" y="2180496"/>
            <a:ext cx="11029615" cy="4448904"/>
          </a:xfrm>
        </p:spPr>
        <p:txBody>
          <a:bodyPr>
            <a:normAutofit/>
          </a:bodyPr>
          <a:lstStyle/>
          <a:p>
            <a:pPr marL="0" marR="0" lvl="0" indent="0" defTabSz="457200" rtl="0" eaLnBrk="1" fontAlgn="auto" latinLnBrk="0" hangingPunct="1">
              <a:lnSpc>
                <a:spcPct val="100000"/>
              </a:lnSpc>
              <a:spcBef>
                <a:spcPct val="20000"/>
              </a:spcBef>
              <a:spcAft>
                <a:spcPts val="4200"/>
              </a:spcAft>
              <a:buClr>
                <a:srgbClr val="4590B8"/>
              </a:buClr>
              <a:buSzPct val="92000"/>
              <a:buFont typeface="Wingdings 2" panose="05020102010507070707" pitchFamily="18" charset="2"/>
              <a:buNone/>
              <a:tabLst/>
              <a:defRPr/>
            </a:pPr>
            <a:endParaRPr kumimoji="0" lang="en-US" sz="28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endParaRPr>
          </a:p>
          <a:p>
            <a:pPr marL="0" marR="0" lvl="0" indent="0" defTabSz="457200" rtl="0" eaLnBrk="1" fontAlgn="auto" latinLnBrk="0" hangingPunct="1">
              <a:lnSpc>
                <a:spcPct val="100000"/>
              </a:lnSpc>
              <a:spcBef>
                <a:spcPct val="20000"/>
              </a:spcBef>
              <a:spcAft>
                <a:spcPts val="4200"/>
              </a:spcAft>
              <a:buClr>
                <a:srgbClr val="4590B8"/>
              </a:buClr>
              <a:buSzPct val="92000"/>
              <a:buFont typeface="Wingdings 2" panose="05020102010507070707" pitchFamily="18" charset="2"/>
              <a:buNone/>
              <a:tabLst/>
              <a:defRPr/>
            </a:pPr>
            <a:endParaRPr lang="en-US" sz="2800" b="1" dirty="0">
              <a:solidFill>
                <a:srgbClr val="002C5F"/>
              </a:solidFill>
              <a:cs typeface="+mn-cs"/>
            </a:endParaRPr>
          </a:p>
          <a:p>
            <a:pPr marL="0" marR="0" lvl="0" indent="0" algn="ctr" defTabSz="457200" rtl="0" eaLnBrk="1" fontAlgn="auto" latinLnBrk="0" hangingPunct="1">
              <a:lnSpc>
                <a:spcPct val="100000"/>
              </a:lnSpc>
              <a:spcBef>
                <a:spcPct val="20000"/>
              </a:spcBef>
              <a:spcAft>
                <a:spcPts val="1800"/>
              </a:spcAft>
              <a:buClr>
                <a:srgbClr val="4590B8"/>
              </a:buClr>
              <a:buSzPct val="92000"/>
              <a:buFont typeface="Wingdings 2" panose="05020102010507070707" pitchFamily="18" charset="2"/>
              <a:buNone/>
              <a:tabLst/>
              <a:defRPr/>
            </a:pPr>
            <a: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Thank you for attending:</a:t>
            </a:r>
            <a:b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br>
            <a: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a:t>
            </a:r>
            <a:r>
              <a:rPr kumimoji="0" lang="en-US" sz="2600" b="0"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Building a Disability-Inclusive Organization”</a:t>
            </a:r>
          </a:p>
          <a:p>
            <a:pPr marL="0" marR="0" lvl="0" indent="0" algn="ctr" defTabSz="457200" rtl="0" eaLnBrk="1" fontAlgn="auto" latinLnBrk="0" hangingPunct="1">
              <a:lnSpc>
                <a:spcPct val="100000"/>
              </a:lnSpc>
              <a:spcBef>
                <a:spcPct val="20000"/>
              </a:spcBef>
              <a:spcAft>
                <a:spcPts val="1800"/>
              </a:spcAft>
              <a:buClr>
                <a:srgbClr val="4590B8"/>
              </a:buClr>
              <a:buSzPct val="92000"/>
              <a:buFont typeface="Wingdings 2" panose="05020102010507070707" pitchFamily="18" charset="2"/>
              <a:buNone/>
              <a:tabLst/>
              <a:defRPr/>
            </a:pPr>
            <a: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Register for the next JAN webcast:</a:t>
            </a:r>
            <a:b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br>
            <a:r>
              <a:rPr kumimoji="0" lang="en-US" sz="2600" b="0" i="0" u="none" strike="noStrike" kern="1200" cap="none" spc="0" normalizeH="0" baseline="0" noProof="0" dirty="0">
                <a:ln>
                  <a:noFill/>
                </a:ln>
                <a:solidFill>
                  <a:srgbClr val="4590B8"/>
                </a:solidFill>
                <a:effectLst/>
                <a:uLnTx/>
                <a:uFillTx/>
                <a:latin typeface="Arial Nova" panose="020B0504020202020204" pitchFamily="34" charset="0"/>
                <a:ea typeface="+mn-ea"/>
                <a:cs typeface="+mn-cs"/>
                <a:hlinkClick r:id="rId3">
                  <a:extLst>
                    <a:ext uri="{A12FA001-AC4F-418D-AE19-62706E023703}">
                      <ahyp:hlinkClr xmlns:ahyp="http://schemas.microsoft.com/office/drawing/2018/hyperlinkcolor" val="tx"/>
                    </a:ext>
                  </a:extLst>
                </a:hlinkClick>
              </a:rPr>
              <a:t>AskJAN.org/events/register/2021-2022-webcast-series.cfm</a:t>
            </a:r>
            <a:endParaRPr lang="en-US" sz="2600" dirty="0"/>
          </a:p>
        </p:txBody>
      </p:sp>
      <p:sp>
        <p:nvSpPr>
          <p:cNvPr id="5" name="Slide Number Placeholder 4">
            <a:extLst>
              <a:ext uri="{FF2B5EF4-FFF2-40B4-BE49-F238E27FC236}">
                <a16:creationId xmlns:a16="http://schemas.microsoft.com/office/drawing/2014/main" id="{F67E4AFB-6CA5-4B42-9B07-09727EA39913}"/>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32</a:t>
            </a:fld>
            <a:endParaRPr lang="en-US" sz="1600" dirty="0">
              <a:solidFill>
                <a:srgbClr val="002C5F"/>
              </a:solidFill>
              <a:latin typeface="Arial Nova" panose="020B0504020202020204" pitchFamily="34" charset="0"/>
            </a:endParaRPr>
          </a:p>
        </p:txBody>
      </p:sp>
      <p:pic>
        <p:nvPicPr>
          <p:cNvPr id="8" name="Picture 7">
            <a:extLst>
              <a:ext uri="{FF2B5EF4-FFF2-40B4-BE49-F238E27FC236}">
                <a16:creationId xmlns:a16="http://schemas.microsoft.com/office/drawing/2014/main" id="{5A11092B-00EF-441A-8C1E-5A1125C073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85982" y="1922144"/>
            <a:ext cx="3820034" cy="2482804"/>
          </a:xfrm>
          <a:prstGeom prst="rect">
            <a:avLst/>
          </a:prstGeom>
        </p:spPr>
      </p:pic>
    </p:spTree>
    <p:extLst>
      <p:ext uri="{BB962C8B-B14F-4D97-AF65-F5344CB8AC3E}">
        <p14:creationId xmlns:p14="http://schemas.microsoft.com/office/powerpoint/2010/main" val="3008919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C11-5A22-40CE-9324-89514DD81903}"/>
              </a:ext>
            </a:extLst>
          </p:cNvPr>
          <p:cNvSpPr>
            <a:spLocks noGrp="1"/>
          </p:cNvSpPr>
          <p:nvPr>
            <p:ph type="title"/>
          </p:nvPr>
        </p:nvSpPr>
        <p:spPr>
          <a:xfrm>
            <a:off x="581192" y="702156"/>
            <a:ext cx="11029616" cy="1013800"/>
          </a:xfrm>
        </p:spPr>
        <p:txBody>
          <a:bodyPr>
            <a:normAutofit/>
          </a:bodyPr>
          <a:lstStyle/>
          <a:p>
            <a:r>
              <a:rPr lang="en-US" dirty="0"/>
              <a:t>How do I claim the HR CEU?</a:t>
            </a:r>
          </a:p>
        </p:txBody>
      </p:sp>
      <p:sp>
        <p:nvSpPr>
          <p:cNvPr id="3" name="Content Placeholder 2">
            <a:extLst>
              <a:ext uri="{FF2B5EF4-FFF2-40B4-BE49-F238E27FC236}">
                <a16:creationId xmlns:a16="http://schemas.microsoft.com/office/drawing/2014/main" id="{1BE8543D-5F6D-40E3-A8F4-BA219D0175DB}"/>
              </a:ext>
              <a:ext uri="{C183D7F6-B498-43B3-948B-1728B52AA6E4}">
                <adec:decorative xmlns:adec="http://schemas.microsoft.com/office/drawing/2017/decorative" val="0"/>
              </a:ext>
            </a:extLst>
          </p:cNvPr>
          <p:cNvSpPr>
            <a:spLocks noGrp="1"/>
          </p:cNvSpPr>
          <p:nvPr>
            <p:ph idx="1"/>
          </p:nvPr>
        </p:nvSpPr>
        <p:spPr>
          <a:xfrm>
            <a:off x="6335805" y="2180496"/>
            <a:ext cx="5275001" cy="4045683"/>
          </a:xfrm>
        </p:spPr>
        <p:txBody>
          <a:bodyPr>
            <a:normAutofit/>
          </a:bodyPr>
          <a:lstStyle/>
          <a:p>
            <a:r>
              <a:rPr lang="en-US" sz="2400" dirty="0"/>
              <a:t>Don’t close the JAN webcast browser</a:t>
            </a:r>
          </a:p>
          <a:p>
            <a:r>
              <a:rPr lang="en-US" sz="2400" dirty="0"/>
              <a:t>Complete the webcast evaluation </a:t>
            </a:r>
            <a:br>
              <a:rPr lang="en-US" sz="2400" dirty="0"/>
            </a:br>
            <a:r>
              <a:rPr lang="en-US" sz="2400" dirty="0"/>
              <a:t>in new window or go to: </a:t>
            </a:r>
            <a:r>
              <a:rPr lang="en-US" sz="2200" u="sng" dirty="0">
                <a:solidFill>
                  <a:srgbClr val="0563C1"/>
                </a:solidFill>
                <a:effectLst/>
                <a:latin typeface="Arial" panose="020B0604020202020204" pitchFamily="34" charset="0"/>
                <a:ea typeface="Calibri" panose="020F0502020204030204" pitchFamily="34" charset="0"/>
                <a:hlinkClick r:id="rId3"/>
              </a:rPr>
              <a:t>AskJAN.org/</a:t>
            </a:r>
            <a:r>
              <a:rPr lang="en-US" sz="2200" u="sng" dirty="0" err="1">
                <a:solidFill>
                  <a:srgbClr val="0563C1"/>
                </a:solidFill>
                <a:effectLst/>
                <a:latin typeface="Arial" panose="020B0604020202020204" pitchFamily="34" charset="0"/>
                <a:ea typeface="Calibri" panose="020F0502020204030204" pitchFamily="34" charset="0"/>
                <a:hlinkClick r:id="rId3"/>
              </a:rPr>
              <a:t>EvaluationReg.cfm</a:t>
            </a:r>
            <a:endParaRPr lang="en-US" sz="2200" dirty="0"/>
          </a:p>
          <a:p>
            <a:r>
              <a:rPr lang="en-US" sz="2400" dirty="0"/>
              <a:t>Click on </a:t>
            </a:r>
            <a:r>
              <a:rPr lang="en-US" sz="2400" b="1" dirty="0"/>
              <a:t>View your certificate of completion</a:t>
            </a:r>
          </a:p>
        </p:txBody>
      </p:sp>
      <p:pic>
        <p:nvPicPr>
          <p:cNvPr id="6" name="Picture 5">
            <a:extLst>
              <a:ext uri="{FF2B5EF4-FFF2-40B4-BE49-F238E27FC236}">
                <a16:creationId xmlns:a16="http://schemas.microsoft.com/office/drawing/2014/main" id="{D6187E47-05DB-4A50-B670-532212BFD2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1193" y="2286000"/>
            <a:ext cx="5514808" cy="3784060"/>
          </a:xfrm>
          <a:prstGeom prst="rect">
            <a:avLst/>
          </a:prstGeom>
        </p:spPr>
      </p:pic>
      <p:sp>
        <p:nvSpPr>
          <p:cNvPr id="7" name="Slide Number Placeholder 3">
            <a:extLst>
              <a:ext uri="{FF2B5EF4-FFF2-40B4-BE49-F238E27FC236}">
                <a16:creationId xmlns:a16="http://schemas.microsoft.com/office/drawing/2014/main" id="{FADB7E81-48FB-46D9-B3E7-6C575CC45C29}"/>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33</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9823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Questions? Contact JAN for More Information</a:t>
            </a: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extLst>
              <p:ext uri="{D42A27DB-BD31-4B8C-83A1-F6EECF244321}">
                <p14:modId xmlns:p14="http://schemas.microsoft.com/office/powerpoint/2010/main" val="223673486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C25050BF-32B5-42FE-B860-971CD75F4280}"/>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34</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90184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112B46F4-C0C2-4F2F-9A0B-7CEFAE2520D8}"/>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4</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33345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ADF6-6805-4AEC-950C-EDF6FB389251}"/>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121B1E9A-31B7-4EE7-BAEC-D86F6C0DCF3D}"/>
              </a:ext>
            </a:extLst>
          </p:cNvPr>
          <p:cNvSpPr>
            <a:spLocks noGrp="1"/>
          </p:cNvSpPr>
          <p:nvPr>
            <p:ph idx="1"/>
          </p:nvPr>
        </p:nvSpPr>
        <p:spPr>
          <a:xfrm>
            <a:off x="580055" y="2590800"/>
            <a:ext cx="5362408" cy="3678303"/>
          </a:xfrm>
        </p:spPr>
        <p:txBody>
          <a:bodyPr>
            <a:noAutofit/>
          </a:bodyPr>
          <a:lstStyle/>
          <a:p>
            <a:pPr>
              <a:spcAft>
                <a:spcPts val="1200"/>
              </a:spcAft>
            </a:pPr>
            <a:r>
              <a:rPr lang="en-US" sz="2400" dirty="0"/>
              <a:t>National Disability Employment Awareness Month (NDEAM)</a:t>
            </a:r>
          </a:p>
          <a:p>
            <a:pPr>
              <a:spcAft>
                <a:spcPts val="1200"/>
              </a:spcAft>
            </a:pPr>
            <a:r>
              <a:rPr lang="en-US" sz="2400" dirty="0" err="1"/>
              <a:t>Inclusion@Work</a:t>
            </a:r>
            <a:r>
              <a:rPr lang="en-US" sz="2400" dirty="0"/>
              <a:t> Framework for Building a Disability Inclusive Work Culture</a:t>
            </a:r>
          </a:p>
          <a:p>
            <a:pPr>
              <a:spcAft>
                <a:spcPts val="1200"/>
              </a:spcAft>
            </a:pPr>
            <a:r>
              <a:rPr lang="en-US" sz="2400" dirty="0"/>
              <a:t>Self-Identification &amp; </a:t>
            </a:r>
            <a:br>
              <a:rPr lang="en-US" sz="2400" dirty="0"/>
            </a:br>
            <a:r>
              <a:rPr lang="en-US" sz="2400" dirty="0"/>
              <a:t>Disability Disclosure</a:t>
            </a:r>
          </a:p>
          <a:p>
            <a:pPr>
              <a:spcAft>
                <a:spcPts val="1200"/>
              </a:spcAft>
            </a:pPr>
            <a:r>
              <a:rPr lang="en-US" sz="2400" dirty="0"/>
              <a:t>Accommodation &amp; Inclusion</a:t>
            </a:r>
          </a:p>
          <a:p>
            <a:r>
              <a:rPr lang="en-US" sz="2400" dirty="0"/>
              <a:t>Q &amp; A</a:t>
            </a:r>
          </a:p>
          <a:p>
            <a:endParaRPr lang="en-US" sz="2400" dirty="0"/>
          </a:p>
        </p:txBody>
      </p:sp>
      <p:sp>
        <p:nvSpPr>
          <p:cNvPr id="4" name="Slide Number Placeholder 3">
            <a:extLst>
              <a:ext uri="{FF2B5EF4-FFF2-40B4-BE49-F238E27FC236}">
                <a16:creationId xmlns:a16="http://schemas.microsoft.com/office/drawing/2014/main" id="{E3E2FD0F-032F-4B05-9058-69A8693131BB}"/>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5</a:t>
            </a:fld>
            <a:endParaRPr lang="en-US" sz="1600" dirty="0">
              <a:solidFill>
                <a:srgbClr val="002C5F"/>
              </a:solidFill>
              <a:latin typeface="Arial Nova" panose="020B0504020202020204" pitchFamily="34" charset="0"/>
            </a:endParaRPr>
          </a:p>
        </p:txBody>
      </p:sp>
      <p:pic>
        <p:nvPicPr>
          <p:cNvPr id="7" name="Picture 6">
            <a:extLst>
              <a:ext uri="{FF2B5EF4-FFF2-40B4-BE49-F238E27FC236}">
                <a16:creationId xmlns:a16="http://schemas.microsoft.com/office/drawing/2014/main" id="{BF8AF04F-4579-492F-BEE9-161877FFA2A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00552"/>
            <a:ext cx="5594435" cy="3882938"/>
          </a:xfrm>
          <a:prstGeom prst="rect">
            <a:avLst/>
          </a:prstGeom>
        </p:spPr>
      </p:pic>
    </p:spTree>
    <p:extLst>
      <p:ext uri="{BB962C8B-B14F-4D97-AF65-F5344CB8AC3E}">
        <p14:creationId xmlns:p14="http://schemas.microsoft.com/office/powerpoint/2010/main" val="120591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85B6-0B5F-45F5-8E7E-01F578296460}"/>
              </a:ext>
            </a:extLst>
          </p:cNvPr>
          <p:cNvSpPr>
            <a:spLocks noGrp="1"/>
          </p:cNvSpPr>
          <p:nvPr>
            <p:ph type="title"/>
          </p:nvPr>
        </p:nvSpPr>
        <p:spPr/>
        <p:txBody>
          <a:bodyPr>
            <a:normAutofit/>
          </a:bodyPr>
          <a:lstStyle/>
          <a:p>
            <a:r>
              <a:rPr lang="en-US" sz="2700" dirty="0"/>
              <a:t>National Disability Employment Awareness Month (NDEAM)</a:t>
            </a:r>
          </a:p>
        </p:txBody>
      </p:sp>
      <p:sp>
        <p:nvSpPr>
          <p:cNvPr id="3" name="Content Placeholder 2">
            <a:extLst>
              <a:ext uri="{FF2B5EF4-FFF2-40B4-BE49-F238E27FC236}">
                <a16:creationId xmlns:a16="http://schemas.microsoft.com/office/drawing/2014/main" id="{4D2CFB2C-AFCF-4F63-B5C0-B1F13D921D24}"/>
              </a:ext>
            </a:extLst>
          </p:cNvPr>
          <p:cNvSpPr>
            <a:spLocks noGrp="1"/>
          </p:cNvSpPr>
          <p:nvPr>
            <p:ph idx="1"/>
          </p:nvPr>
        </p:nvSpPr>
        <p:spPr/>
        <p:txBody>
          <a:bodyPr>
            <a:normAutofit/>
          </a:bodyPr>
          <a:lstStyle/>
          <a:p>
            <a:pPr marL="0" indent="0">
              <a:spcAft>
                <a:spcPts val="1200"/>
              </a:spcAft>
              <a:buNone/>
            </a:pPr>
            <a:r>
              <a:rPr lang="en-US" sz="2400" b="1" dirty="0"/>
              <a:t>NDEAM</a:t>
            </a:r>
            <a:r>
              <a:rPr lang="en-US" sz="2400" dirty="0"/>
              <a:t> celebrates the contributions of workers with disabilities and showcases supportive, inclusive employment policies and practices. </a:t>
            </a:r>
          </a:p>
          <a:p>
            <a:pPr marL="324000" lvl="1" indent="0">
              <a:buNone/>
            </a:pPr>
            <a:r>
              <a:rPr lang="en-US" sz="2200" dirty="0"/>
              <a:t>“</a:t>
            </a:r>
            <a:r>
              <a:rPr lang="en-US" sz="2200" i="1" dirty="0"/>
              <a:t>A strong workforce is the sum of many parts, and disability has always been a key part of the equation. People with disabilities make up a wonderfully multifaceted group. By recognizing the full complexion of our community, we can ensure our efforts to achieve disability inclusion are, in fact, truly inclusive.”</a:t>
            </a:r>
          </a:p>
          <a:p>
            <a:pPr marL="324000" lvl="1" indent="0">
              <a:buNone/>
            </a:pPr>
            <a:r>
              <a:rPr lang="en-US" sz="2200" dirty="0"/>
              <a:t>Taryn M. Williams</a:t>
            </a:r>
            <a:br>
              <a:rPr lang="en-US" sz="2200" dirty="0"/>
            </a:br>
            <a:r>
              <a:rPr lang="en-US" sz="2200" dirty="0"/>
              <a:t>Assistant Secretary for Disability Employment Policy</a:t>
            </a:r>
            <a:br>
              <a:rPr lang="en-US" sz="2200" dirty="0"/>
            </a:br>
            <a:r>
              <a:rPr lang="en-US" sz="2200" dirty="0"/>
              <a:t>U.S. Department of Labor</a:t>
            </a:r>
          </a:p>
        </p:txBody>
      </p:sp>
      <p:sp>
        <p:nvSpPr>
          <p:cNvPr id="4" name="Slide Number Placeholder 3">
            <a:extLst>
              <a:ext uri="{FF2B5EF4-FFF2-40B4-BE49-F238E27FC236}">
                <a16:creationId xmlns:a16="http://schemas.microsoft.com/office/drawing/2014/main" id="{83597F3B-7B65-43A8-8D56-263826C7A2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09968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77E00ED-6192-4290-AFE5-65E74A446C41}"/>
              </a:ext>
            </a:extLst>
          </p:cNvPr>
          <p:cNvSpPr>
            <a:spLocks noGrp="1"/>
          </p:cNvSpPr>
          <p:nvPr>
            <p:ph type="title"/>
          </p:nvPr>
        </p:nvSpPr>
        <p:spPr/>
        <p:txBody>
          <a:bodyPr/>
          <a:lstStyle/>
          <a:p>
            <a:r>
              <a:rPr lang="en-US" dirty="0"/>
              <a:t>NDEAM Theme 2022 — </a:t>
            </a:r>
            <a:br>
              <a:rPr lang="en-US" dirty="0"/>
            </a:br>
            <a:r>
              <a:rPr lang="en-US" dirty="0"/>
              <a:t>“Disability: Part of the Equity Equation”</a:t>
            </a:r>
          </a:p>
        </p:txBody>
      </p:sp>
      <p:pic>
        <p:nvPicPr>
          <p:cNvPr id="29" name="Content Placeholder 28" descr="The poster is rectangular in shape with a black colored chalkboard background overlaid with mathematical equations. In the center of the poster, on a diagonal, is a black rectangle bordered by small teal, yellow and red rectangles. It features the 2022 NDEAM theme, “Disability: Part of the Equity Equation,” along with an equation composed of several graphics: a circular photo of a woman in a wheelchair working at a computer with colleagues, followed by a plus sign, followed by a square image of a woman who uses crutches viewing a document with a colleague, followed by an equal sign, followed by a light bulb icon. Across the top of the rectangle in small, white letters are the words National Disability Employment Awareness Month. Along the bottom in small white letters is the hashtag “NDEAM” followed by ODEP’s website address, dol.gov/ODEP. In the lower right corner in white lettering is the DOL seal followed by the words “Office of Disability Employment Policy United States Department of Labor.”">
            <a:extLst>
              <a:ext uri="{FF2B5EF4-FFF2-40B4-BE49-F238E27FC236}">
                <a16:creationId xmlns:a16="http://schemas.microsoft.com/office/drawing/2014/main" id="{BB718101-53FE-48CA-95E2-5E631F57493A}"/>
              </a:ext>
            </a:extLst>
          </p:cNvPr>
          <p:cNvPicPr>
            <a:picLocks noGrp="1" noChangeAspect="1"/>
          </p:cNvPicPr>
          <p:nvPr>
            <p:ph idx="1"/>
          </p:nvPr>
        </p:nvPicPr>
        <p:blipFill>
          <a:blip r:embed="rId3"/>
          <a:stretch>
            <a:fillRect/>
          </a:stretch>
        </p:blipFill>
        <p:spPr>
          <a:xfrm>
            <a:off x="3244377" y="2181225"/>
            <a:ext cx="5703246" cy="3678238"/>
          </a:xfrm>
          <a:prstGeom prst="rect">
            <a:avLst/>
          </a:prstGeom>
        </p:spPr>
      </p:pic>
      <p:sp>
        <p:nvSpPr>
          <p:cNvPr id="4" name="Slide Number Placeholder 3">
            <a:extLst>
              <a:ext uri="{FF2B5EF4-FFF2-40B4-BE49-F238E27FC236}">
                <a16:creationId xmlns:a16="http://schemas.microsoft.com/office/drawing/2014/main" id="{87708A48-26FE-4845-8ADE-4EFF9FDF0C8C}"/>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60432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608D-1AEC-43DA-B707-64B3E3AEE430}"/>
              </a:ext>
            </a:extLst>
          </p:cNvPr>
          <p:cNvSpPr>
            <a:spLocks noGrp="1"/>
          </p:cNvSpPr>
          <p:nvPr>
            <p:ph type="title"/>
          </p:nvPr>
        </p:nvSpPr>
        <p:spPr/>
        <p:txBody>
          <a:bodyPr/>
          <a:lstStyle/>
          <a:p>
            <a:r>
              <a:rPr lang="en-US" dirty="0"/>
              <a:t>Office of Disability Employment Policy (ODEP)</a:t>
            </a:r>
          </a:p>
        </p:txBody>
      </p:sp>
      <p:sp>
        <p:nvSpPr>
          <p:cNvPr id="3" name="Content Placeholder 2">
            <a:extLst>
              <a:ext uri="{FF2B5EF4-FFF2-40B4-BE49-F238E27FC236}">
                <a16:creationId xmlns:a16="http://schemas.microsoft.com/office/drawing/2014/main" id="{44CC8969-2131-43BA-A316-F503E63A7AE1}"/>
              </a:ext>
            </a:extLst>
          </p:cNvPr>
          <p:cNvSpPr>
            <a:spLocks noGrp="1"/>
          </p:cNvSpPr>
          <p:nvPr>
            <p:ph idx="1"/>
          </p:nvPr>
        </p:nvSpPr>
        <p:spPr/>
        <p:txBody>
          <a:bodyPr/>
          <a:lstStyle/>
          <a:p>
            <a:r>
              <a:rPr lang="en-US" sz="2600" dirty="0"/>
              <a:t>Non-regulatory</a:t>
            </a:r>
          </a:p>
          <a:p>
            <a:r>
              <a:rPr lang="en-US" sz="2600" dirty="0"/>
              <a:t>Promotes policies and coordinates with employers and all levels of government to increase workplace success for people with disabilities</a:t>
            </a:r>
          </a:p>
          <a:p>
            <a:r>
              <a:rPr lang="en-US" sz="2600" dirty="0"/>
              <a:t>Mission: To develop and influence policies that increase the number and quality of employment opportunities for people with disabilities</a:t>
            </a:r>
          </a:p>
          <a:p>
            <a:endParaRPr lang="en-US" dirty="0"/>
          </a:p>
        </p:txBody>
      </p:sp>
      <p:pic>
        <p:nvPicPr>
          <p:cNvPr id="6" name="Picture 5" descr="ODEP logo">
            <a:extLst>
              <a:ext uri="{FF2B5EF4-FFF2-40B4-BE49-F238E27FC236}">
                <a16:creationId xmlns:a16="http://schemas.microsoft.com/office/drawing/2014/main" id="{44E425E9-47B4-43E3-A7B4-C04430381761}"/>
              </a:ext>
            </a:extLst>
          </p:cNvPr>
          <p:cNvPicPr>
            <a:picLocks noChangeAspect="1"/>
          </p:cNvPicPr>
          <p:nvPr/>
        </p:nvPicPr>
        <p:blipFill>
          <a:blip r:embed="rId3"/>
          <a:stretch>
            <a:fillRect/>
          </a:stretch>
        </p:blipFill>
        <p:spPr>
          <a:xfrm>
            <a:off x="562995" y="5898091"/>
            <a:ext cx="3907875" cy="755970"/>
          </a:xfrm>
          <a:prstGeom prst="rect">
            <a:avLst/>
          </a:prstGeom>
        </p:spPr>
      </p:pic>
      <p:sp>
        <p:nvSpPr>
          <p:cNvPr id="4" name="Slide Number Placeholder 3">
            <a:extLst>
              <a:ext uri="{FF2B5EF4-FFF2-40B4-BE49-F238E27FC236}">
                <a16:creationId xmlns:a16="http://schemas.microsoft.com/office/drawing/2014/main" id="{E39E9A08-A01B-4943-A6D4-FF2D5FF1041C}"/>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8</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60878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52E949-8C4B-400D-86F5-BC17BB392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5F32A9A-DB0A-486D-AB9B-38C96D782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DC37282-6825-4315-97BC-FBF347BC0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153A912-83A9-46BB-A233-6A4703520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FC126D6A-31DB-4E12-9485-1247B60BD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16DD37FA-D3E2-45AF-B979-A4629C467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0" y="619124"/>
            <a:ext cx="7460998" cy="5737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7F12AC0-AD6E-4F6E-9D49-33A9FF3B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402" y="2445806"/>
            <a:ext cx="3599768" cy="1922440"/>
          </a:xfrm>
          <a:prstGeom prst="rect">
            <a:avLst/>
          </a:prstGeom>
          <a:no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0E226-F14C-4815-AD3A-7F7C10610A9F}"/>
              </a:ext>
            </a:extLst>
          </p:cNvPr>
          <p:cNvSpPr>
            <a:spLocks noGrp="1"/>
          </p:cNvSpPr>
          <p:nvPr>
            <p:ph type="title"/>
          </p:nvPr>
        </p:nvSpPr>
        <p:spPr>
          <a:xfrm>
            <a:off x="902922" y="1705753"/>
            <a:ext cx="6817533" cy="3564468"/>
          </a:xfrm>
        </p:spPr>
        <p:txBody>
          <a:bodyPr vert="horz" lIns="91440" tIns="45720" rIns="91440" bIns="45720" rtlCol="0" anchor="ctr">
            <a:normAutofit/>
          </a:bodyPr>
          <a:lstStyle/>
          <a:p>
            <a:pPr algn="ctr"/>
            <a:r>
              <a:rPr lang="en-US" sz="4000" dirty="0">
                <a:solidFill>
                  <a:srgbClr val="FFFFFF"/>
                </a:solidFill>
              </a:rPr>
              <a:t>Technical Assistance Resources</a:t>
            </a:r>
          </a:p>
        </p:txBody>
      </p:sp>
      <p:sp>
        <p:nvSpPr>
          <p:cNvPr id="24" name="Rectangle 23">
            <a:extLst>
              <a:ext uri="{FF2B5EF4-FFF2-40B4-BE49-F238E27FC236}">
                <a16:creationId xmlns:a16="http://schemas.microsoft.com/office/drawing/2014/main" id="{72118D0D-E571-4C6C-B69A-7CA508515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0" y="457200"/>
            <a:ext cx="7460998"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EA9DB873-1608-4615-B0EC-40A83AF9D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7398" y="457201"/>
            <a:ext cx="3599768" cy="1920239"/>
          </a:xfrm>
          <a:prstGeom prst="rect">
            <a:avLst/>
          </a:prstGeom>
          <a:no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Job Accommodation Network (JAN)">
            <a:extLst>
              <a:ext uri="{FF2B5EF4-FFF2-40B4-BE49-F238E27FC236}">
                <a16:creationId xmlns:a16="http://schemas.microsoft.com/office/drawing/2014/main" id="{0AFFD451-09C1-4263-86C8-953AEA8CB700}"/>
              </a:ext>
            </a:extLst>
          </p:cNvPr>
          <p:cNvPicPr>
            <a:picLocks noChangeAspect="1"/>
          </p:cNvPicPr>
          <p:nvPr/>
        </p:nvPicPr>
        <p:blipFill>
          <a:blip r:embed="rId3"/>
          <a:stretch>
            <a:fillRect/>
          </a:stretch>
        </p:blipFill>
        <p:spPr>
          <a:xfrm>
            <a:off x="8314318" y="4671636"/>
            <a:ext cx="3258984" cy="1458396"/>
          </a:xfrm>
          <a:prstGeom prst="rect">
            <a:avLst/>
          </a:prstGeom>
        </p:spPr>
      </p:pic>
      <p:pic>
        <p:nvPicPr>
          <p:cNvPr id="7" name="Picture 6" descr="Partnership on Employment &amp; Accessible Technology (PEAT)">
            <a:extLst>
              <a:ext uri="{FF2B5EF4-FFF2-40B4-BE49-F238E27FC236}">
                <a16:creationId xmlns:a16="http://schemas.microsoft.com/office/drawing/2014/main" id="{AF19343F-DA1C-47EA-A6D7-3109FDA701BF}"/>
              </a:ext>
            </a:extLst>
          </p:cNvPr>
          <p:cNvPicPr>
            <a:picLocks noChangeAspect="1"/>
          </p:cNvPicPr>
          <p:nvPr/>
        </p:nvPicPr>
        <p:blipFill>
          <a:blip r:embed="rId4"/>
          <a:stretch>
            <a:fillRect/>
          </a:stretch>
        </p:blipFill>
        <p:spPr>
          <a:xfrm>
            <a:off x="8308484" y="2767428"/>
            <a:ext cx="3264818" cy="1289602"/>
          </a:xfrm>
          <a:prstGeom prst="rect">
            <a:avLst/>
          </a:prstGeom>
        </p:spPr>
      </p:pic>
      <p:pic>
        <p:nvPicPr>
          <p:cNvPr id="5" name="Content Placeholder 4" descr="Employer Assistance and Resource Network on Disability Inclusion">
            <a:extLst>
              <a:ext uri="{FF2B5EF4-FFF2-40B4-BE49-F238E27FC236}">
                <a16:creationId xmlns:a16="http://schemas.microsoft.com/office/drawing/2014/main" id="{55A555B5-D21A-474A-B186-F28E98CF4412}"/>
              </a:ext>
            </a:extLst>
          </p:cNvPr>
          <p:cNvPicPr>
            <a:picLocks noGrp="1" noChangeAspect="1"/>
          </p:cNvPicPr>
          <p:nvPr>
            <p:ph idx="1"/>
          </p:nvPr>
        </p:nvPicPr>
        <p:blipFill>
          <a:blip r:embed="rId5"/>
          <a:stretch>
            <a:fillRect/>
          </a:stretch>
        </p:blipFill>
        <p:spPr>
          <a:xfrm>
            <a:off x="8308484" y="929570"/>
            <a:ext cx="3264818" cy="992570"/>
          </a:xfrm>
          <a:prstGeom prst="rect">
            <a:avLst/>
          </a:prstGeom>
        </p:spPr>
      </p:pic>
      <p:sp>
        <p:nvSpPr>
          <p:cNvPr id="4" name="Slide Number Placeholder 3">
            <a:extLst>
              <a:ext uri="{FF2B5EF4-FFF2-40B4-BE49-F238E27FC236}">
                <a16:creationId xmlns:a16="http://schemas.microsoft.com/office/drawing/2014/main" id="{38ACAEA0-AA86-4DFF-B850-08C163FDE2BE}"/>
              </a:ext>
            </a:extLst>
          </p:cNvPr>
          <p:cNvSpPr>
            <a:spLocks noGrp="1"/>
          </p:cNvSpPr>
          <p:nvPr>
            <p:ph type="sldNum" sz="quarter" idx="12"/>
          </p:nvPr>
        </p:nvSpPr>
        <p:spPr>
          <a:xfrm>
            <a:off x="10760873" y="54803"/>
            <a:ext cx="948527" cy="365125"/>
          </a:xfrm>
        </p:spPr>
        <p:txBody>
          <a:bodyPr vert="horz" lIns="91440" tIns="45720" rIns="91440" bIns="45720" rtlCol="0" anchor="ctr">
            <a:normAutofit/>
          </a:bodyPr>
          <a:lstStyle/>
          <a:p>
            <a:pPr defTabSz="457200" eaLnBrk="1" hangingPunct="1">
              <a:spcAft>
                <a:spcPts val="600"/>
              </a:spcAft>
            </a:pPr>
            <a:fld id="{D57F1E4F-1CFF-5643-939E-217C01CDF565}" type="slidenum">
              <a:rPr lang="en-US" sz="1600">
                <a:solidFill>
                  <a:srgbClr val="002C5F"/>
                </a:solidFill>
                <a:latin typeface="Arial Nova" panose="020B0504020202020204" pitchFamily="34" charset="0"/>
              </a:rPr>
              <a:pPr defTabSz="457200" eaLnBrk="1" hangingPunct="1">
                <a:spcAft>
                  <a:spcPts val="600"/>
                </a:spcAft>
              </a:pPr>
              <a:t>9</a:t>
            </a:fld>
            <a:endParaRPr lang="en-US" sz="1600" dirty="0">
              <a:solidFill>
                <a:srgbClr val="002C5F"/>
              </a:solidFill>
              <a:latin typeface="Arial Nova" panose="020B0504020202020204" pitchFamily="34" charset="0"/>
            </a:endParaRPr>
          </a:p>
        </p:txBody>
      </p:sp>
      <p:sp>
        <p:nvSpPr>
          <p:cNvPr id="30" name="Rectangle 29">
            <a:extLst>
              <a:ext uri="{FF2B5EF4-FFF2-40B4-BE49-F238E27FC236}">
                <a16:creationId xmlns:a16="http://schemas.microsoft.com/office/drawing/2014/main" id="{D8491726-8A37-4D29-A976-BADB5A7AF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401" y="4436609"/>
            <a:ext cx="3599768" cy="1920241"/>
          </a:xfrm>
          <a:prstGeom prst="rect">
            <a:avLst/>
          </a:prstGeom>
          <a:no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873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j8+DQo8Y29uZmlndXJhdGlvbj4NCgk8YnJhbmRpbmc+DQoJCTx1aWZvbnQgbmFtZT0iRk9OVF9OT1RFU19URVhUIiB2YWx1ZT0iQXJpYWwsMTgsZmFsc2UsZmFsc2UsZmFsc2UiLz4NCgk8L2JyYW5kaW5nPg0KCTxjb2xvcnM+DQoJCTx1aWNvbG9yIG5hbWU9InByaW1hcnkiIHZhbHVlPSIweDAwMkM1RiIvPg0KCQk8dWljb2xvciBuYW1lPSJnbG93IiB2YWx1ZT0iMHgwMDk2REIiLz4NCgkJPHVpY29sb3IgbmFtZT0idGV4dCIgdmFsdWU9IjB4RkZGRkZGIi8+DQoJCTx1aWNvbG9yIG5hbWU9ImxpZ2h0IiB2YWx1ZT0iMHg0ODQ4NDgiLz4NCgkJPHVpY29sb3IgbmFtZT0ic2hhZG93IiB2YWx1ZT0iMHgwMDAwMDAiLz4NCgkJPHVpY29sb3IgbmFtZT0iYmFja2dyb3VuZCIgdmFsdWU9IjB4MDAyQzVG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DQoJCTx1aXNob3cgbmFtZT0ibm90ZXMiIHZhbHVlPSJ0cnVlIi8+DQoJCTx1aXNob3cgbmFtZT0ic2VhcmNoIiB2YWx1ZT0iZmFsc2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DQoJCTx1aXJlcGxhY2UgbmFtZT0iaW5pdGlhbHRhYiIgdmFsdWU9Im5vdGVzIi8+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g"/>
  <p:tag name="MMPROD_UIDATA" val="&lt;database version=&quot;11.0&quot;&gt;&lt;object type=&quot;1&quot; unique_id=&quot;10001&quot;&gt;&lt;property id=&quot;20141&quot; value=&quot;JAN's Interactive Process Module&quot;/&gt;&lt;property id=&quot;20142&quot; value=&quot;This session provides you with a process to effectively manage workplace accommodations. Learn the practical aspects you need to know about workplace accommodations and how to make sound job accommodation decisions. &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1&quot; value=&quot;JAN's Adobe Connect Pro&quot;/&gt;&lt;property id=&quot;20192&quot; value=&quot;http://webcast.askjan.org&quot;/&gt;&lt;property id=&quot;20193&quot; value=&quot;0&quot;/&gt;&lt;property id=&quot;20221&quot; value=&quot;C:\Users\Loy\Desktop\JAN Logos\&quot;/&gt;&lt;property id=&quot;20225&quot; value=&quot;I:\LIBRARY\HTTPDNEW\modules\interactiveprocess\&quot;/&gt;&lt;property id=&quot;20226&quot; value=&quot;H:\Private\Working\__For Others\Melanie\AskJANMHI.pptx&quot;/&gt;&lt;property id=&quot;20250&quot; value=&quot;6&quot;/&gt;&lt;property id=&quot;20251&quot; value=&quot;0&quot;/&gt;&lt;property id=&quot;20259&quot; value=&quot;0&quot;/&gt;&lt;property id=&quot;20262&quot; value=&quot;284200&quot;/&gt;&lt;object type=&quot;8&quot; unique_id=&quot;10002&quot;&gt;&lt;/object&gt;&lt;object type=&quot;2&quot; unique_id=&quot;10003&quot;&gt;&lt;object type=&quot;3&quot; unique_id=&quot;48654&quot;&gt;&lt;property id=&quot;20148&quot; value=&quot;5&quot;/&gt;&lt;property id=&quot;20300&quot; value=&quot;Slide 1 - &amp;quot;Accommodation Solutions for Sleep Disorders   &amp;quot;&quot;/&gt;&lt;property id=&quot;20307&quot; value=&quot;736&quot;/&gt;&lt;/object&gt;&lt;object type=&quot;3&quot; unique_id=&quot;48655&quot;&gt;&lt;property id=&quot;20148&quot; value=&quot;5&quot;/&gt;&lt;property id=&quot;20300&quot; value=&quot;Slide 2 - &amp;quot;Accommodation Solutions for Sleep Disorders &amp;quot;&quot;/&gt;&lt;property id=&quot;20307&quot; value=&quot;841&quot;/&gt;&lt;/object&gt;&lt;object type=&quot;3&quot; unique_id=&quot;48660&quot;&gt;&lt;property id=&quot;20148&quot; value=&quot;5&quot;/&gt;&lt;property id=&quot;20300&quot; value=&quot;Slide 11 - &amp;quot;Telework  and Commuting  &amp;quot;&quot;/&gt;&lt;property id=&quot;20307&quot; value=&quot;842&quot;/&gt;&lt;/object&gt;&lt;object type=&quot;3&quot; unique_id=&quot;48661&quot;&gt;&lt;property id=&quot;20148&quot; value=&quot;5&quot;/&gt;&lt;property id=&quot;20300&quot; value=&quot;Slide 16 - &amp;quot;Telework and Commuting Situation - 3&amp;quot;&quot;/&gt;&lt;property id=&quot;20307&quot; value=&quot;838&quot;/&gt;&lt;/object&gt;&lt;object type=&quot;3&quot; unique_id=&quot;48662&quot;&gt;&lt;property id=&quot;20148&quot; value=&quot;5&quot;/&gt;&lt;property id=&quot;20300&quot; value=&quot;Slide 17 - &amp;quot;Telework and commuting Best Practices - 3&amp;quot;&quot;/&gt;&lt;property id=&quot;20307&quot; value=&quot;839&quot;/&gt;&lt;/object&gt;&lt;object type=&quot;3&quot; unique_id=&quot;48663&quot;&gt;&lt;property id=&quot;20148&quot; value=&quot;5&quot;/&gt;&lt;property id=&quot;20300&quot; value=&quot;Slide 19 - &amp;quot;Job Restructuring and Reassignment situation - 1&amp;quot;&quot;/&gt;&lt;property id=&quot;20307&quot; value=&quot;795&quot;/&gt;&lt;/object&gt;&lt;object type=&quot;3&quot; unique_id=&quot;48664&quot;&gt;&lt;property id=&quot;20148&quot; value=&quot;5&quot;/&gt;&lt;property id=&quot;20300&quot; value=&quot;Slide 20 - &amp;quot;Job Restructuring/Reassignment Best Practices - 1&amp;quot;&quot;/&gt;&lt;property id=&quot;20307&quot; value=&quot;799&quot;/&gt;&lt;/object&gt;&lt;object type=&quot;3&quot; unique_id=&quot;48672&quot;&gt;&lt;property id=&quot;20148&quot; value=&quot;5&quot;/&gt;&lt;property id=&quot;20300&quot; value=&quot;Slide 25 - &amp;quot;Travel &amp;quot;&quot;/&gt;&lt;property id=&quot;20307&quot; value=&quot;844&quot;/&gt;&lt;/object&gt;&lt;object type=&quot;3&quot; unique_id=&quot;48683&quot;&gt;&lt;property id=&quot;20148&quot; value=&quot;5&quot;/&gt;&lt;property id=&quot;20300&quot; value=&quot;Slide 14 - &amp;quot;Telework and Commuting situation - 2&amp;quot;&quot;/&gt;&lt;property id=&quot;20307&quot; value=&quot;833&quot;/&gt;&lt;/object&gt;&lt;object type=&quot;3&quot; unique_id=&quot;48684&quot;&gt;&lt;property id=&quot;20148&quot; value=&quot;5&quot;/&gt;&lt;property id=&quot;20300&quot; value=&quot;Slide 15 - &amp;quot;Telework and Commuting Best Practices - 2&amp;quot;&quot;/&gt;&lt;property id=&quot;20307&quot; value=&quot;820&quot;/&gt;&lt;/object&gt;&lt;object type=&quot;3&quot; unique_id=&quot;48690&quot;&gt;&lt;property id=&quot;20148&quot; value=&quot;5&quot;/&gt;&lt;property id=&quot;20300&quot; value=&quot;Slide 30 - &amp;quot;&amp;#x0D;&amp;#x0D;&amp;#x0D;Medical  Documentation &amp;#x0D;&amp;quot;&quot;/&gt;&lt;property id=&quot;20307&quot; value=&quot;847&quot;/&gt;&lt;/object&gt;&lt;object type=&quot;3&quot; unique_id=&quot;48691&quot;&gt;&lt;property id=&quot;20148&quot; value=&quot;5&quot;/&gt;&lt;property id=&quot;20300&quot; value=&quot;Slide 31 - &amp;quot;Medical Documentation Situation -1 &amp;quot;&quot;/&gt;&lt;property id=&quot;20307&quot; value=&quot;821&quot;/&gt;&lt;/object&gt;&lt;object type=&quot;3&quot; unique_id=&quot;48712&quot;&gt;&lt;property id=&quot;20148&quot; value=&quot;5&quot;/&gt;&lt;property id=&quot;20300&quot; value=&quot;Slide 3 - &amp;quot;JAN Resources &amp;quot;&quot;/&gt;&lt;property id=&quot;20307&quot; value=&quot;854&quot;/&gt;&lt;/object&gt;&lt;object type=&quot;3&quot; unique_id=&quot;48713&quot;&gt;&lt;property id=&quot;20148&quot; value=&quot;5&quot;/&gt;&lt;property id=&quot;20300&quot; value=&quot;Slide 4 - &amp;quot;PERFORMANCE  and Conduct &amp;#x0D;&amp;quot;&quot;/&gt;&lt;property id=&quot;20307&quot; value=&quot;867&quot;/&gt;&lt;/object&gt;&lt;object type=&quot;3&quot; unique_id=&quot;48714&quot;&gt;&lt;property id=&quot;20148&quot; value=&quot;5&quot;/&gt;&lt;property id=&quot;20300&quot; value=&quot;Slide 5 - &amp;quot;Performance and conduct Situation - 1&amp;quot;&quot;/&gt;&lt;property id=&quot;20307&quot; value=&quot;869&quot;/&gt;&lt;/object&gt;&lt;object type=&quot;3&quot; unique_id=&quot;48715&quot;&gt;&lt;property id=&quot;20148&quot; value=&quot;5&quot;/&gt;&lt;property id=&quot;20300&quot; value=&quot;Slide 6 - &amp;quot;Performance and Conduct Best Practices - 1&amp;quot;&quot;/&gt;&lt;property id=&quot;20307&quot; value=&quot;900&quot;/&gt;&lt;/object&gt;&lt;object type=&quot;3&quot; unique_id=&quot;48716&quot;&gt;&lt;property id=&quot;20148&quot; value=&quot;5&quot;/&gt;&lt;property id=&quot;20300&quot; value=&quot;Slide 7 - &amp;quot;Performance and conduct Situation - 2&amp;quot;&quot;/&gt;&lt;property id=&quot;20307&quot; value=&quot;884&quot;/&gt;&lt;/object&gt;&lt;object type=&quot;3&quot; unique_id=&quot;48717&quot;&gt;&lt;property id=&quot;20148&quot; value=&quot;5&quot;/&gt;&lt;property id=&quot;20300&quot; value=&quot;Slide 8 - &amp;quot;Performance and Conduct Best Practices - 2&amp;quot;&quot;/&gt;&lt;property id=&quot;20307&quot; value=&quot;885&quot;/&gt;&lt;/object&gt;&lt;object type=&quot;3&quot; unique_id=&quot;48718&quot;&gt;&lt;property id=&quot;20148&quot; value=&quot;5&quot;/&gt;&lt;property id=&quot;20300&quot; value=&quot;Slide 9 - &amp;quot;Performance and conduct Situation - 3&amp;quot;&quot;/&gt;&lt;property id=&quot;20307&quot; value=&quot;871&quot;/&gt;&lt;/object&gt;&lt;object type=&quot;3&quot; unique_id=&quot;48719&quot;&gt;&lt;property id=&quot;20148&quot; value=&quot;5&quot;/&gt;&lt;property id=&quot;20300&quot; value=&quot;Slide 10 - &amp;quot;Performance and Conduct Best Practices - 3&amp;quot;&quot;/&gt;&lt;property id=&quot;20307&quot; value=&quot;872&quot;/&gt;&lt;/object&gt;&lt;object type=&quot;3&quot; unique_id=&quot;48720&quot;&gt;&lt;property id=&quot;20148&quot; value=&quot;5&quot;/&gt;&lt;property id=&quot;20300&quot; value=&quot;Slide 12 - &amp;quot;Telework and Commuting situation - 1&amp;quot;&quot;/&gt;&lt;property id=&quot;20307&quot; value=&quot;875&quot;/&gt;&lt;/object&gt;&lt;object type=&quot;3&quot; unique_id=&quot;48721&quot;&gt;&lt;property id=&quot;20148&quot; value=&quot;5&quot;/&gt;&lt;property id=&quot;20300&quot; value=&quot;Slide 13 - &amp;quot;Telework and commuting Best Practices - 1&amp;quot;&quot;/&gt;&lt;property id=&quot;20307&quot; value=&quot;876&quot;/&gt;&lt;/object&gt;&lt;object type=&quot;3&quot; unique_id=&quot;48723&quot;&gt;&lt;property id=&quot;20148&quot; value=&quot;5&quot;/&gt;&lt;property id=&quot;20300&quot; value=&quot;Slide 21 - &amp;quot;Job Restructuring and Reassignment situation - 2&amp;quot;&quot;/&gt;&lt;property id=&quot;20307&quot; value=&quot;886&quot;/&gt;&lt;/object&gt;&lt;object type=&quot;3&quot; unique_id=&quot;48724&quot;&gt;&lt;property id=&quot;20148&quot; value=&quot;5&quot;/&gt;&lt;property id=&quot;20300&quot; value=&quot;Slide 22 - &amp;quot;Job Restructuring/Reassignment Best Practices - 2&amp;quot;&quot;/&gt;&lt;property id=&quot;20307&quot; value=&quot;887&quot;/&gt;&lt;/object&gt;&lt;object type=&quot;3&quot; unique_id=&quot;48725&quot;&gt;&lt;property id=&quot;20148&quot; value=&quot;5&quot;/&gt;&lt;property id=&quot;20300&quot; value=&quot;Slide 23 - &amp;quot;Job Restructuring and Reassignment Situation - 3&amp;quot;&quot;/&gt;&lt;property id=&quot;20307&quot; value=&quot;888&quot;/&gt;&lt;/object&gt;&lt;object type=&quot;3&quot; unique_id=&quot;48726&quot;&gt;&lt;property id=&quot;20148&quot; value=&quot;5&quot;/&gt;&lt;property id=&quot;20300&quot; value=&quot;Slide 24 - &amp;quot;Job Restructuring / Reassignment Best Practices - 3&amp;quot;&quot;/&gt;&lt;property id=&quot;20307&quot; value=&quot;889&quot;/&gt;&lt;/object&gt;&lt;object type=&quot;3&quot; unique_id=&quot;48727&quot;&gt;&lt;property id=&quot;20148&quot; value=&quot;5&quot;/&gt;&lt;property id=&quot;20300&quot; value=&quot;Slide 26 - &amp;quot;Travel situation - 1&amp;quot;&quot;/&gt;&lt;property id=&quot;20307&quot; value=&quot;893&quot;/&gt;&lt;/object&gt;&lt;object type=&quot;3&quot; unique_id=&quot;48728&quot;&gt;&lt;property id=&quot;20148&quot; value=&quot;5&quot;/&gt;&lt;property id=&quot;20300&quot; value=&quot;Slide 27 - &amp;quot;Travel Best Practices - 1&amp;quot;&quot;/&gt;&lt;property id=&quot;20307&quot; value=&quot;892&quot;/&gt;&lt;/object&gt;&lt;object type=&quot;3&quot; unique_id=&quot;48729&quot;&gt;&lt;property id=&quot;20148&quot; value=&quot;5&quot;/&gt;&lt;property id=&quot;20300&quot; value=&quot;Slide 28 - &amp;quot;Travel situation - 2&amp;quot;&quot;/&gt;&lt;property id=&quot;20307&quot; value=&quot;873&quot;/&gt;&lt;/object&gt;&lt;object type=&quot;3&quot; unique_id=&quot;48730&quot;&gt;&lt;property id=&quot;20148&quot; value=&quot;5&quot;/&gt;&lt;property id=&quot;20300&quot; value=&quot;Slide 29 - &amp;quot;Travel Best Practices - 2&amp;quot;&quot;/&gt;&lt;property id=&quot;20307&quot; value=&quot;874&quot;/&gt;&lt;/object&gt;&lt;object type=&quot;3&quot; unique_id=&quot;48731&quot;&gt;&lt;property id=&quot;20148&quot; value=&quot;5&quot;/&gt;&lt;property id=&quot;20300&quot; value=&quot;Slide 32 - &amp;quot;Medical Documentation Best Practices - 1&amp;quot;&quot;/&gt;&lt;property id=&quot;20307&quot; value=&quot;898&quot;/&gt;&lt;/object&gt;&lt;object type=&quot;3&quot; unique_id=&quot;48732&quot;&gt;&lt;property id=&quot;20148&quot; value=&quot;5&quot;/&gt;&lt;property id=&quot;20300&quot; value=&quot;Slide 33 - &amp;quot;Medical Documentation Situation -2 &amp;quot;&quot;/&gt;&lt;property id=&quot;20307&quot; value=&quot;895&quot;/&gt;&lt;/object&gt;&lt;object type=&quot;3&quot; unique_id=&quot;48733&quot;&gt;&lt;property id=&quot;20148&quot; value=&quot;5&quot;/&gt;&lt;property id=&quot;20300&quot; value=&quot;Slide 34 - &amp;quot;Medical Documentation Best Practices - 2&amp;quot;&quot;/&gt;&lt;property id=&quot;20307&quot; value=&quot;899&quot;/&gt;&lt;/object&gt;&lt;object type=&quot;3&quot; unique_id=&quot;48734&quot;&gt;&lt;property id=&quot;20148&quot; value=&quot;5&quot;/&gt;&lt;property id=&quot;20300&quot; value=&quot;Slide 35 - &amp;quot;Questions&amp;quot;&quot;/&gt;&lt;property id=&quot;20307&quot; value=&quot;883&quot;/&gt;&lt;/object&gt;&lt;object type=&quot;3&quot; unique_id=&quot;48735&quot;&gt;&lt;property id=&quot;20148&quot; value=&quot;5&quot;/&gt;&lt;property id=&quot;20300&quot; value=&quot;Slide 36 - &amp;quot;Questions? Contact JAN for More Information&amp;quot;&quot;/&gt;&lt;property id=&quot;20307&quot; value=&quot;296&quot;/&gt;&lt;/object&gt;&lt;object type=&quot;3&quot; unique_id=&quot;48905&quot;&gt;&lt;property id=&quot;20148&quot; value=&quot;5&quot;/&gt;&lt;property id=&quot;20300&quot; value=&quot;Slide 18 - &amp;quot;Job Restructuring  and     Reassignment &amp;quot;&quot;/&gt;&lt;property id=&quot;20307&quot; value=&quot;901&quot;/&gt;&lt;/object&gt;&lt;/object&gt;&lt;object type=&quot;4&quot; unique_id=&quot;29438&quot;&gt;&lt;/object&gt;&lt;object type=&quot;10&quot; unique_id=&quot;29473&quot;&gt;&lt;object type=&quot;11&quot; unique_id=&quot;29474&quot;&gt;&lt;property id=&quot;20180&quot; value=&quot;0&quot;/&gt;&lt;property id=&quot;20181&quot; value=&quot;0&quot;/&gt;&lt;property id=&quot;20182&quot; value=&quot;0&quot;/&gt;&lt;property id=&quot;20183&quot; value=&quot;1&quot;/&gt;&lt;/object&gt;&lt;object type=&quot;12&quot; unique_id=&quot;29475&quot;&gt;&lt;property id=&quot;20180&quot; value=&quot;0&quot;/&gt;&lt;property id=&quot;20181&quot; value=&quot;0&quot;/&gt;&lt;property id=&quot;20182&quot; value=&quot;0&quot;/&gt;&lt;property id=&quot;20183&quot; value=&quot;1&quot;/&gt;&lt;/object&gt;&lt;/object&gt;&lt;/object&gt;&lt;/database&gt;"/>
  <p:tag name="SECTOMILLISECCONVERTED" val="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1269</Words>
  <Application>Microsoft Office PowerPoint</Application>
  <PresentationFormat>Widescreen</PresentationFormat>
  <Paragraphs>216</Paragraphs>
  <Slides>34</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Nova</vt:lpstr>
      <vt:lpstr>Calibri</vt:lpstr>
      <vt:lpstr>Gill Sans MT</vt:lpstr>
      <vt:lpstr>Wingdings</vt:lpstr>
      <vt:lpstr>Wingdings 2</vt:lpstr>
      <vt:lpstr>Dividend</vt:lpstr>
      <vt:lpstr>1_Dividend</vt:lpstr>
      <vt:lpstr>Building a Disability-Inclusive Organization</vt:lpstr>
      <vt:lpstr>Guest Speaker</vt:lpstr>
      <vt:lpstr>Housekeeping</vt:lpstr>
      <vt:lpstr>Housekeeping 2</vt:lpstr>
      <vt:lpstr>Discussion Topics</vt:lpstr>
      <vt:lpstr>National Disability Employment Awareness Month (NDEAM)</vt:lpstr>
      <vt:lpstr>NDEAM Theme 2022 —  “Disability: Part of the Equity Equation”</vt:lpstr>
      <vt:lpstr>Office of Disability Employment Policy (ODEP)</vt:lpstr>
      <vt:lpstr>Technical Assistance Resources</vt:lpstr>
      <vt:lpstr>Poll question</vt:lpstr>
      <vt:lpstr>Inclusion @Work: Framework for Building a  Disability Inclusive Organization  askearn.org</vt:lpstr>
      <vt:lpstr>Building Culture</vt:lpstr>
      <vt:lpstr>Outreach and Recruitment</vt:lpstr>
      <vt:lpstr>Hire and Retain the Best</vt:lpstr>
      <vt:lpstr>Productivity</vt:lpstr>
      <vt:lpstr>Communication</vt:lpstr>
      <vt:lpstr>Accessible Technology</vt:lpstr>
      <vt:lpstr>Collecting and Using Data</vt:lpstr>
      <vt:lpstr>Self-Identification &amp; Disclosure</vt:lpstr>
      <vt:lpstr>What is Self-Identification?</vt:lpstr>
      <vt:lpstr>What is Disclosure?</vt:lpstr>
      <vt:lpstr>The Choice to Self-Identify</vt:lpstr>
      <vt:lpstr>The Benefit of Self-Identification</vt:lpstr>
      <vt:lpstr>Accommodation &amp; Inclusion</vt:lpstr>
      <vt:lpstr>Accommodation is a basic element of disability inclusion</vt:lpstr>
      <vt:lpstr>Inclusive Hiring and Accommodations</vt:lpstr>
      <vt:lpstr>Processing Hiring Accommodation Requests</vt:lpstr>
      <vt:lpstr>New Resources @ AskJAN.org</vt:lpstr>
      <vt:lpstr>Resources @ AskEARN.org</vt:lpstr>
      <vt:lpstr>Technical Assistance centers</vt:lpstr>
      <vt:lpstr>Questions?</vt:lpstr>
      <vt:lpstr>JAN Accommodation and Compliance Webcast Series</vt:lpstr>
      <vt:lpstr>How do I claim the HR CEU?</vt:lpstr>
      <vt:lpstr>Questions? 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2012-01-30T14:43:00Z</dcterms:created>
  <dcterms:modified xsi:type="dcterms:W3CDTF">2022-10-10T17:44:08Z</dcterms:modified>
</cp:coreProperties>
</file>