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 id="2147483660" r:id="rId5"/>
    <p:sldMasterId id="2147483705" r:id="rId6"/>
  </p:sldMasterIdLst>
  <p:notesMasterIdLst>
    <p:notesMasterId r:id="rId62"/>
  </p:notesMasterIdLst>
  <p:sldIdLst>
    <p:sldId id="256" r:id="rId7"/>
    <p:sldId id="297" r:id="rId8"/>
    <p:sldId id="1167" r:id="rId9"/>
    <p:sldId id="1175" r:id="rId10"/>
    <p:sldId id="1174" r:id="rId11"/>
    <p:sldId id="1188" r:id="rId12"/>
    <p:sldId id="1204" r:id="rId13"/>
    <p:sldId id="302" r:id="rId14"/>
    <p:sldId id="1184" r:id="rId15"/>
    <p:sldId id="1185" r:id="rId16"/>
    <p:sldId id="1186" r:id="rId17"/>
    <p:sldId id="1187" r:id="rId18"/>
    <p:sldId id="1205" r:id="rId19"/>
    <p:sldId id="1206" r:id="rId20"/>
    <p:sldId id="1207" r:id="rId21"/>
    <p:sldId id="1176" r:id="rId22"/>
    <p:sldId id="1208" r:id="rId23"/>
    <p:sldId id="1209" r:id="rId24"/>
    <p:sldId id="1177" r:id="rId25"/>
    <p:sldId id="1182" r:id="rId26"/>
    <p:sldId id="1210" r:id="rId27"/>
    <p:sldId id="1178" r:id="rId28"/>
    <p:sldId id="386" r:id="rId29"/>
    <p:sldId id="387" r:id="rId30"/>
    <p:sldId id="367" r:id="rId31"/>
    <p:sldId id="385" r:id="rId32"/>
    <p:sldId id="354" r:id="rId33"/>
    <p:sldId id="320" r:id="rId34"/>
    <p:sldId id="1183" r:id="rId35"/>
    <p:sldId id="1190" r:id="rId36"/>
    <p:sldId id="1191" r:id="rId37"/>
    <p:sldId id="563" r:id="rId38"/>
    <p:sldId id="564" r:id="rId39"/>
    <p:sldId id="1211" r:id="rId40"/>
    <p:sldId id="1212" r:id="rId41"/>
    <p:sldId id="1194" r:id="rId42"/>
    <p:sldId id="1213" r:id="rId43"/>
    <p:sldId id="580" r:id="rId44"/>
    <p:sldId id="1214" r:id="rId45"/>
    <p:sldId id="1203" r:id="rId46"/>
    <p:sldId id="1199" r:id="rId47"/>
    <p:sldId id="1215" r:id="rId48"/>
    <p:sldId id="1216" r:id="rId49"/>
    <p:sldId id="1217" r:id="rId50"/>
    <p:sldId id="1218" r:id="rId51"/>
    <p:sldId id="1219" r:id="rId52"/>
    <p:sldId id="1220" r:id="rId53"/>
    <p:sldId id="1221" r:id="rId54"/>
    <p:sldId id="1222" r:id="rId55"/>
    <p:sldId id="1223" r:id="rId56"/>
    <p:sldId id="1132" r:id="rId57"/>
    <p:sldId id="1179" r:id="rId58"/>
    <p:sldId id="1224" r:id="rId59"/>
    <p:sldId id="299" r:id="rId60"/>
    <p:sldId id="296" r:id="rId61"/>
  </p:sldIdLst>
  <p:sldSz cx="12192000" cy="6858000"/>
  <p:notesSz cx="6858000" cy="9144000"/>
  <p:custDataLst>
    <p:tags r:id="rId6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0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18" autoAdjust="0"/>
    <p:restoredTop sz="77791" autoAdjust="0"/>
  </p:normalViewPr>
  <p:slideViewPr>
    <p:cSldViewPr snapToGrid="0">
      <p:cViewPr varScale="1">
        <p:scale>
          <a:sx n="88" d="100"/>
          <a:sy n="88" d="100"/>
        </p:scale>
        <p:origin x="1116" y="9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1" d="100"/>
          <a:sy n="51" d="100"/>
        </p:scale>
        <p:origin x="2694" y="3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gs" Target="tags/tag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diagrams/_rels/data1.xml.rels><?xml version="1.0" encoding="UTF-8" standalone="yes"?>
<Relationships xmlns="http://schemas.openxmlformats.org/package/2006/relationships"><Relationship Id="rId1" Type="http://schemas.openxmlformats.org/officeDocument/2006/relationships/hyperlink" Target="https://askjan.org/Training/JAN-Webcast-Frequently-Asked-Questions.cfm"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askjan.org/Training/JAN-Webcast-Frequently-Asked-Questions.cf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E41658-748A-416F-B25B-90E4AB62BF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B0CF235-2E22-4C7A-8E13-61249CB1D138}">
      <dgm:prSet custT="1"/>
      <dgm:spPr/>
      <dgm:t>
        <a:bodyPr/>
        <a:lstStyle/>
        <a:p>
          <a:r>
            <a:rPr lang="en-US" sz="2400" b="1" dirty="0">
              <a:latin typeface="Arial" panose="020B0604020202020204" pitchFamily="34" charset="0"/>
              <a:cs typeface="Arial" panose="020B0604020202020204" pitchFamily="34" charset="0"/>
            </a:rPr>
            <a:t>Technical Difficulties</a:t>
          </a:r>
        </a:p>
      </dgm:t>
      <dgm:extLst>
        <a:ext uri="{E40237B7-FDA0-4F09-8148-C483321AD2D9}">
          <dgm14:cNvPr xmlns:dgm14="http://schemas.microsoft.com/office/drawing/2010/diagram" id="0" name="" descr="Technical Difficulties&#10;Q&amp;A option at the bottom of the screen&#10;800-526-7234 or 877-781-9403 (TTY) - or Live Chat at AskJAN.org&#10;Frequently Asked Questions (FAQ)&#10;https://AskJAN.org/Training/JAN-Webcast-Frequently-Asked-Questions.cfm"/>
        </a:ext>
      </dgm:extLst>
    </dgm:pt>
    <dgm:pt modelId="{14D84117-4829-415C-9281-99B764E2B6DA}" type="parTrans" cxnId="{3B14F641-B5A3-4AC9-8369-BAE6428CBA10}">
      <dgm:prSet/>
      <dgm:spPr/>
      <dgm:t>
        <a:bodyPr/>
        <a:lstStyle/>
        <a:p>
          <a:endParaRPr lang="en-US"/>
        </a:p>
      </dgm:t>
    </dgm:pt>
    <dgm:pt modelId="{A91D0426-4D62-47DD-9E4A-435D5A57758E}" type="sibTrans" cxnId="{3B14F641-B5A3-4AC9-8369-BAE6428CBA10}">
      <dgm:prSet/>
      <dgm:spPr/>
      <dgm:t>
        <a:bodyPr/>
        <a:lstStyle/>
        <a:p>
          <a:endParaRPr lang="en-US"/>
        </a:p>
      </dgm:t>
    </dgm:pt>
    <dgm:pt modelId="{64E69A92-5BE1-4ADB-AFBD-5CF6A4FC6A6D}">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Q&amp;A option at the bottom of the screen</a:t>
          </a:r>
          <a:endParaRPr lang="en-US" sz="2400"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Technical Difficulties&#10;"/>
        </a:ext>
      </dgm:extLst>
    </dgm:pt>
    <dgm:pt modelId="{B88D2E92-6254-4C1C-84DD-F126B52DF831}" type="parTrans" cxnId="{72569E5A-E370-4993-AC11-DFC42011F132}">
      <dgm:prSet/>
      <dgm:spPr/>
      <dgm:t>
        <a:bodyPr/>
        <a:lstStyle/>
        <a:p>
          <a:endParaRPr lang="en-US"/>
        </a:p>
      </dgm:t>
    </dgm:pt>
    <dgm:pt modelId="{00BCC3C3-7DFC-4C9F-98A8-31A78ED06A80}" type="sibTrans" cxnId="{72569E5A-E370-4993-AC11-DFC42011F132}">
      <dgm:prSet/>
      <dgm:spPr/>
      <dgm:t>
        <a:bodyPr/>
        <a:lstStyle/>
        <a:p>
          <a:endParaRPr lang="en-US"/>
        </a:p>
      </dgm:t>
    </dgm:pt>
    <dgm:pt modelId="{A0D0EC85-F76E-407A-B930-8719D0CAC1C7}">
      <dgm:prSet custT="1"/>
      <dgm:spPr/>
      <dgm:t>
        <a:bodyPr/>
        <a:lstStyle/>
        <a:p>
          <a:pPr>
            <a:spcAft>
              <a:spcPts val="600"/>
            </a:spcAft>
            <a:buFont typeface="Wingdings" panose="05000000000000000000" pitchFamily="2" charset="2"/>
            <a:buChar char="§"/>
          </a:pPr>
          <a:r>
            <a:rPr lang="en-US" sz="2400" dirty="0">
              <a:solidFill>
                <a:schemeClr val="accent1"/>
              </a:solidFill>
              <a:latin typeface="Arial" panose="020B0604020202020204" pitchFamily="34" charset="0"/>
              <a:cs typeface="Arial" panose="020B0604020202020204" pitchFamily="34" charset="0"/>
            </a:rPr>
            <a:t>800-526-7234 or 877-781-9403 (TTY) OR </a:t>
          </a:r>
          <a:r>
            <a:rPr lang="en-US" sz="2400" b="0" dirty="0">
              <a:solidFill>
                <a:schemeClr val="accent1"/>
              </a:solidFill>
              <a:latin typeface="Arial" panose="020B0604020202020204" pitchFamily="34" charset="0"/>
              <a:cs typeface="Arial" panose="020B0604020202020204" pitchFamily="34" charset="0"/>
            </a:rPr>
            <a:t>Live Chat at AskJAN.org</a:t>
          </a:r>
          <a:endParaRPr lang="en-US" sz="2400" dirty="0">
            <a:solidFill>
              <a:schemeClr val="accent1"/>
            </a:solidFill>
            <a:latin typeface="Arial" panose="020B0604020202020204" pitchFamily="34" charset="0"/>
            <a:cs typeface="Arial" panose="020B0604020202020204" pitchFamily="34" charset="0"/>
          </a:endParaRPr>
        </a:p>
      </dgm:t>
    </dgm:pt>
    <dgm:pt modelId="{8CDCFEF6-4728-45BC-B198-C9136E6007E4}" type="parTrans" cxnId="{B69D316B-8B53-428E-A800-2751D46E320F}">
      <dgm:prSet/>
      <dgm:spPr/>
      <dgm:t>
        <a:bodyPr/>
        <a:lstStyle/>
        <a:p>
          <a:endParaRPr lang="en-US"/>
        </a:p>
      </dgm:t>
    </dgm:pt>
    <dgm:pt modelId="{10C03239-F943-4575-B204-FB2E8DDC6451}" type="sibTrans" cxnId="{B69D316B-8B53-428E-A800-2751D46E320F}">
      <dgm:prSet/>
      <dgm:spPr/>
      <dgm:t>
        <a:bodyPr/>
        <a:lstStyle/>
        <a:p>
          <a:endParaRPr lang="en-US"/>
        </a:p>
      </dgm:t>
    </dgm:pt>
    <dgm:pt modelId="{E991C8F1-370B-4479-84C7-FCFBB9BD21ED}">
      <dgm:prSet custT="1"/>
      <dgm:spPr/>
      <dgm:t>
        <a:bodyPr/>
        <a:lstStyle/>
        <a:p>
          <a:pPr>
            <a:spcAft>
              <a:spcPts val="600"/>
            </a:spcAft>
            <a:buFont typeface="Wingdings" panose="05000000000000000000" pitchFamily="2" charset="2"/>
            <a:buChar char="§"/>
          </a:pPr>
          <a:r>
            <a:rPr lang="en-US" sz="2400" dirty="0">
              <a:solidFill>
                <a:schemeClr val="accent1"/>
              </a:solidFill>
              <a:latin typeface="Arial" panose="020B0604020202020204" pitchFamily="34" charset="0"/>
              <a:cs typeface="Arial" panose="020B0604020202020204" pitchFamily="34" charset="0"/>
            </a:rPr>
            <a:t>Frequently Asked Questions (FAQ)</a:t>
          </a:r>
          <a:br>
            <a:rPr lang="en-US" sz="2400" dirty="0">
              <a:solidFill>
                <a:schemeClr val="accent1"/>
              </a:solidFill>
              <a:latin typeface="Arial" panose="020B0604020202020204" pitchFamily="34" charset="0"/>
              <a:cs typeface="Arial" panose="020B0604020202020204" pitchFamily="34" charset="0"/>
            </a:rPr>
          </a:br>
          <a:r>
            <a:rPr lang="en-US" sz="2200" dirty="0">
              <a:solidFill>
                <a:srgbClr val="4590B8"/>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AskJAN.org/Training/JAN-Webcast-Frequently-Asked-</a:t>
          </a:r>
          <a:r>
            <a:rPr lang="en-US" sz="2200" dirty="0" err="1">
              <a:solidFill>
                <a:srgbClr val="4590B8"/>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Questions.cfm</a:t>
          </a:r>
          <a:endParaRPr lang="en-US" sz="2200" dirty="0">
            <a:solidFill>
              <a:srgbClr val="4590B8"/>
            </a:solidFill>
            <a:latin typeface="Arial" panose="020B0604020202020204" pitchFamily="34" charset="0"/>
            <a:cs typeface="Arial" panose="020B0604020202020204" pitchFamily="34" charset="0"/>
          </a:endParaRPr>
        </a:p>
      </dgm:t>
    </dgm:pt>
    <dgm:pt modelId="{930E5A43-25CF-43D8-9BD7-2AEC449FA1E4}" type="parTrans" cxnId="{9EC85DC8-9BF8-4F62-8653-D01315BFECBE}">
      <dgm:prSet/>
      <dgm:spPr/>
      <dgm:t>
        <a:bodyPr/>
        <a:lstStyle/>
        <a:p>
          <a:endParaRPr lang="en-US"/>
        </a:p>
      </dgm:t>
    </dgm:pt>
    <dgm:pt modelId="{9DA96016-F554-47B4-BF23-62ED0D5A4AEA}" type="sibTrans" cxnId="{9EC85DC8-9BF8-4F62-8653-D01315BFECBE}">
      <dgm:prSet/>
      <dgm:spPr/>
      <dgm:t>
        <a:bodyPr/>
        <a:lstStyle/>
        <a:p>
          <a:endParaRPr lang="en-US"/>
        </a:p>
      </dgm:t>
    </dgm:pt>
    <dgm:pt modelId="{60AB98D6-AF39-48B1-9FDA-980A27825AAB}">
      <dgm:prSet custT="1"/>
      <dgm:spPr/>
      <dgm:t>
        <a:bodyPr/>
        <a:lstStyle/>
        <a:p>
          <a:r>
            <a:rPr lang="en-US" sz="2400" b="1">
              <a:latin typeface="Arial" panose="020B0604020202020204" pitchFamily="34" charset="0"/>
              <a:cs typeface="Arial" panose="020B0604020202020204" pitchFamily="34" charset="0"/>
            </a:rPr>
            <a:t>Questions for Presenters</a:t>
          </a:r>
          <a:endParaRPr lang="en-US" sz="24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Questions for presenters"/>
        </a:ext>
      </dgm:extLst>
    </dgm:pt>
    <dgm:pt modelId="{AC2DDBC1-4497-4D5D-A172-B59FE646D1F0}" type="parTrans" cxnId="{E8685657-AD61-4141-B4AE-9B76FFAE870C}">
      <dgm:prSet/>
      <dgm:spPr/>
      <dgm:t>
        <a:bodyPr/>
        <a:lstStyle/>
        <a:p>
          <a:endParaRPr lang="en-US"/>
        </a:p>
      </dgm:t>
    </dgm:pt>
    <dgm:pt modelId="{BF9621C5-17DE-403B-8434-3F6C6A9D85C1}" type="sibTrans" cxnId="{E8685657-AD61-4141-B4AE-9B76FFAE870C}">
      <dgm:prSet/>
      <dgm:spPr/>
      <dgm:t>
        <a:bodyPr/>
        <a:lstStyle/>
        <a:p>
          <a:endParaRPr lang="en-US"/>
        </a:p>
      </dgm:t>
    </dgm:pt>
    <dgm:pt modelId="{97DDAC5C-016D-475E-981C-FE2556BF9CD0}">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Q&amp;A option at the bottom of the screen</a:t>
          </a:r>
          <a:endParaRPr lang="en-US" sz="2400"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Q&amp;A option at the bottom of the screen&#10;"/>
        </a:ext>
      </dgm:extLst>
    </dgm:pt>
    <dgm:pt modelId="{E06F4572-7324-4478-B4B8-8AAA7C56E6E3}" type="parTrans" cxnId="{FFE19E8D-FE22-4DF7-9858-1BEC076979D9}">
      <dgm:prSet/>
      <dgm:spPr/>
      <dgm:t>
        <a:bodyPr/>
        <a:lstStyle/>
        <a:p>
          <a:endParaRPr lang="en-US"/>
        </a:p>
      </dgm:t>
    </dgm:pt>
    <dgm:pt modelId="{D4284F25-C145-400F-A894-C1144BD7A212}" type="sibTrans" cxnId="{FFE19E8D-FE22-4DF7-9858-1BEC076979D9}">
      <dgm:prSet/>
      <dgm:spPr/>
      <dgm:t>
        <a:bodyPr/>
        <a:lstStyle/>
        <a:p>
          <a:endParaRPr lang="en-US"/>
        </a:p>
      </dgm:t>
    </dgm:pt>
    <dgm:pt modelId="{32773AEB-9017-42B8-9DBF-E8C601913FBE}" type="pres">
      <dgm:prSet presAssocID="{48E41658-748A-416F-B25B-90E4AB62BFE7}" presName="linear" presStyleCnt="0">
        <dgm:presLayoutVars>
          <dgm:dir/>
          <dgm:animLvl val="lvl"/>
          <dgm:resizeHandles val="exact"/>
        </dgm:presLayoutVars>
      </dgm:prSet>
      <dgm:spPr/>
    </dgm:pt>
    <dgm:pt modelId="{F4A51513-F584-4433-BB57-2565BE02335B}" type="pres">
      <dgm:prSet presAssocID="{EB0CF235-2E22-4C7A-8E13-61249CB1D138}" presName="parentLin" presStyleCnt="0"/>
      <dgm:spPr/>
    </dgm:pt>
    <dgm:pt modelId="{E34029AD-DE74-4F42-BADD-23386EED1BF2}" type="pres">
      <dgm:prSet presAssocID="{EB0CF235-2E22-4C7A-8E13-61249CB1D138}" presName="parentLeftMargin" presStyleLbl="node1" presStyleIdx="0" presStyleCnt="2"/>
      <dgm:spPr/>
    </dgm:pt>
    <dgm:pt modelId="{C33B9B2B-6CAA-4302-BE0D-981D8F0C9B10}" type="pres">
      <dgm:prSet presAssocID="{EB0CF235-2E22-4C7A-8E13-61249CB1D138}" presName="parentText" presStyleLbl="node1" presStyleIdx="0" presStyleCnt="2">
        <dgm:presLayoutVars>
          <dgm:chMax val="0"/>
          <dgm:bulletEnabled val="1"/>
        </dgm:presLayoutVars>
      </dgm:prSet>
      <dgm:spPr/>
    </dgm:pt>
    <dgm:pt modelId="{5A3242D5-FE94-4E3E-9662-9AF9A96828BB}" type="pres">
      <dgm:prSet presAssocID="{EB0CF235-2E22-4C7A-8E13-61249CB1D138}" presName="negativeSpace" presStyleCnt="0"/>
      <dgm:spPr/>
    </dgm:pt>
    <dgm:pt modelId="{C06939AD-943B-41EC-AB1A-4DF5ED39792E}" type="pres">
      <dgm:prSet presAssocID="{EB0CF235-2E22-4C7A-8E13-61249CB1D138}" presName="childText" presStyleLbl="conFgAcc1" presStyleIdx="0" presStyleCnt="2" custLinFactNeighborX="2" custLinFactNeighborY="-4211">
        <dgm:presLayoutVars>
          <dgm:bulletEnabled val="1"/>
        </dgm:presLayoutVars>
      </dgm:prSet>
      <dgm:spPr/>
    </dgm:pt>
    <dgm:pt modelId="{879F7C83-3D78-4D02-8F88-A45DA1A4C6FA}" type="pres">
      <dgm:prSet presAssocID="{A91D0426-4D62-47DD-9E4A-435D5A57758E}" presName="spaceBetweenRectangles" presStyleCnt="0"/>
      <dgm:spPr/>
    </dgm:pt>
    <dgm:pt modelId="{99FB2BE3-DB85-44EE-829E-2EF1B7B01D5A}" type="pres">
      <dgm:prSet presAssocID="{60AB98D6-AF39-48B1-9FDA-980A27825AAB}" presName="parentLin" presStyleCnt="0"/>
      <dgm:spPr/>
    </dgm:pt>
    <dgm:pt modelId="{CDCD3D56-5C4D-4636-A462-F138E142B50E}" type="pres">
      <dgm:prSet presAssocID="{60AB98D6-AF39-48B1-9FDA-980A27825AAB}" presName="parentLeftMargin" presStyleLbl="node1" presStyleIdx="0" presStyleCnt="2"/>
      <dgm:spPr/>
    </dgm:pt>
    <dgm:pt modelId="{BF394396-594D-48B4-88B6-57E0EB5F2607}" type="pres">
      <dgm:prSet presAssocID="{60AB98D6-AF39-48B1-9FDA-980A27825AAB}" presName="parentText" presStyleLbl="node1" presStyleIdx="1" presStyleCnt="2">
        <dgm:presLayoutVars>
          <dgm:chMax val="0"/>
          <dgm:bulletEnabled val="1"/>
        </dgm:presLayoutVars>
      </dgm:prSet>
      <dgm:spPr/>
    </dgm:pt>
    <dgm:pt modelId="{295D66FB-7A91-4C89-B07D-629291149789}" type="pres">
      <dgm:prSet presAssocID="{60AB98D6-AF39-48B1-9FDA-980A27825AAB}" presName="negativeSpace" presStyleCnt="0"/>
      <dgm:spPr/>
    </dgm:pt>
    <dgm:pt modelId="{D395A932-415F-4401-9F15-706E3511CF60}" type="pres">
      <dgm:prSet presAssocID="{60AB98D6-AF39-48B1-9FDA-980A27825AAB}" presName="childText" presStyleLbl="conFgAcc1" presStyleIdx="1" presStyleCnt="2">
        <dgm:presLayoutVars>
          <dgm:bulletEnabled val="1"/>
        </dgm:presLayoutVars>
      </dgm:prSet>
      <dgm:spPr/>
    </dgm:pt>
  </dgm:ptLst>
  <dgm:cxnLst>
    <dgm:cxn modelId="{0C6E4B0E-6CF6-4B5F-98E6-15B1F32094F7}" type="presOf" srcId="{48E41658-748A-416F-B25B-90E4AB62BFE7}" destId="{32773AEB-9017-42B8-9DBF-E8C601913FBE}" srcOrd="0" destOrd="0" presId="urn:microsoft.com/office/officeart/2005/8/layout/list1"/>
    <dgm:cxn modelId="{3899FF21-C1B0-4AA5-A7BD-638E4BC893E2}" type="presOf" srcId="{64E69A92-5BE1-4ADB-AFBD-5CF6A4FC6A6D}" destId="{C06939AD-943B-41EC-AB1A-4DF5ED39792E}" srcOrd="0" destOrd="0" presId="urn:microsoft.com/office/officeart/2005/8/layout/list1"/>
    <dgm:cxn modelId="{3B14F641-B5A3-4AC9-8369-BAE6428CBA10}" srcId="{48E41658-748A-416F-B25B-90E4AB62BFE7}" destId="{EB0CF235-2E22-4C7A-8E13-61249CB1D138}" srcOrd="0" destOrd="0" parTransId="{14D84117-4829-415C-9281-99B764E2B6DA}" sibTransId="{A91D0426-4D62-47DD-9E4A-435D5A57758E}"/>
    <dgm:cxn modelId="{B69D316B-8B53-428E-A800-2751D46E320F}" srcId="{EB0CF235-2E22-4C7A-8E13-61249CB1D138}" destId="{A0D0EC85-F76E-407A-B930-8719D0CAC1C7}" srcOrd="1" destOrd="0" parTransId="{8CDCFEF6-4728-45BC-B198-C9136E6007E4}" sibTransId="{10C03239-F943-4575-B204-FB2E8DDC6451}"/>
    <dgm:cxn modelId="{E310A54D-D998-4E51-BCBE-EF6D04216F6C}" type="presOf" srcId="{60AB98D6-AF39-48B1-9FDA-980A27825AAB}" destId="{CDCD3D56-5C4D-4636-A462-F138E142B50E}" srcOrd="0" destOrd="0" presId="urn:microsoft.com/office/officeart/2005/8/layout/list1"/>
    <dgm:cxn modelId="{52766150-E9FE-4F40-873D-5D1FAE6CD5EC}" type="presOf" srcId="{EB0CF235-2E22-4C7A-8E13-61249CB1D138}" destId="{E34029AD-DE74-4F42-BADD-23386EED1BF2}" srcOrd="0" destOrd="0" presId="urn:microsoft.com/office/officeart/2005/8/layout/list1"/>
    <dgm:cxn modelId="{19D22475-9229-4197-8D9E-44ECF1D0CC40}" type="presOf" srcId="{A0D0EC85-F76E-407A-B930-8719D0CAC1C7}" destId="{C06939AD-943B-41EC-AB1A-4DF5ED39792E}" srcOrd="0" destOrd="1" presId="urn:microsoft.com/office/officeart/2005/8/layout/list1"/>
    <dgm:cxn modelId="{E8685657-AD61-4141-B4AE-9B76FFAE870C}" srcId="{48E41658-748A-416F-B25B-90E4AB62BFE7}" destId="{60AB98D6-AF39-48B1-9FDA-980A27825AAB}" srcOrd="1" destOrd="0" parTransId="{AC2DDBC1-4497-4D5D-A172-B59FE646D1F0}" sibTransId="{BF9621C5-17DE-403B-8434-3F6C6A9D85C1}"/>
    <dgm:cxn modelId="{72569E5A-E370-4993-AC11-DFC42011F132}" srcId="{EB0CF235-2E22-4C7A-8E13-61249CB1D138}" destId="{64E69A92-5BE1-4ADB-AFBD-5CF6A4FC6A6D}" srcOrd="0" destOrd="0" parTransId="{B88D2E92-6254-4C1C-84DD-F126B52DF831}" sibTransId="{00BCC3C3-7DFC-4C9F-98A8-31A78ED06A80}"/>
    <dgm:cxn modelId="{61FBF78A-6653-4FC0-9914-44CE38A898F7}" type="presOf" srcId="{60AB98D6-AF39-48B1-9FDA-980A27825AAB}" destId="{BF394396-594D-48B4-88B6-57E0EB5F2607}" srcOrd="1" destOrd="0" presId="urn:microsoft.com/office/officeart/2005/8/layout/list1"/>
    <dgm:cxn modelId="{FFE19E8D-FE22-4DF7-9858-1BEC076979D9}" srcId="{60AB98D6-AF39-48B1-9FDA-980A27825AAB}" destId="{97DDAC5C-016D-475E-981C-FE2556BF9CD0}" srcOrd="0" destOrd="0" parTransId="{E06F4572-7324-4478-B4B8-8AAA7C56E6E3}" sibTransId="{D4284F25-C145-400F-A894-C1144BD7A212}"/>
    <dgm:cxn modelId="{9EC85DC8-9BF8-4F62-8653-D01315BFECBE}" srcId="{EB0CF235-2E22-4C7A-8E13-61249CB1D138}" destId="{E991C8F1-370B-4479-84C7-FCFBB9BD21ED}" srcOrd="2" destOrd="0" parTransId="{930E5A43-25CF-43D8-9BD7-2AEC449FA1E4}" sibTransId="{9DA96016-F554-47B4-BF23-62ED0D5A4AEA}"/>
    <dgm:cxn modelId="{34E7D1E7-3CAE-4F41-A82E-61C29DCD0101}" type="presOf" srcId="{E991C8F1-370B-4479-84C7-FCFBB9BD21ED}" destId="{C06939AD-943B-41EC-AB1A-4DF5ED39792E}" srcOrd="0" destOrd="2" presId="urn:microsoft.com/office/officeart/2005/8/layout/list1"/>
    <dgm:cxn modelId="{A36CE6F5-13C4-4116-ACA6-DB50C6093A7E}" type="presOf" srcId="{97DDAC5C-016D-475E-981C-FE2556BF9CD0}" destId="{D395A932-415F-4401-9F15-706E3511CF60}" srcOrd="0" destOrd="0" presId="urn:microsoft.com/office/officeart/2005/8/layout/list1"/>
    <dgm:cxn modelId="{EA2545FD-024A-4FFF-A43F-D284269E825E}" type="presOf" srcId="{EB0CF235-2E22-4C7A-8E13-61249CB1D138}" destId="{C33B9B2B-6CAA-4302-BE0D-981D8F0C9B10}" srcOrd="1" destOrd="0" presId="urn:microsoft.com/office/officeart/2005/8/layout/list1"/>
    <dgm:cxn modelId="{8876236E-737F-44FD-AACE-2890D7953DC1}" type="presParOf" srcId="{32773AEB-9017-42B8-9DBF-E8C601913FBE}" destId="{F4A51513-F584-4433-BB57-2565BE02335B}" srcOrd="0" destOrd="0" presId="urn:microsoft.com/office/officeart/2005/8/layout/list1"/>
    <dgm:cxn modelId="{57AE4D45-D8C0-4C19-9162-80DD3E723B09}" type="presParOf" srcId="{F4A51513-F584-4433-BB57-2565BE02335B}" destId="{E34029AD-DE74-4F42-BADD-23386EED1BF2}" srcOrd="0" destOrd="0" presId="urn:microsoft.com/office/officeart/2005/8/layout/list1"/>
    <dgm:cxn modelId="{244BE653-DA27-463C-A5DE-64BAD0928735}" type="presParOf" srcId="{F4A51513-F584-4433-BB57-2565BE02335B}" destId="{C33B9B2B-6CAA-4302-BE0D-981D8F0C9B10}" srcOrd="1" destOrd="0" presId="urn:microsoft.com/office/officeart/2005/8/layout/list1"/>
    <dgm:cxn modelId="{94D298CD-9991-4FB9-95CE-87261D7B2FD5}" type="presParOf" srcId="{32773AEB-9017-42B8-9DBF-E8C601913FBE}" destId="{5A3242D5-FE94-4E3E-9662-9AF9A96828BB}" srcOrd="1" destOrd="0" presId="urn:microsoft.com/office/officeart/2005/8/layout/list1"/>
    <dgm:cxn modelId="{7419E9B7-6826-4710-A125-56D32DDC46D2}" type="presParOf" srcId="{32773AEB-9017-42B8-9DBF-E8C601913FBE}" destId="{C06939AD-943B-41EC-AB1A-4DF5ED39792E}" srcOrd="2" destOrd="0" presId="urn:microsoft.com/office/officeart/2005/8/layout/list1"/>
    <dgm:cxn modelId="{3D309A02-D271-4395-8B0C-B9347886670E}" type="presParOf" srcId="{32773AEB-9017-42B8-9DBF-E8C601913FBE}" destId="{879F7C83-3D78-4D02-8F88-A45DA1A4C6FA}" srcOrd="3" destOrd="0" presId="urn:microsoft.com/office/officeart/2005/8/layout/list1"/>
    <dgm:cxn modelId="{DA6877F3-7C12-4A27-8B77-BDADAB3AAEDE}" type="presParOf" srcId="{32773AEB-9017-42B8-9DBF-E8C601913FBE}" destId="{99FB2BE3-DB85-44EE-829E-2EF1B7B01D5A}" srcOrd="4" destOrd="0" presId="urn:microsoft.com/office/officeart/2005/8/layout/list1"/>
    <dgm:cxn modelId="{038AA087-1A67-4C50-9E2B-D0AB15F64116}" type="presParOf" srcId="{99FB2BE3-DB85-44EE-829E-2EF1B7B01D5A}" destId="{CDCD3D56-5C4D-4636-A462-F138E142B50E}" srcOrd="0" destOrd="0" presId="urn:microsoft.com/office/officeart/2005/8/layout/list1"/>
    <dgm:cxn modelId="{D9B17644-2F7E-4693-BAB4-84D4A56BA3D3}" type="presParOf" srcId="{99FB2BE3-DB85-44EE-829E-2EF1B7B01D5A}" destId="{BF394396-594D-48B4-88B6-57E0EB5F2607}" srcOrd="1" destOrd="0" presId="urn:microsoft.com/office/officeart/2005/8/layout/list1"/>
    <dgm:cxn modelId="{A20B9AFA-5BA5-4793-8950-505FD6832BF9}" type="presParOf" srcId="{32773AEB-9017-42B8-9DBF-E8C601913FBE}" destId="{295D66FB-7A91-4C89-B07D-629291149789}" srcOrd="5" destOrd="0" presId="urn:microsoft.com/office/officeart/2005/8/layout/list1"/>
    <dgm:cxn modelId="{888CD5F0-9C2F-4410-80ED-1FF3828C3172}" type="presParOf" srcId="{32773AEB-9017-42B8-9DBF-E8C601913FBE}" destId="{D395A932-415F-4401-9F15-706E3511CF6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E41658-748A-416F-B25B-90E4AB62BF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B0CF235-2E22-4C7A-8E13-61249CB1D138}">
      <dgm:prSet custT="1"/>
      <dgm:spPr/>
      <dgm:t>
        <a:bodyPr/>
        <a:lstStyle/>
        <a:p>
          <a:r>
            <a:rPr lang="en-US" sz="2400" b="1">
              <a:latin typeface="Arial" panose="020B0604020202020204" pitchFamily="34" charset="0"/>
              <a:cs typeface="Arial" panose="020B0604020202020204" pitchFamily="34" charset="0"/>
            </a:rPr>
            <a:t>PPT Slides</a:t>
          </a:r>
          <a:endParaRPr lang="en-US" sz="24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PPT Slides"/>
        </a:ext>
      </dgm:extLst>
    </dgm:pt>
    <dgm:pt modelId="{14D84117-4829-415C-9281-99B764E2B6DA}" type="parTrans" cxnId="{3B14F641-B5A3-4AC9-8369-BAE6428CBA10}">
      <dgm:prSet/>
      <dgm:spPr/>
      <dgm:t>
        <a:bodyPr/>
        <a:lstStyle/>
        <a:p>
          <a:endParaRPr lang="en-US"/>
        </a:p>
      </dgm:t>
    </dgm:pt>
    <dgm:pt modelId="{A91D0426-4D62-47DD-9E4A-435D5A57758E}" type="sibTrans" cxnId="{3B14F641-B5A3-4AC9-8369-BAE6428CBA10}">
      <dgm:prSet/>
      <dgm:spPr/>
      <dgm:t>
        <a:bodyPr/>
        <a:lstStyle/>
        <a:p>
          <a:endParaRPr lang="en-US"/>
        </a:p>
      </dgm:t>
    </dgm:pt>
    <dgm:pt modelId="{64E69A92-5BE1-4ADB-AFBD-5CF6A4FC6A6D}">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Click the link included in the webcast login email you received, see the link in the chat, or go to this webcast event from the Training page at </a:t>
          </a:r>
          <a:r>
            <a:rPr lang="en-US" sz="2400" b="0" dirty="0">
              <a:solidFill>
                <a:srgbClr val="4590B8"/>
              </a:solidFill>
              <a:latin typeface="Arial" panose="020B0604020202020204" pitchFamily="34" charset="0"/>
              <a:cs typeface="Arial" panose="020B0604020202020204" pitchFamily="34" charset="0"/>
            </a:rPr>
            <a:t>AskJAN.org</a:t>
          </a:r>
          <a:endParaRPr lang="en-US" sz="2400" dirty="0">
            <a:solidFill>
              <a:srgbClr val="4590B8"/>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Click the link included in the webcast login email you received&#10;"/>
        </a:ext>
      </dgm:extLst>
    </dgm:pt>
    <dgm:pt modelId="{B88D2E92-6254-4C1C-84DD-F126B52DF831}" type="parTrans" cxnId="{72569E5A-E370-4993-AC11-DFC42011F132}">
      <dgm:prSet/>
      <dgm:spPr/>
      <dgm:t>
        <a:bodyPr/>
        <a:lstStyle/>
        <a:p>
          <a:endParaRPr lang="en-US"/>
        </a:p>
      </dgm:t>
    </dgm:pt>
    <dgm:pt modelId="{00BCC3C3-7DFC-4C9F-98A8-31A78ED06A80}" type="sibTrans" cxnId="{72569E5A-E370-4993-AC11-DFC42011F132}">
      <dgm:prSet/>
      <dgm:spPr/>
      <dgm:t>
        <a:bodyPr/>
        <a:lstStyle/>
        <a:p>
          <a:endParaRPr lang="en-US"/>
        </a:p>
      </dgm:t>
    </dgm:pt>
    <dgm:pt modelId="{60AB98D6-AF39-48B1-9FDA-980A27825AAB}">
      <dgm:prSet custT="1"/>
      <dgm:spPr/>
      <dgm:t>
        <a:bodyPr/>
        <a:lstStyle/>
        <a:p>
          <a:r>
            <a:rPr lang="en-US" sz="2400" b="1">
              <a:latin typeface="Arial" panose="020B0604020202020204" pitchFamily="34" charset="0"/>
              <a:cs typeface="Arial" panose="020B0604020202020204" pitchFamily="34" charset="0"/>
            </a:rPr>
            <a:t>Captioning</a:t>
          </a:r>
          <a:endParaRPr lang="en-US" sz="24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Captioning"/>
        </a:ext>
      </dgm:extLst>
    </dgm:pt>
    <dgm:pt modelId="{AC2DDBC1-4497-4D5D-A172-B59FE646D1F0}" type="parTrans" cxnId="{E8685657-AD61-4141-B4AE-9B76FFAE870C}">
      <dgm:prSet/>
      <dgm:spPr/>
      <dgm:t>
        <a:bodyPr/>
        <a:lstStyle/>
        <a:p>
          <a:endParaRPr lang="en-US"/>
        </a:p>
      </dgm:t>
    </dgm:pt>
    <dgm:pt modelId="{BF9621C5-17DE-403B-8434-3F6C6A9D85C1}" type="sibTrans" cxnId="{E8685657-AD61-4141-B4AE-9B76FFAE870C}">
      <dgm:prSet/>
      <dgm:spPr/>
      <dgm:t>
        <a:bodyPr/>
        <a:lstStyle/>
        <a:p>
          <a:endParaRPr lang="en-US"/>
        </a:p>
      </dgm:t>
    </dgm:pt>
    <dgm:pt modelId="{97DDAC5C-016D-475E-981C-FE2556BF9CD0}">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Use the closed caption (CC) option or captioning link in the chat</a:t>
          </a:r>
          <a:endParaRPr lang="en-US" sz="2400"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Use the closed caption (CC) option or StreamText link shared in the webcast chat&#10;Transcript will be available with webcast archive&#10;"/>
        </a:ext>
      </dgm:extLst>
    </dgm:pt>
    <dgm:pt modelId="{E06F4572-7324-4478-B4B8-8AAA7C56E6E3}" type="parTrans" cxnId="{FFE19E8D-FE22-4DF7-9858-1BEC076979D9}">
      <dgm:prSet/>
      <dgm:spPr/>
      <dgm:t>
        <a:bodyPr/>
        <a:lstStyle/>
        <a:p>
          <a:endParaRPr lang="en-US"/>
        </a:p>
      </dgm:t>
    </dgm:pt>
    <dgm:pt modelId="{D4284F25-C145-400F-A894-C1144BD7A212}" type="sibTrans" cxnId="{FFE19E8D-FE22-4DF7-9858-1BEC076979D9}">
      <dgm:prSet/>
      <dgm:spPr/>
      <dgm:t>
        <a:bodyPr/>
        <a:lstStyle/>
        <a:p>
          <a:endParaRPr lang="en-US"/>
        </a:p>
      </dgm:t>
    </dgm:pt>
    <dgm:pt modelId="{32773AEB-9017-42B8-9DBF-E8C601913FBE}" type="pres">
      <dgm:prSet presAssocID="{48E41658-748A-416F-B25B-90E4AB62BFE7}" presName="linear" presStyleCnt="0">
        <dgm:presLayoutVars>
          <dgm:dir/>
          <dgm:animLvl val="lvl"/>
          <dgm:resizeHandles val="exact"/>
        </dgm:presLayoutVars>
      </dgm:prSet>
      <dgm:spPr/>
    </dgm:pt>
    <dgm:pt modelId="{F4A51513-F584-4433-BB57-2565BE02335B}" type="pres">
      <dgm:prSet presAssocID="{EB0CF235-2E22-4C7A-8E13-61249CB1D138}" presName="parentLin" presStyleCnt="0"/>
      <dgm:spPr/>
    </dgm:pt>
    <dgm:pt modelId="{E34029AD-DE74-4F42-BADD-23386EED1BF2}" type="pres">
      <dgm:prSet presAssocID="{EB0CF235-2E22-4C7A-8E13-61249CB1D138}" presName="parentLeftMargin" presStyleLbl="node1" presStyleIdx="0" presStyleCnt="2"/>
      <dgm:spPr/>
    </dgm:pt>
    <dgm:pt modelId="{C33B9B2B-6CAA-4302-BE0D-981D8F0C9B10}" type="pres">
      <dgm:prSet presAssocID="{EB0CF235-2E22-4C7A-8E13-61249CB1D138}" presName="parentText" presStyleLbl="node1" presStyleIdx="0" presStyleCnt="2">
        <dgm:presLayoutVars>
          <dgm:chMax val="0"/>
          <dgm:bulletEnabled val="1"/>
        </dgm:presLayoutVars>
      </dgm:prSet>
      <dgm:spPr/>
    </dgm:pt>
    <dgm:pt modelId="{5A3242D5-FE94-4E3E-9662-9AF9A96828BB}" type="pres">
      <dgm:prSet presAssocID="{EB0CF235-2E22-4C7A-8E13-61249CB1D138}" presName="negativeSpace" presStyleCnt="0"/>
      <dgm:spPr/>
    </dgm:pt>
    <dgm:pt modelId="{C06939AD-943B-41EC-AB1A-4DF5ED39792E}" type="pres">
      <dgm:prSet presAssocID="{EB0CF235-2E22-4C7A-8E13-61249CB1D138}" presName="childText" presStyleLbl="conFgAcc1" presStyleIdx="0" presStyleCnt="2" custLinFactNeighborX="2" custLinFactNeighborY="-4211">
        <dgm:presLayoutVars>
          <dgm:bulletEnabled val="1"/>
        </dgm:presLayoutVars>
      </dgm:prSet>
      <dgm:spPr/>
    </dgm:pt>
    <dgm:pt modelId="{879F7C83-3D78-4D02-8F88-A45DA1A4C6FA}" type="pres">
      <dgm:prSet presAssocID="{A91D0426-4D62-47DD-9E4A-435D5A57758E}" presName="spaceBetweenRectangles" presStyleCnt="0"/>
      <dgm:spPr/>
    </dgm:pt>
    <dgm:pt modelId="{99FB2BE3-DB85-44EE-829E-2EF1B7B01D5A}" type="pres">
      <dgm:prSet presAssocID="{60AB98D6-AF39-48B1-9FDA-980A27825AAB}" presName="parentLin" presStyleCnt="0"/>
      <dgm:spPr/>
    </dgm:pt>
    <dgm:pt modelId="{CDCD3D56-5C4D-4636-A462-F138E142B50E}" type="pres">
      <dgm:prSet presAssocID="{60AB98D6-AF39-48B1-9FDA-980A27825AAB}" presName="parentLeftMargin" presStyleLbl="node1" presStyleIdx="0" presStyleCnt="2"/>
      <dgm:spPr/>
    </dgm:pt>
    <dgm:pt modelId="{BF394396-594D-48B4-88B6-57E0EB5F2607}" type="pres">
      <dgm:prSet presAssocID="{60AB98D6-AF39-48B1-9FDA-980A27825AAB}" presName="parentText" presStyleLbl="node1" presStyleIdx="1" presStyleCnt="2">
        <dgm:presLayoutVars>
          <dgm:chMax val="0"/>
          <dgm:bulletEnabled val="1"/>
        </dgm:presLayoutVars>
      </dgm:prSet>
      <dgm:spPr/>
    </dgm:pt>
    <dgm:pt modelId="{295D66FB-7A91-4C89-B07D-629291149789}" type="pres">
      <dgm:prSet presAssocID="{60AB98D6-AF39-48B1-9FDA-980A27825AAB}" presName="negativeSpace" presStyleCnt="0"/>
      <dgm:spPr/>
    </dgm:pt>
    <dgm:pt modelId="{D395A932-415F-4401-9F15-706E3511CF60}" type="pres">
      <dgm:prSet presAssocID="{60AB98D6-AF39-48B1-9FDA-980A27825AAB}" presName="childText" presStyleLbl="conFgAcc1" presStyleIdx="1" presStyleCnt="2">
        <dgm:presLayoutVars>
          <dgm:bulletEnabled val="1"/>
        </dgm:presLayoutVars>
      </dgm:prSet>
      <dgm:spPr/>
    </dgm:pt>
  </dgm:ptLst>
  <dgm:cxnLst>
    <dgm:cxn modelId="{0C6E4B0E-6CF6-4B5F-98E6-15B1F32094F7}" type="presOf" srcId="{48E41658-748A-416F-B25B-90E4AB62BFE7}" destId="{32773AEB-9017-42B8-9DBF-E8C601913FBE}" srcOrd="0" destOrd="0" presId="urn:microsoft.com/office/officeart/2005/8/layout/list1"/>
    <dgm:cxn modelId="{3899FF21-C1B0-4AA5-A7BD-638E4BC893E2}" type="presOf" srcId="{64E69A92-5BE1-4ADB-AFBD-5CF6A4FC6A6D}" destId="{C06939AD-943B-41EC-AB1A-4DF5ED39792E}" srcOrd="0" destOrd="0" presId="urn:microsoft.com/office/officeart/2005/8/layout/list1"/>
    <dgm:cxn modelId="{3B14F641-B5A3-4AC9-8369-BAE6428CBA10}" srcId="{48E41658-748A-416F-B25B-90E4AB62BFE7}" destId="{EB0CF235-2E22-4C7A-8E13-61249CB1D138}" srcOrd="0" destOrd="0" parTransId="{14D84117-4829-415C-9281-99B764E2B6DA}" sibTransId="{A91D0426-4D62-47DD-9E4A-435D5A57758E}"/>
    <dgm:cxn modelId="{E310A54D-D998-4E51-BCBE-EF6D04216F6C}" type="presOf" srcId="{60AB98D6-AF39-48B1-9FDA-980A27825AAB}" destId="{CDCD3D56-5C4D-4636-A462-F138E142B50E}" srcOrd="0" destOrd="0" presId="urn:microsoft.com/office/officeart/2005/8/layout/list1"/>
    <dgm:cxn modelId="{52766150-E9FE-4F40-873D-5D1FAE6CD5EC}" type="presOf" srcId="{EB0CF235-2E22-4C7A-8E13-61249CB1D138}" destId="{E34029AD-DE74-4F42-BADD-23386EED1BF2}" srcOrd="0" destOrd="0" presId="urn:microsoft.com/office/officeart/2005/8/layout/list1"/>
    <dgm:cxn modelId="{E8685657-AD61-4141-B4AE-9B76FFAE870C}" srcId="{48E41658-748A-416F-B25B-90E4AB62BFE7}" destId="{60AB98D6-AF39-48B1-9FDA-980A27825AAB}" srcOrd="1" destOrd="0" parTransId="{AC2DDBC1-4497-4D5D-A172-B59FE646D1F0}" sibTransId="{BF9621C5-17DE-403B-8434-3F6C6A9D85C1}"/>
    <dgm:cxn modelId="{72569E5A-E370-4993-AC11-DFC42011F132}" srcId="{EB0CF235-2E22-4C7A-8E13-61249CB1D138}" destId="{64E69A92-5BE1-4ADB-AFBD-5CF6A4FC6A6D}" srcOrd="0" destOrd="0" parTransId="{B88D2E92-6254-4C1C-84DD-F126B52DF831}" sibTransId="{00BCC3C3-7DFC-4C9F-98A8-31A78ED06A80}"/>
    <dgm:cxn modelId="{61FBF78A-6653-4FC0-9914-44CE38A898F7}" type="presOf" srcId="{60AB98D6-AF39-48B1-9FDA-980A27825AAB}" destId="{BF394396-594D-48B4-88B6-57E0EB5F2607}" srcOrd="1" destOrd="0" presId="urn:microsoft.com/office/officeart/2005/8/layout/list1"/>
    <dgm:cxn modelId="{FFE19E8D-FE22-4DF7-9858-1BEC076979D9}" srcId="{60AB98D6-AF39-48B1-9FDA-980A27825AAB}" destId="{97DDAC5C-016D-475E-981C-FE2556BF9CD0}" srcOrd="0" destOrd="0" parTransId="{E06F4572-7324-4478-B4B8-8AAA7C56E6E3}" sibTransId="{D4284F25-C145-400F-A894-C1144BD7A212}"/>
    <dgm:cxn modelId="{A36CE6F5-13C4-4116-ACA6-DB50C6093A7E}" type="presOf" srcId="{97DDAC5C-016D-475E-981C-FE2556BF9CD0}" destId="{D395A932-415F-4401-9F15-706E3511CF60}" srcOrd="0" destOrd="0" presId="urn:microsoft.com/office/officeart/2005/8/layout/list1"/>
    <dgm:cxn modelId="{EA2545FD-024A-4FFF-A43F-D284269E825E}" type="presOf" srcId="{EB0CF235-2E22-4C7A-8E13-61249CB1D138}" destId="{C33B9B2B-6CAA-4302-BE0D-981D8F0C9B10}" srcOrd="1" destOrd="0" presId="urn:microsoft.com/office/officeart/2005/8/layout/list1"/>
    <dgm:cxn modelId="{8876236E-737F-44FD-AACE-2890D7953DC1}" type="presParOf" srcId="{32773AEB-9017-42B8-9DBF-E8C601913FBE}" destId="{F4A51513-F584-4433-BB57-2565BE02335B}" srcOrd="0" destOrd="0" presId="urn:microsoft.com/office/officeart/2005/8/layout/list1"/>
    <dgm:cxn modelId="{57AE4D45-D8C0-4C19-9162-80DD3E723B09}" type="presParOf" srcId="{F4A51513-F584-4433-BB57-2565BE02335B}" destId="{E34029AD-DE74-4F42-BADD-23386EED1BF2}" srcOrd="0" destOrd="0" presId="urn:microsoft.com/office/officeart/2005/8/layout/list1"/>
    <dgm:cxn modelId="{244BE653-DA27-463C-A5DE-64BAD0928735}" type="presParOf" srcId="{F4A51513-F584-4433-BB57-2565BE02335B}" destId="{C33B9B2B-6CAA-4302-BE0D-981D8F0C9B10}" srcOrd="1" destOrd="0" presId="urn:microsoft.com/office/officeart/2005/8/layout/list1"/>
    <dgm:cxn modelId="{94D298CD-9991-4FB9-95CE-87261D7B2FD5}" type="presParOf" srcId="{32773AEB-9017-42B8-9DBF-E8C601913FBE}" destId="{5A3242D5-FE94-4E3E-9662-9AF9A96828BB}" srcOrd="1" destOrd="0" presId="urn:microsoft.com/office/officeart/2005/8/layout/list1"/>
    <dgm:cxn modelId="{7419E9B7-6826-4710-A125-56D32DDC46D2}" type="presParOf" srcId="{32773AEB-9017-42B8-9DBF-E8C601913FBE}" destId="{C06939AD-943B-41EC-AB1A-4DF5ED39792E}" srcOrd="2" destOrd="0" presId="urn:microsoft.com/office/officeart/2005/8/layout/list1"/>
    <dgm:cxn modelId="{3D309A02-D271-4395-8B0C-B9347886670E}" type="presParOf" srcId="{32773AEB-9017-42B8-9DBF-E8C601913FBE}" destId="{879F7C83-3D78-4D02-8F88-A45DA1A4C6FA}" srcOrd="3" destOrd="0" presId="urn:microsoft.com/office/officeart/2005/8/layout/list1"/>
    <dgm:cxn modelId="{DA6877F3-7C12-4A27-8B77-BDADAB3AAEDE}" type="presParOf" srcId="{32773AEB-9017-42B8-9DBF-E8C601913FBE}" destId="{99FB2BE3-DB85-44EE-829E-2EF1B7B01D5A}" srcOrd="4" destOrd="0" presId="urn:microsoft.com/office/officeart/2005/8/layout/list1"/>
    <dgm:cxn modelId="{038AA087-1A67-4C50-9E2B-D0AB15F64116}" type="presParOf" srcId="{99FB2BE3-DB85-44EE-829E-2EF1B7B01D5A}" destId="{CDCD3D56-5C4D-4636-A462-F138E142B50E}" srcOrd="0" destOrd="0" presId="urn:microsoft.com/office/officeart/2005/8/layout/list1"/>
    <dgm:cxn modelId="{D9B17644-2F7E-4693-BAB4-84D4A56BA3D3}" type="presParOf" srcId="{99FB2BE3-DB85-44EE-829E-2EF1B7B01D5A}" destId="{BF394396-594D-48B4-88B6-57E0EB5F2607}" srcOrd="1" destOrd="0" presId="urn:microsoft.com/office/officeart/2005/8/layout/list1"/>
    <dgm:cxn modelId="{A20B9AFA-5BA5-4793-8950-505FD6832BF9}" type="presParOf" srcId="{32773AEB-9017-42B8-9DBF-E8C601913FBE}" destId="{295D66FB-7A91-4C89-B07D-629291149789}" srcOrd="5" destOrd="0" presId="urn:microsoft.com/office/officeart/2005/8/layout/list1"/>
    <dgm:cxn modelId="{888CD5F0-9C2F-4410-80ED-1FF3828C3172}" type="presParOf" srcId="{32773AEB-9017-42B8-9DBF-E8C601913FBE}" destId="{D395A932-415F-4401-9F15-706E3511CF6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B7B5C9-E85B-4562-B0C3-16DA6BBF8EE6}"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8ACAB785-AC2A-4D2E-B9DF-3407BCD9C035}">
      <dgm:prSet custT="1"/>
      <dgm:spPr/>
      <dgm:t>
        <a:bodyPr/>
        <a:lstStyle/>
        <a:p>
          <a:r>
            <a:rPr lang="en-US" sz="2800">
              <a:latin typeface="Arial" panose="020B0604020202020204" pitchFamily="34" charset="0"/>
              <a:cs typeface="Arial" panose="020B0604020202020204" pitchFamily="34" charset="0"/>
            </a:rPr>
            <a:t>Visit</a:t>
          </a:r>
          <a:endParaRPr lang="en-US" sz="2800" dirty="0">
            <a:latin typeface="Arial" panose="020B0604020202020204" pitchFamily="34" charset="0"/>
            <a:cs typeface="Arial" panose="020B0604020202020204" pitchFamily="34" charset="0"/>
          </a:endParaRPr>
        </a:p>
      </dgm:t>
    </dgm:pt>
    <dgm:pt modelId="{F07C9693-6151-412C-910C-635EDE941326}" type="parTrans" cxnId="{09371DE9-6201-48DC-9F6B-1FA191C35CF2}">
      <dgm:prSet/>
      <dgm:spPr/>
      <dgm:t>
        <a:bodyPr/>
        <a:lstStyle/>
        <a:p>
          <a:endParaRPr lang="en-US"/>
        </a:p>
      </dgm:t>
    </dgm:pt>
    <dgm:pt modelId="{69E6F4DC-D787-4931-B7E9-6F56D48E4F03}" type="sibTrans" cxnId="{09371DE9-6201-48DC-9F6B-1FA191C35CF2}">
      <dgm:prSet/>
      <dgm:spPr/>
      <dgm:t>
        <a:bodyPr/>
        <a:lstStyle/>
        <a:p>
          <a:endParaRPr lang="en-US"/>
        </a:p>
      </dgm:t>
    </dgm:pt>
    <dgm:pt modelId="{37A3B53A-8575-48B8-B44D-8B948D4D4233}">
      <dgm:prSet custT="1"/>
      <dgm:spPr/>
      <dgm:t>
        <a:bodyPr/>
        <a:lstStyle/>
        <a:p>
          <a:r>
            <a:rPr lang="en-US" sz="2200" dirty="0">
              <a:solidFill>
                <a:srgbClr val="002060"/>
              </a:solidFill>
              <a:latin typeface="Arial" panose="020B0604020202020204" pitchFamily="34" charset="0"/>
              <a:cs typeface="Arial" panose="020B0604020202020204" pitchFamily="34" charset="0"/>
            </a:rPr>
            <a:t>AskJAN.org</a:t>
          </a:r>
        </a:p>
      </dgm:t>
    </dgm:pt>
    <dgm:pt modelId="{E473B189-50AD-4439-82CD-577386CA202C}" type="parTrans" cxnId="{63D6D5BB-7F8B-4EE4-8738-4E34EB26870D}">
      <dgm:prSet/>
      <dgm:spPr/>
      <dgm:t>
        <a:bodyPr/>
        <a:lstStyle/>
        <a:p>
          <a:endParaRPr lang="en-US"/>
        </a:p>
      </dgm:t>
    </dgm:pt>
    <dgm:pt modelId="{71748C51-AB7B-4BB9-9574-82A8430EC315}" type="sibTrans" cxnId="{63D6D5BB-7F8B-4EE4-8738-4E34EB26870D}">
      <dgm:prSet/>
      <dgm:spPr/>
      <dgm:t>
        <a:bodyPr/>
        <a:lstStyle/>
        <a:p>
          <a:endParaRPr lang="en-US"/>
        </a:p>
      </dgm:t>
    </dgm:pt>
    <dgm:pt modelId="{49BE56A4-9965-437C-8434-2A62BF01B3DC}">
      <dgm:prSet custT="1"/>
      <dgm:spPr/>
      <dgm:t>
        <a:bodyPr/>
        <a:lstStyle/>
        <a:p>
          <a:r>
            <a:rPr lang="en-US" sz="2800">
              <a:latin typeface="Arial" panose="020B0604020202020204" pitchFamily="34" charset="0"/>
              <a:cs typeface="Arial" panose="020B0604020202020204" pitchFamily="34" charset="0"/>
            </a:rPr>
            <a:t>Call</a:t>
          </a:r>
          <a:endParaRPr lang="en-US" sz="2800" dirty="0">
            <a:latin typeface="Arial" panose="020B0604020202020204" pitchFamily="34" charset="0"/>
            <a:cs typeface="Arial" panose="020B0604020202020204" pitchFamily="34" charset="0"/>
          </a:endParaRPr>
        </a:p>
      </dgm:t>
    </dgm:pt>
    <dgm:pt modelId="{9A6B54CE-0864-4619-852F-CC1050D929CA}" type="parTrans" cxnId="{20A6FE57-D66D-4A40-8EC9-EA6E300973D4}">
      <dgm:prSet/>
      <dgm:spPr/>
      <dgm:t>
        <a:bodyPr/>
        <a:lstStyle/>
        <a:p>
          <a:endParaRPr lang="en-US"/>
        </a:p>
      </dgm:t>
    </dgm:pt>
    <dgm:pt modelId="{F0DBC532-2ADA-4402-A4D7-2464EDC35BCC}" type="sibTrans" cxnId="{20A6FE57-D66D-4A40-8EC9-EA6E300973D4}">
      <dgm:prSet/>
      <dgm:spPr/>
      <dgm:t>
        <a:bodyPr/>
        <a:lstStyle/>
        <a:p>
          <a:endParaRPr lang="en-US"/>
        </a:p>
      </dgm:t>
    </dgm:pt>
    <dgm:pt modelId="{9D91E057-164E-4B0A-A113-56ABD94EDA0C}">
      <dgm:prSet custT="1"/>
      <dgm:spPr/>
      <dgm:t>
        <a:bodyPr/>
        <a:lstStyle/>
        <a:p>
          <a:r>
            <a:rPr lang="en-US" sz="1800" dirty="0">
              <a:solidFill>
                <a:srgbClr val="002060"/>
              </a:solidFill>
              <a:latin typeface="Arial" panose="020B0604020202020204" pitchFamily="34" charset="0"/>
              <a:cs typeface="Arial" panose="020B0604020202020204" pitchFamily="34" charset="0"/>
            </a:rPr>
            <a:t>800.526.7234</a:t>
          </a:r>
          <a:endParaRPr lang="en-US" sz="2800" dirty="0">
            <a:solidFill>
              <a:srgbClr val="002060"/>
            </a:solidFill>
            <a:latin typeface="Arial" panose="020B0604020202020204" pitchFamily="34" charset="0"/>
            <a:cs typeface="Arial" panose="020B0604020202020204" pitchFamily="34" charset="0"/>
          </a:endParaRPr>
        </a:p>
      </dgm:t>
    </dgm:pt>
    <dgm:pt modelId="{5A81F364-86FA-4E3E-B352-DFE5B002AE4C}" type="parTrans" cxnId="{76D0BBE6-E9BD-46BB-9614-10519203672C}">
      <dgm:prSet/>
      <dgm:spPr/>
      <dgm:t>
        <a:bodyPr/>
        <a:lstStyle/>
        <a:p>
          <a:endParaRPr lang="en-US"/>
        </a:p>
      </dgm:t>
    </dgm:pt>
    <dgm:pt modelId="{F53DA0D4-1609-4C08-BAD7-2F70B6F97CFB}" type="sibTrans" cxnId="{76D0BBE6-E9BD-46BB-9614-10519203672C}">
      <dgm:prSet/>
      <dgm:spPr/>
      <dgm:t>
        <a:bodyPr/>
        <a:lstStyle/>
        <a:p>
          <a:endParaRPr lang="en-US"/>
        </a:p>
      </dgm:t>
    </dgm:pt>
    <dgm:pt modelId="{97B88BEA-1C83-4896-986E-529E660E6FF2}">
      <dgm:prSet custT="1"/>
      <dgm:spPr/>
      <dgm:t>
        <a:bodyPr/>
        <a:lstStyle/>
        <a:p>
          <a:r>
            <a:rPr lang="en-US" sz="1800" dirty="0">
              <a:solidFill>
                <a:srgbClr val="002060"/>
              </a:solidFill>
              <a:latin typeface="Arial" panose="020B0604020202020204" pitchFamily="34" charset="0"/>
              <a:cs typeface="Arial" panose="020B0604020202020204" pitchFamily="34" charset="0"/>
            </a:rPr>
            <a:t>877.781.9403 (TTY)</a:t>
          </a:r>
          <a:endParaRPr lang="en-US" sz="1400" dirty="0">
            <a:solidFill>
              <a:srgbClr val="002060"/>
            </a:solidFill>
            <a:latin typeface="Arial" panose="020B0604020202020204" pitchFamily="34" charset="0"/>
            <a:cs typeface="Arial" panose="020B0604020202020204" pitchFamily="34" charset="0"/>
          </a:endParaRPr>
        </a:p>
      </dgm:t>
    </dgm:pt>
    <dgm:pt modelId="{03008A00-33C0-4916-814F-FD64F953A01D}" type="parTrans" cxnId="{DA45BF01-B25C-4A18-B97A-9B7BC3DDA572}">
      <dgm:prSet/>
      <dgm:spPr/>
      <dgm:t>
        <a:bodyPr/>
        <a:lstStyle/>
        <a:p>
          <a:endParaRPr lang="en-US"/>
        </a:p>
      </dgm:t>
    </dgm:pt>
    <dgm:pt modelId="{86B736CD-B11A-4697-8BFC-141B63F56893}" type="sibTrans" cxnId="{DA45BF01-B25C-4A18-B97A-9B7BC3DDA572}">
      <dgm:prSet/>
      <dgm:spPr/>
      <dgm:t>
        <a:bodyPr/>
        <a:lstStyle/>
        <a:p>
          <a:endParaRPr lang="en-US"/>
        </a:p>
      </dgm:t>
    </dgm:pt>
    <dgm:pt modelId="{A0D3DD45-4F65-4CC2-8604-503A1159E383}">
      <dgm:prSet custT="1"/>
      <dgm:spPr/>
      <dgm:t>
        <a:bodyPr/>
        <a:lstStyle/>
        <a:p>
          <a:r>
            <a:rPr lang="en-US" sz="2800">
              <a:latin typeface="Arial" panose="020B0604020202020204" pitchFamily="34" charset="0"/>
              <a:cs typeface="Arial" panose="020B0604020202020204" pitchFamily="34" charset="0"/>
            </a:rPr>
            <a:t>Chat</a:t>
          </a:r>
          <a:endParaRPr lang="en-US" sz="2800" dirty="0">
            <a:latin typeface="Arial" panose="020B0604020202020204" pitchFamily="34" charset="0"/>
            <a:cs typeface="Arial" panose="020B0604020202020204" pitchFamily="34" charset="0"/>
          </a:endParaRPr>
        </a:p>
      </dgm:t>
    </dgm:pt>
    <dgm:pt modelId="{1603659A-A2AA-4D7E-90D8-8E386C5D0706}" type="parTrans" cxnId="{D65A4540-D2BB-4169-A103-79DA5BDED9BD}">
      <dgm:prSet/>
      <dgm:spPr/>
      <dgm:t>
        <a:bodyPr/>
        <a:lstStyle/>
        <a:p>
          <a:endParaRPr lang="en-US"/>
        </a:p>
      </dgm:t>
    </dgm:pt>
    <dgm:pt modelId="{3AB7D0E4-AB9E-4C03-8A4F-65B0D35EFBB4}" type="sibTrans" cxnId="{D65A4540-D2BB-4169-A103-79DA5BDED9BD}">
      <dgm:prSet/>
      <dgm:spPr/>
      <dgm:t>
        <a:bodyPr/>
        <a:lstStyle/>
        <a:p>
          <a:endParaRPr lang="en-US"/>
        </a:p>
      </dgm:t>
    </dgm:pt>
    <dgm:pt modelId="{18EA27CD-2033-4A4C-9F96-1EA0682C2302}">
      <dgm:prSet custT="1"/>
      <dgm:spPr/>
      <dgm:t>
        <a:bodyPr/>
        <a:lstStyle/>
        <a:p>
          <a:r>
            <a:rPr lang="en-US" sz="2200" dirty="0">
              <a:solidFill>
                <a:srgbClr val="002060"/>
              </a:solidFill>
              <a:latin typeface="Arial" panose="020B0604020202020204" pitchFamily="34" charset="0"/>
              <a:cs typeface="Arial" panose="020B0604020202020204" pitchFamily="34" charset="0"/>
            </a:rPr>
            <a:t>@ AskJAN.org</a:t>
          </a:r>
        </a:p>
      </dgm:t>
    </dgm:pt>
    <dgm:pt modelId="{1C7D68EC-DE3F-4318-9DE7-EF504F6A6057}" type="parTrans" cxnId="{EA6D3D3C-ABFE-4953-A8F6-AFFB102DE9A3}">
      <dgm:prSet/>
      <dgm:spPr/>
      <dgm:t>
        <a:bodyPr/>
        <a:lstStyle/>
        <a:p>
          <a:endParaRPr lang="en-US"/>
        </a:p>
      </dgm:t>
    </dgm:pt>
    <dgm:pt modelId="{052CBF26-C647-4632-8CB4-3896352AA1FA}" type="sibTrans" cxnId="{EA6D3D3C-ABFE-4953-A8F6-AFFB102DE9A3}">
      <dgm:prSet/>
      <dgm:spPr/>
      <dgm:t>
        <a:bodyPr/>
        <a:lstStyle/>
        <a:p>
          <a:endParaRPr lang="en-US"/>
        </a:p>
      </dgm:t>
    </dgm:pt>
    <dgm:pt modelId="{0F2101F2-27C5-4E71-A29E-E4B873E6F0B2}">
      <dgm:prSet custT="1"/>
      <dgm:spPr/>
      <dgm:t>
        <a:bodyPr/>
        <a:lstStyle/>
        <a:p>
          <a:r>
            <a:rPr lang="en-US" sz="2800">
              <a:latin typeface="Arial" panose="020B0604020202020204" pitchFamily="34" charset="0"/>
              <a:cs typeface="Arial" panose="020B0604020202020204" pitchFamily="34" charset="0"/>
            </a:rPr>
            <a:t>Submit</a:t>
          </a:r>
          <a:endParaRPr lang="en-US" sz="2800" dirty="0">
            <a:latin typeface="Arial" panose="020B0604020202020204" pitchFamily="34" charset="0"/>
            <a:cs typeface="Arial" panose="020B0604020202020204" pitchFamily="34" charset="0"/>
          </a:endParaRPr>
        </a:p>
      </dgm:t>
    </dgm:pt>
    <dgm:pt modelId="{E08C1E6C-A335-4AB5-B21C-E740AC2BFFD2}" type="parTrans" cxnId="{CD4510A8-D286-4696-9748-60F6DB825C52}">
      <dgm:prSet/>
      <dgm:spPr/>
      <dgm:t>
        <a:bodyPr/>
        <a:lstStyle/>
        <a:p>
          <a:endParaRPr lang="en-US"/>
        </a:p>
      </dgm:t>
    </dgm:pt>
    <dgm:pt modelId="{B3E1215E-4378-4C8D-A305-8DDA65BE0A7F}" type="sibTrans" cxnId="{CD4510A8-D286-4696-9748-60F6DB825C52}">
      <dgm:prSet/>
      <dgm:spPr/>
      <dgm:t>
        <a:bodyPr/>
        <a:lstStyle/>
        <a:p>
          <a:endParaRPr lang="en-US"/>
        </a:p>
      </dgm:t>
    </dgm:pt>
    <dgm:pt modelId="{FC1FEFC9-2F04-4DD2-AD6D-E59FCD44276C}">
      <dgm:prSet custT="1"/>
      <dgm:spPr/>
      <dgm:t>
        <a:bodyPr/>
        <a:lstStyle/>
        <a:p>
          <a:r>
            <a:rPr lang="en-US" sz="2200" dirty="0">
              <a:solidFill>
                <a:srgbClr val="002060"/>
              </a:solidFill>
              <a:latin typeface="Arial" panose="020B0604020202020204" pitchFamily="34" charset="0"/>
              <a:cs typeface="Arial" panose="020B0604020202020204" pitchFamily="34" charset="0"/>
            </a:rPr>
            <a:t>JAN on Demand Inquiry @ AskJAN.org/</a:t>
          </a:r>
          <a:r>
            <a:rPr lang="en-US" sz="2200" dirty="0" err="1">
              <a:solidFill>
                <a:srgbClr val="002060"/>
              </a:solidFill>
              <a:latin typeface="Arial" panose="020B0604020202020204" pitchFamily="34" charset="0"/>
              <a:cs typeface="Arial" panose="020B0604020202020204" pitchFamily="34" charset="0"/>
            </a:rPr>
            <a:t>JANonDemand.cfm</a:t>
          </a:r>
          <a:r>
            <a:rPr lang="en-US" sz="2200" dirty="0">
              <a:solidFill>
                <a:srgbClr val="002060"/>
              </a:solidFill>
              <a:latin typeface="Arial" panose="020B0604020202020204" pitchFamily="34" charset="0"/>
              <a:cs typeface="Arial" panose="020B0604020202020204" pitchFamily="34" charset="0"/>
            </a:rPr>
            <a:t> </a:t>
          </a:r>
        </a:p>
      </dgm:t>
    </dgm:pt>
    <dgm:pt modelId="{E462AE89-421B-4469-9DD2-DFF1505AC0D7}" type="parTrans" cxnId="{FCF5E7F5-2715-4542-867D-09184DEA160F}">
      <dgm:prSet/>
      <dgm:spPr/>
      <dgm:t>
        <a:bodyPr/>
        <a:lstStyle/>
        <a:p>
          <a:endParaRPr lang="en-US"/>
        </a:p>
      </dgm:t>
    </dgm:pt>
    <dgm:pt modelId="{EC3F3601-983A-4014-B0ED-A482BB187717}" type="sibTrans" cxnId="{FCF5E7F5-2715-4542-867D-09184DEA160F}">
      <dgm:prSet/>
      <dgm:spPr/>
      <dgm:t>
        <a:bodyPr/>
        <a:lstStyle/>
        <a:p>
          <a:endParaRPr lang="en-US"/>
        </a:p>
      </dgm:t>
    </dgm:pt>
    <dgm:pt modelId="{DE193B17-01D5-4947-90DB-A57ED874F09C}">
      <dgm:prSet custT="1"/>
      <dgm:spPr/>
      <dgm:t>
        <a:bodyPr/>
        <a:lstStyle/>
        <a:p>
          <a:r>
            <a:rPr lang="en-US" sz="2800">
              <a:latin typeface="Arial" panose="020B0604020202020204" pitchFamily="34" charset="0"/>
              <a:cs typeface="Arial" panose="020B0604020202020204" pitchFamily="34" charset="0"/>
            </a:rPr>
            <a:t>Email</a:t>
          </a:r>
          <a:endParaRPr lang="en-US" sz="2800" dirty="0">
            <a:latin typeface="Arial" panose="020B0604020202020204" pitchFamily="34" charset="0"/>
            <a:cs typeface="Arial" panose="020B0604020202020204" pitchFamily="34" charset="0"/>
          </a:endParaRPr>
        </a:p>
      </dgm:t>
    </dgm:pt>
    <dgm:pt modelId="{53E79153-36A7-4DDC-B94F-76B1DD1C830F}" type="parTrans" cxnId="{2F305330-A6D6-4813-9A87-CFEADE0D5169}">
      <dgm:prSet/>
      <dgm:spPr/>
      <dgm:t>
        <a:bodyPr/>
        <a:lstStyle/>
        <a:p>
          <a:endParaRPr lang="en-US"/>
        </a:p>
      </dgm:t>
    </dgm:pt>
    <dgm:pt modelId="{1EAE51DA-8FD0-469B-8254-58BE8A8BCD7F}" type="sibTrans" cxnId="{2F305330-A6D6-4813-9A87-CFEADE0D5169}">
      <dgm:prSet/>
      <dgm:spPr/>
      <dgm:t>
        <a:bodyPr/>
        <a:lstStyle/>
        <a:p>
          <a:endParaRPr lang="en-US"/>
        </a:p>
      </dgm:t>
    </dgm:pt>
    <dgm:pt modelId="{2A7A1DD2-1722-4E18-869B-B01993198337}">
      <dgm:prSet custT="1"/>
      <dgm:spPr/>
      <dgm:t>
        <a:bodyPr/>
        <a:lstStyle/>
        <a:p>
          <a:r>
            <a:rPr lang="en-US" sz="2200" dirty="0">
              <a:solidFill>
                <a:srgbClr val="002060"/>
              </a:solidFill>
              <a:latin typeface="Arial" panose="020B0604020202020204" pitchFamily="34" charset="0"/>
              <a:cs typeface="Arial" panose="020B0604020202020204" pitchFamily="34" charset="0"/>
            </a:rPr>
            <a:t>JAN@AskJAN.org</a:t>
          </a:r>
        </a:p>
      </dgm:t>
    </dgm:pt>
    <dgm:pt modelId="{E4467723-727E-40C0-9C05-BD16F5975C67}" type="parTrans" cxnId="{51C96E27-BE03-4808-9A81-CAE8FFE5FBE0}">
      <dgm:prSet/>
      <dgm:spPr/>
      <dgm:t>
        <a:bodyPr/>
        <a:lstStyle/>
        <a:p>
          <a:endParaRPr lang="en-US"/>
        </a:p>
      </dgm:t>
    </dgm:pt>
    <dgm:pt modelId="{C3A54CE1-1038-42D5-9E47-68A356DBD999}" type="sibTrans" cxnId="{51C96E27-BE03-4808-9A81-CAE8FFE5FBE0}">
      <dgm:prSet/>
      <dgm:spPr/>
      <dgm:t>
        <a:bodyPr/>
        <a:lstStyle/>
        <a:p>
          <a:endParaRPr lang="en-US"/>
        </a:p>
      </dgm:t>
    </dgm:pt>
    <dgm:pt modelId="{A3006EF7-0D45-4DEE-873A-90334446B58B}">
      <dgm:prSet custT="1"/>
      <dgm:spPr/>
      <dgm:t>
        <a:bodyPr/>
        <a:lstStyle/>
        <a:p>
          <a:r>
            <a:rPr lang="en-US" sz="2700">
              <a:latin typeface="Arial" panose="020B0604020202020204" pitchFamily="34" charset="0"/>
              <a:cs typeface="Arial" panose="020B0604020202020204" pitchFamily="34" charset="0"/>
            </a:rPr>
            <a:t>Social Media</a:t>
          </a:r>
          <a:endParaRPr lang="en-US" sz="2700" dirty="0">
            <a:latin typeface="Arial" panose="020B0604020202020204" pitchFamily="34" charset="0"/>
            <a:cs typeface="Arial" panose="020B0604020202020204" pitchFamily="34" charset="0"/>
          </a:endParaRPr>
        </a:p>
      </dgm:t>
    </dgm:pt>
    <dgm:pt modelId="{C57C3AB1-86FA-4DBB-9137-8A6F7965C6F2}" type="parTrans" cxnId="{34945F37-47EE-4F7C-9232-2758C7690927}">
      <dgm:prSet/>
      <dgm:spPr/>
      <dgm:t>
        <a:bodyPr/>
        <a:lstStyle/>
        <a:p>
          <a:endParaRPr lang="en-US"/>
        </a:p>
      </dgm:t>
    </dgm:pt>
    <dgm:pt modelId="{BF37630E-EA3F-462E-86D5-951B26ABCABC}" type="sibTrans" cxnId="{34945F37-47EE-4F7C-9232-2758C7690927}">
      <dgm:prSet/>
      <dgm:spPr/>
      <dgm:t>
        <a:bodyPr/>
        <a:lstStyle/>
        <a:p>
          <a:endParaRPr lang="en-US"/>
        </a:p>
      </dgm:t>
    </dgm:pt>
    <dgm:pt modelId="{4F2DF93E-E6A9-4AB9-B514-15D47164A693}">
      <dgm:prSet custT="1"/>
      <dgm:spPr/>
      <dgm:t>
        <a:bodyPr/>
        <a:lstStyle/>
        <a:p>
          <a:pPr>
            <a:spcAft>
              <a:spcPts val="0"/>
            </a:spcAft>
          </a:pPr>
          <a:r>
            <a:rPr lang="en-US" sz="2000" dirty="0">
              <a:solidFill>
                <a:srgbClr val="002060"/>
              </a:solidFill>
              <a:latin typeface="Arial" panose="020B0604020202020204" pitchFamily="34" charset="0"/>
              <a:cs typeface="Arial" panose="020B0604020202020204" pitchFamily="34" charset="0"/>
            </a:rPr>
            <a:t>Facebook – Job Accommodation Network</a:t>
          </a:r>
        </a:p>
      </dgm:t>
    </dgm:pt>
    <dgm:pt modelId="{C8C62D38-2403-433E-BF37-055DDC2DD405}" type="parTrans" cxnId="{B83C7158-96A1-4A66-9233-CBC715892A6B}">
      <dgm:prSet/>
      <dgm:spPr/>
      <dgm:t>
        <a:bodyPr/>
        <a:lstStyle/>
        <a:p>
          <a:endParaRPr lang="en-US"/>
        </a:p>
      </dgm:t>
    </dgm:pt>
    <dgm:pt modelId="{09B8353E-59CD-4465-A0B7-78D75F847EB0}" type="sibTrans" cxnId="{B83C7158-96A1-4A66-9233-CBC715892A6B}">
      <dgm:prSet/>
      <dgm:spPr/>
      <dgm:t>
        <a:bodyPr/>
        <a:lstStyle/>
        <a:p>
          <a:endParaRPr lang="en-US"/>
        </a:p>
      </dgm:t>
    </dgm:pt>
    <dgm:pt modelId="{007F21B6-A495-48B8-991F-B4DD4A8F36E0}">
      <dgm:prSet custT="1"/>
      <dgm:spPr/>
      <dgm:t>
        <a:bodyPr/>
        <a:lstStyle/>
        <a:p>
          <a:pPr>
            <a:spcAft>
              <a:spcPct val="35000"/>
            </a:spcAft>
          </a:pPr>
          <a:r>
            <a:rPr lang="en-US" sz="2000" dirty="0">
              <a:solidFill>
                <a:srgbClr val="002060"/>
              </a:solidFill>
              <a:latin typeface="Arial" panose="020B0604020202020204" pitchFamily="34" charset="0"/>
              <a:cs typeface="Arial" panose="020B0604020202020204" pitchFamily="34" charset="0"/>
            </a:rPr>
            <a:t>Twitter – @JANatJAN</a:t>
          </a:r>
        </a:p>
      </dgm:t>
    </dgm:pt>
    <dgm:pt modelId="{AEB55431-079F-4060-8325-45C8985BB4FB}" type="parTrans" cxnId="{C1C7F5A0-9F79-4CF0-B6D5-B241EE22800F}">
      <dgm:prSet/>
      <dgm:spPr/>
      <dgm:t>
        <a:bodyPr/>
        <a:lstStyle/>
        <a:p>
          <a:endParaRPr lang="en-US"/>
        </a:p>
      </dgm:t>
    </dgm:pt>
    <dgm:pt modelId="{0A0CE8DC-701A-4FB0-A387-7B73FA5941FC}" type="sibTrans" cxnId="{C1C7F5A0-9F79-4CF0-B6D5-B241EE22800F}">
      <dgm:prSet/>
      <dgm:spPr/>
      <dgm:t>
        <a:bodyPr/>
        <a:lstStyle/>
        <a:p>
          <a:endParaRPr lang="en-US"/>
        </a:p>
      </dgm:t>
    </dgm:pt>
    <dgm:pt modelId="{07FFBE56-8E5C-47B4-826F-78B60D33A189}" type="pres">
      <dgm:prSet presAssocID="{E1B7B5C9-E85B-4562-B0C3-16DA6BBF8EE6}" presName="Name0" presStyleCnt="0">
        <dgm:presLayoutVars>
          <dgm:dir/>
          <dgm:animLvl val="lvl"/>
          <dgm:resizeHandles val="exact"/>
        </dgm:presLayoutVars>
      </dgm:prSet>
      <dgm:spPr/>
    </dgm:pt>
    <dgm:pt modelId="{40A25EE5-414F-4CDC-9E2C-E081EC179671}" type="pres">
      <dgm:prSet presAssocID="{8ACAB785-AC2A-4D2E-B9DF-3407BCD9C035}" presName="linNode" presStyleCnt="0"/>
      <dgm:spPr/>
    </dgm:pt>
    <dgm:pt modelId="{358F9B01-4B8A-49E6-8182-92064EE7D17C}" type="pres">
      <dgm:prSet presAssocID="{8ACAB785-AC2A-4D2E-B9DF-3407BCD9C035}" presName="parentText" presStyleLbl="alignNode1" presStyleIdx="0" presStyleCnt="6">
        <dgm:presLayoutVars>
          <dgm:chMax val="1"/>
          <dgm:bulletEnabled/>
        </dgm:presLayoutVars>
      </dgm:prSet>
      <dgm:spPr/>
    </dgm:pt>
    <dgm:pt modelId="{C10D720D-524B-40A2-9A01-9A5E8D4E41AE}" type="pres">
      <dgm:prSet presAssocID="{8ACAB785-AC2A-4D2E-B9DF-3407BCD9C035}" presName="descendantText" presStyleLbl="alignAccFollowNode1" presStyleIdx="0" presStyleCnt="6">
        <dgm:presLayoutVars>
          <dgm:bulletEnabled/>
        </dgm:presLayoutVars>
      </dgm:prSet>
      <dgm:spPr/>
    </dgm:pt>
    <dgm:pt modelId="{7D49CA3D-23B6-48DE-9AD8-E36620B30B23}" type="pres">
      <dgm:prSet presAssocID="{69E6F4DC-D787-4931-B7E9-6F56D48E4F03}" presName="sp" presStyleCnt="0"/>
      <dgm:spPr/>
    </dgm:pt>
    <dgm:pt modelId="{5B4F5400-2CA5-4E04-9778-5EB04855F054}" type="pres">
      <dgm:prSet presAssocID="{49BE56A4-9965-437C-8434-2A62BF01B3DC}" presName="linNode" presStyleCnt="0"/>
      <dgm:spPr/>
    </dgm:pt>
    <dgm:pt modelId="{F603894A-3084-49F9-A36C-5951C1EE89B2}" type="pres">
      <dgm:prSet presAssocID="{49BE56A4-9965-437C-8434-2A62BF01B3DC}" presName="parentText" presStyleLbl="alignNode1" presStyleIdx="1" presStyleCnt="6">
        <dgm:presLayoutVars>
          <dgm:chMax val="1"/>
          <dgm:bulletEnabled/>
        </dgm:presLayoutVars>
      </dgm:prSet>
      <dgm:spPr/>
    </dgm:pt>
    <dgm:pt modelId="{1DC4E024-7BBB-4D38-86F8-4194D5DE58DA}" type="pres">
      <dgm:prSet presAssocID="{49BE56A4-9965-437C-8434-2A62BF01B3DC}" presName="descendantText" presStyleLbl="alignAccFollowNode1" presStyleIdx="1" presStyleCnt="6">
        <dgm:presLayoutVars>
          <dgm:bulletEnabled/>
        </dgm:presLayoutVars>
      </dgm:prSet>
      <dgm:spPr/>
    </dgm:pt>
    <dgm:pt modelId="{E0FFD8AD-8CF5-4E45-9D51-35685BCBCEBD}" type="pres">
      <dgm:prSet presAssocID="{F0DBC532-2ADA-4402-A4D7-2464EDC35BCC}" presName="sp" presStyleCnt="0"/>
      <dgm:spPr/>
    </dgm:pt>
    <dgm:pt modelId="{9B02DB0F-A71B-49D6-BE66-3D888A65B851}" type="pres">
      <dgm:prSet presAssocID="{A0D3DD45-4F65-4CC2-8604-503A1159E383}" presName="linNode" presStyleCnt="0"/>
      <dgm:spPr/>
    </dgm:pt>
    <dgm:pt modelId="{D6616D64-945C-4031-9A6D-F593D1F33F19}" type="pres">
      <dgm:prSet presAssocID="{A0D3DD45-4F65-4CC2-8604-503A1159E383}" presName="parentText" presStyleLbl="alignNode1" presStyleIdx="2" presStyleCnt="6">
        <dgm:presLayoutVars>
          <dgm:chMax val="1"/>
          <dgm:bulletEnabled/>
        </dgm:presLayoutVars>
      </dgm:prSet>
      <dgm:spPr/>
    </dgm:pt>
    <dgm:pt modelId="{616151C3-E234-47B5-9F99-ABAAD403D986}" type="pres">
      <dgm:prSet presAssocID="{A0D3DD45-4F65-4CC2-8604-503A1159E383}" presName="descendantText" presStyleLbl="alignAccFollowNode1" presStyleIdx="2" presStyleCnt="6">
        <dgm:presLayoutVars>
          <dgm:bulletEnabled/>
        </dgm:presLayoutVars>
      </dgm:prSet>
      <dgm:spPr/>
    </dgm:pt>
    <dgm:pt modelId="{D2B87F09-8361-4C2F-AD4C-8FBE177A8870}" type="pres">
      <dgm:prSet presAssocID="{3AB7D0E4-AB9E-4C03-8A4F-65B0D35EFBB4}" presName="sp" presStyleCnt="0"/>
      <dgm:spPr/>
    </dgm:pt>
    <dgm:pt modelId="{749DFA5F-FE2C-4E8B-82EF-94F99093B362}" type="pres">
      <dgm:prSet presAssocID="{0F2101F2-27C5-4E71-A29E-E4B873E6F0B2}" presName="linNode" presStyleCnt="0"/>
      <dgm:spPr/>
    </dgm:pt>
    <dgm:pt modelId="{B9D9ECEE-7E9D-4D8F-9945-F74524EE4B48}" type="pres">
      <dgm:prSet presAssocID="{0F2101F2-27C5-4E71-A29E-E4B873E6F0B2}" presName="parentText" presStyleLbl="alignNode1" presStyleIdx="3" presStyleCnt="6">
        <dgm:presLayoutVars>
          <dgm:chMax val="1"/>
          <dgm:bulletEnabled/>
        </dgm:presLayoutVars>
      </dgm:prSet>
      <dgm:spPr/>
    </dgm:pt>
    <dgm:pt modelId="{A68A7108-3C82-4F5D-AB06-92F61E61814E}" type="pres">
      <dgm:prSet presAssocID="{0F2101F2-27C5-4E71-A29E-E4B873E6F0B2}" presName="descendantText" presStyleLbl="alignAccFollowNode1" presStyleIdx="3" presStyleCnt="6">
        <dgm:presLayoutVars>
          <dgm:bulletEnabled/>
        </dgm:presLayoutVars>
      </dgm:prSet>
      <dgm:spPr/>
    </dgm:pt>
    <dgm:pt modelId="{06F8BABB-5AB8-4614-AA31-3A84EF3EE51A}" type="pres">
      <dgm:prSet presAssocID="{B3E1215E-4378-4C8D-A305-8DDA65BE0A7F}" presName="sp" presStyleCnt="0"/>
      <dgm:spPr/>
    </dgm:pt>
    <dgm:pt modelId="{4D35BAB7-99A3-4AE9-AA76-F796BC27E643}" type="pres">
      <dgm:prSet presAssocID="{DE193B17-01D5-4947-90DB-A57ED874F09C}" presName="linNode" presStyleCnt="0"/>
      <dgm:spPr/>
    </dgm:pt>
    <dgm:pt modelId="{051C44A9-3278-4885-B7A3-86C8B082BE7F}" type="pres">
      <dgm:prSet presAssocID="{DE193B17-01D5-4947-90DB-A57ED874F09C}" presName="parentText" presStyleLbl="alignNode1" presStyleIdx="4" presStyleCnt="6">
        <dgm:presLayoutVars>
          <dgm:chMax val="1"/>
          <dgm:bulletEnabled/>
        </dgm:presLayoutVars>
      </dgm:prSet>
      <dgm:spPr/>
    </dgm:pt>
    <dgm:pt modelId="{C49C9E06-E01A-4F9A-9052-D4D0C76AD074}" type="pres">
      <dgm:prSet presAssocID="{DE193B17-01D5-4947-90DB-A57ED874F09C}" presName="descendantText" presStyleLbl="alignAccFollowNode1" presStyleIdx="4" presStyleCnt="6">
        <dgm:presLayoutVars>
          <dgm:bulletEnabled/>
        </dgm:presLayoutVars>
      </dgm:prSet>
      <dgm:spPr/>
    </dgm:pt>
    <dgm:pt modelId="{B65AE4B0-37B2-47E3-AD3F-1DDBCAD6F4BE}" type="pres">
      <dgm:prSet presAssocID="{1EAE51DA-8FD0-469B-8254-58BE8A8BCD7F}" presName="sp" presStyleCnt="0"/>
      <dgm:spPr/>
    </dgm:pt>
    <dgm:pt modelId="{017F28BA-9260-49B2-84FB-A1981724ACE6}" type="pres">
      <dgm:prSet presAssocID="{A3006EF7-0D45-4DEE-873A-90334446B58B}" presName="linNode" presStyleCnt="0"/>
      <dgm:spPr/>
    </dgm:pt>
    <dgm:pt modelId="{74143DC2-0AFE-4F3A-AA20-35BD260D12F0}" type="pres">
      <dgm:prSet presAssocID="{A3006EF7-0D45-4DEE-873A-90334446B58B}" presName="parentText" presStyleLbl="alignNode1" presStyleIdx="5" presStyleCnt="6">
        <dgm:presLayoutVars>
          <dgm:chMax val="1"/>
          <dgm:bulletEnabled/>
        </dgm:presLayoutVars>
      </dgm:prSet>
      <dgm:spPr/>
    </dgm:pt>
    <dgm:pt modelId="{CBFB381D-2314-4C74-93DF-1C615E841C82}" type="pres">
      <dgm:prSet presAssocID="{A3006EF7-0D45-4DEE-873A-90334446B58B}" presName="descendantText" presStyleLbl="alignAccFollowNode1" presStyleIdx="5" presStyleCnt="6">
        <dgm:presLayoutVars>
          <dgm:bulletEnabled/>
        </dgm:presLayoutVars>
      </dgm:prSet>
      <dgm:spPr/>
    </dgm:pt>
  </dgm:ptLst>
  <dgm:cxnLst>
    <dgm:cxn modelId="{DA45BF01-B25C-4A18-B97A-9B7BC3DDA572}" srcId="{49BE56A4-9965-437C-8434-2A62BF01B3DC}" destId="{97B88BEA-1C83-4896-986E-529E660E6FF2}" srcOrd="1" destOrd="0" parTransId="{03008A00-33C0-4916-814F-FD64F953A01D}" sibTransId="{86B736CD-B11A-4697-8BFC-141B63F56893}"/>
    <dgm:cxn modelId="{B5612209-10EC-42D6-92E5-506F311E9510}" type="presOf" srcId="{9D91E057-164E-4B0A-A113-56ABD94EDA0C}" destId="{1DC4E024-7BBB-4D38-86F8-4194D5DE58DA}" srcOrd="0" destOrd="0" presId="urn:microsoft.com/office/officeart/2016/7/layout/VerticalSolidActionList"/>
    <dgm:cxn modelId="{6043C80C-5C2B-4A19-BA12-A28A07AC5CA0}" type="presOf" srcId="{37A3B53A-8575-48B8-B44D-8B948D4D4233}" destId="{C10D720D-524B-40A2-9A01-9A5E8D4E41AE}" srcOrd="0" destOrd="0" presId="urn:microsoft.com/office/officeart/2016/7/layout/VerticalSolidActionList"/>
    <dgm:cxn modelId="{51C96E27-BE03-4808-9A81-CAE8FFE5FBE0}" srcId="{DE193B17-01D5-4947-90DB-A57ED874F09C}" destId="{2A7A1DD2-1722-4E18-869B-B01993198337}" srcOrd="0" destOrd="0" parTransId="{E4467723-727E-40C0-9C05-BD16F5975C67}" sibTransId="{C3A54CE1-1038-42D5-9E47-68A356DBD999}"/>
    <dgm:cxn modelId="{2F305330-A6D6-4813-9A87-CFEADE0D5169}" srcId="{E1B7B5C9-E85B-4562-B0C3-16DA6BBF8EE6}" destId="{DE193B17-01D5-4947-90DB-A57ED874F09C}" srcOrd="4" destOrd="0" parTransId="{53E79153-36A7-4DDC-B94F-76B1DD1C830F}" sibTransId="{1EAE51DA-8FD0-469B-8254-58BE8A8BCD7F}"/>
    <dgm:cxn modelId="{0FEB2931-A2C3-4ED4-ADCF-595CF821C213}" type="presOf" srcId="{A3006EF7-0D45-4DEE-873A-90334446B58B}" destId="{74143DC2-0AFE-4F3A-AA20-35BD260D12F0}" srcOrd="0" destOrd="0" presId="urn:microsoft.com/office/officeart/2016/7/layout/VerticalSolidActionList"/>
    <dgm:cxn modelId="{34945F37-47EE-4F7C-9232-2758C7690927}" srcId="{E1B7B5C9-E85B-4562-B0C3-16DA6BBF8EE6}" destId="{A3006EF7-0D45-4DEE-873A-90334446B58B}" srcOrd="5" destOrd="0" parTransId="{C57C3AB1-86FA-4DBB-9137-8A6F7965C6F2}" sibTransId="{BF37630E-EA3F-462E-86D5-951B26ABCABC}"/>
    <dgm:cxn modelId="{043A1339-E234-4F45-B238-02A331705187}" type="presOf" srcId="{FC1FEFC9-2F04-4DD2-AD6D-E59FCD44276C}" destId="{A68A7108-3C82-4F5D-AB06-92F61E61814E}" srcOrd="0" destOrd="0" presId="urn:microsoft.com/office/officeart/2016/7/layout/VerticalSolidActionList"/>
    <dgm:cxn modelId="{B13A953B-B7BC-493D-A250-B9DFA9838655}" type="presOf" srcId="{A0D3DD45-4F65-4CC2-8604-503A1159E383}" destId="{D6616D64-945C-4031-9A6D-F593D1F33F19}" srcOrd="0" destOrd="0" presId="urn:microsoft.com/office/officeart/2016/7/layout/VerticalSolidActionList"/>
    <dgm:cxn modelId="{EA6D3D3C-ABFE-4953-A8F6-AFFB102DE9A3}" srcId="{A0D3DD45-4F65-4CC2-8604-503A1159E383}" destId="{18EA27CD-2033-4A4C-9F96-1EA0682C2302}" srcOrd="0" destOrd="0" parTransId="{1C7D68EC-DE3F-4318-9DE7-EF504F6A6057}" sibTransId="{052CBF26-C647-4632-8CB4-3896352AA1FA}"/>
    <dgm:cxn modelId="{A156593E-2100-4412-9710-E71904B7EA0C}" type="presOf" srcId="{49BE56A4-9965-437C-8434-2A62BF01B3DC}" destId="{F603894A-3084-49F9-A36C-5951C1EE89B2}" srcOrd="0" destOrd="0" presId="urn:microsoft.com/office/officeart/2016/7/layout/VerticalSolidActionList"/>
    <dgm:cxn modelId="{D65A4540-D2BB-4169-A103-79DA5BDED9BD}" srcId="{E1B7B5C9-E85B-4562-B0C3-16DA6BBF8EE6}" destId="{A0D3DD45-4F65-4CC2-8604-503A1159E383}" srcOrd="2" destOrd="0" parTransId="{1603659A-A2AA-4D7E-90D8-8E386C5D0706}" sibTransId="{3AB7D0E4-AB9E-4C03-8A4F-65B0D35EFBB4}"/>
    <dgm:cxn modelId="{5944F666-D188-4E7B-982E-EE260D511FB7}" type="presOf" srcId="{4F2DF93E-E6A9-4AB9-B514-15D47164A693}" destId="{CBFB381D-2314-4C74-93DF-1C615E841C82}" srcOrd="0" destOrd="0" presId="urn:microsoft.com/office/officeart/2016/7/layout/VerticalSolidActionList"/>
    <dgm:cxn modelId="{9179B36E-4507-4BCC-BAC6-371F66169461}" type="presOf" srcId="{97B88BEA-1C83-4896-986E-529E660E6FF2}" destId="{1DC4E024-7BBB-4D38-86F8-4194D5DE58DA}" srcOrd="0" destOrd="1" presId="urn:microsoft.com/office/officeart/2016/7/layout/VerticalSolidActionList"/>
    <dgm:cxn modelId="{9CF9E252-3EC1-424B-A474-9D84222A55A0}" type="presOf" srcId="{2A7A1DD2-1722-4E18-869B-B01993198337}" destId="{C49C9E06-E01A-4F9A-9052-D4D0C76AD074}" srcOrd="0" destOrd="0" presId="urn:microsoft.com/office/officeart/2016/7/layout/VerticalSolidActionList"/>
    <dgm:cxn modelId="{20A6FE57-D66D-4A40-8EC9-EA6E300973D4}" srcId="{E1B7B5C9-E85B-4562-B0C3-16DA6BBF8EE6}" destId="{49BE56A4-9965-437C-8434-2A62BF01B3DC}" srcOrd="1" destOrd="0" parTransId="{9A6B54CE-0864-4619-852F-CC1050D929CA}" sibTransId="{F0DBC532-2ADA-4402-A4D7-2464EDC35BCC}"/>
    <dgm:cxn modelId="{B83C7158-96A1-4A66-9233-CBC715892A6B}" srcId="{A3006EF7-0D45-4DEE-873A-90334446B58B}" destId="{4F2DF93E-E6A9-4AB9-B514-15D47164A693}" srcOrd="0" destOrd="0" parTransId="{C8C62D38-2403-433E-BF37-055DDC2DD405}" sibTransId="{09B8353E-59CD-4465-A0B7-78D75F847EB0}"/>
    <dgm:cxn modelId="{9FD2DD94-338A-4E25-8A95-DBF25B508E09}" type="presOf" srcId="{007F21B6-A495-48B8-991F-B4DD4A8F36E0}" destId="{CBFB381D-2314-4C74-93DF-1C615E841C82}" srcOrd="0" destOrd="1" presId="urn:microsoft.com/office/officeart/2016/7/layout/VerticalSolidActionList"/>
    <dgm:cxn modelId="{4EBD27A0-B7A2-4737-91DE-52E36C39BFAC}" type="presOf" srcId="{E1B7B5C9-E85B-4562-B0C3-16DA6BBF8EE6}" destId="{07FFBE56-8E5C-47B4-826F-78B60D33A189}" srcOrd="0" destOrd="0" presId="urn:microsoft.com/office/officeart/2016/7/layout/VerticalSolidActionList"/>
    <dgm:cxn modelId="{C1C7F5A0-9F79-4CF0-B6D5-B241EE22800F}" srcId="{A3006EF7-0D45-4DEE-873A-90334446B58B}" destId="{007F21B6-A495-48B8-991F-B4DD4A8F36E0}" srcOrd="1" destOrd="0" parTransId="{AEB55431-079F-4060-8325-45C8985BB4FB}" sibTransId="{0A0CE8DC-701A-4FB0-A387-7B73FA5941FC}"/>
    <dgm:cxn modelId="{0ADB29A4-5E19-4B83-8643-2B44AD75DA58}" type="presOf" srcId="{0F2101F2-27C5-4E71-A29E-E4B873E6F0B2}" destId="{B9D9ECEE-7E9D-4D8F-9945-F74524EE4B48}" srcOrd="0" destOrd="0" presId="urn:microsoft.com/office/officeart/2016/7/layout/VerticalSolidActionList"/>
    <dgm:cxn modelId="{CD4510A8-D286-4696-9748-60F6DB825C52}" srcId="{E1B7B5C9-E85B-4562-B0C3-16DA6BBF8EE6}" destId="{0F2101F2-27C5-4E71-A29E-E4B873E6F0B2}" srcOrd="3" destOrd="0" parTransId="{E08C1E6C-A335-4AB5-B21C-E740AC2BFFD2}" sibTransId="{B3E1215E-4378-4C8D-A305-8DDA65BE0A7F}"/>
    <dgm:cxn modelId="{266B58B9-3270-4854-A1D2-27D94B021DC2}" type="presOf" srcId="{DE193B17-01D5-4947-90DB-A57ED874F09C}" destId="{051C44A9-3278-4885-B7A3-86C8B082BE7F}" srcOrd="0" destOrd="0" presId="urn:microsoft.com/office/officeart/2016/7/layout/VerticalSolidActionList"/>
    <dgm:cxn modelId="{E53CCCBA-9B32-4F55-A0D6-9E9A79260ACF}" type="presOf" srcId="{18EA27CD-2033-4A4C-9F96-1EA0682C2302}" destId="{616151C3-E234-47B5-9F99-ABAAD403D986}" srcOrd="0" destOrd="0" presId="urn:microsoft.com/office/officeart/2016/7/layout/VerticalSolidActionList"/>
    <dgm:cxn modelId="{63D6D5BB-7F8B-4EE4-8738-4E34EB26870D}" srcId="{8ACAB785-AC2A-4D2E-B9DF-3407BCD9C035}" destId="{37A3B53A-8575-48B8-B44D-8B948D4D4233}" srcOrd="0" destOrd="0" parTransId="{E473B189-50AD-4439-82CD-577386CA202C}" sibTransId="{71748C51-AB7B-4BB9-9574-82A8430EC315}"/>
    <dgm:cxn modelId="{76D0BBE6-E9BD-46BB-9614-10519203672C}" srcId="{49BE56A4-9965-437C-8434-2A62BF01B3DC}" destId="{9D91E057-164E-4B0A-A113-56ABD94EDA0C}" srcOrd="0" destOrd="0" parTransId="{5A81F364-86FA-4E3E-B352-DFE5B002AE4C}" sibTransId="{F53DA0D4-1609-4C08-BAD7-2F70B6F97CFB}"/>
    <dgm:cxn modelId="{09371DE9-6201-48DC-9F6B-1FA191C35CF2}" srcId="{E1B7B5C9-E85B-4562-B0C3-16DA6BBF8EE6}" destId="{8ACAB785-AC2A-4D2E-B9DF-3407BCD9C035}" srcOrd="0" destOrd="0" parTransId="{F07C9693-6151-412C-910C-635EDE941326}" sibTransId="{69E6F4DC-D787-4931-B7E9-6F56D48E4F03}"/>
    <dgm:cxn modelId="{3A0328EB-2ABA-498C-B254-C9FA6FEF2943}" type="presOf" srcId="{8ACAB785-AC2A-4D2E-B9DF-3407BCD9C035}" destId="{358F9B01-4B8A-49E6-8182-92064EE7D17C}" srcOrd="0" destOrd="0" presId="urn:microsoft.com/office/officeart/2016/7/layout/VerticalSolidActionList"/>
    <dgm:cxn modelId="{FCF5E7F5-2715-4542-867D-09184DEA160F}" srcId="{0F2101F2-27C5-4E71-A29E-E4B873E6F0B2}" destId="{FC1FEFC9-2F04-4DD2-AD6D-E59FCD44276C}" srcOrd="0" destOrd="0" parTransId="{E462AE89-421B-4469-9DD2-DFF1505AC0D7}" sibTransId="{EC3F3601-983A-4014-B0ED-A482BB187717}"/>
    <dgm:cxn modelId="{0734BF0A-626C-41B8-BFCA-90494E6F12E7}" type="presParOf" srcId="{07FFBE56-8E5C-47B4-826F-78B60D33A189}" destId="{40A25EE5-414F-4CDC-9E2C-E081EC179671}" srcOrd="0" destOrd="0" presId="urn:microsoft.com/office/officeart/2016/7/layout/VerticalSolidActionList"/>
    <dgm:cxn modelId="{E7D70241-7432-4EA1-B7AC-56AE4B2316E8}" type="presParOf" srcId="{40A25EE5-414F-4CDC-9E2C-E081EC179671}" destId="{358F9B01-4B8A-49E6-8182-92064EE7D17C}" srcOrd="0" destOrd="0" presId="urn:microsoft.com/office/officeart/2016/7/layout/VerticalSolidActionList"/>
    <dgm:cxn modelId="{9BA6F410-7C02-4BE6-8901-192457BF38F6}" type="presParOf" srcId="{40A25EE5-414F-4CDC-9E2C-E081EC179671}" destId="{C10D720D-524B-40A2-9A01-9A5E8D4E41AE}" srcOrd="1" destOrd="0" presId="urn:microsoft.com/office/officeart/2016/7/layout/VerticalSolidActionList"/>
    <dgm:cxn modelId="{09DADCAC-A46F-4531-8275-61C8A3860689}" type="presParOf" srcId="{07FFBE56-8E5C-47B4-826F-78B60D33A189}" destId="{7D49CA3D-23B6-48DE-9AD8-E36620B30B23}" srcOrd="1" destOrd="0" presId="urn:microsoft.com/office/officeart/2016/7/layout/VerticalSolidActionList"/>
    <dgm:cxn modelId="{5C8A7E98-B760-44B2-8DDF-C7CA0B2B4369}" type="presParOf" srcId="{07FFBE56-8E5C-47B4-826F-78B60D33A189}" destId="{5B4F5400-2CA5-4E04-9778-5EB04855F054}" srcOrd="2" destOrd="0" presId="urn:microsoft.com/office/officeart/2016/7/layout/VerticalSolidActionList"/>
    <dgm:cxn modelId="{30B07061-56A4-4175-99EE-F721A4832B7E}" type="presParOf" srcId="{5B4F5400-2CA5-4E04-9778-5EB04855F054}" destId="{F603894A-3084-49F9-A36C-5951C1EE89B2}" srcOrd="0" destOrd="0" presId="urn:microsoft.com/office/officeart/2016/7/layout/VerticalSolidActionList"/>
    <dgm:cxn modelId="{85DA5D41-DF27-47A9-8D92-AF5C4D9D372F}" type="presParOf" srcId="{5B4F5400-2CA5-4E04-9778-5EB04855F054}" destId="{1DC4E024-7BBB-4D38-86F8-4194D5DE58DA}" srcOrd="1" destOrd="0" presId="urn:microsoft.com/office/officeart/2016/7/layout/VerticalSolidActionList"/>
    <dgm:cxn modelId="{D90B7599-CCCB-482B-A84C-D04723B3A945}" type="presParOf" srcId="{07FFBE56-8E5C-47B4-826F-78B60D33A189}" destId="{E0FFD8AD-8CF5-4E45-9D51-35685BCBCEBD}" srcOrd="3" destOrd="0" presId="urn:microsoft.com/office/officeart/2016/7/layout/VerticalSolidActionList"/>
    <dgm:cxn modelId="{3507611B-4B03-4267-9E3D-32D7E7A5BC4A}" type="presParOf" srcId="{07FFBE56-8E5C-47B4-826F-78B60D33A189}" destId="{9B02DB0F-A71B-49D6-BE66-3D888A65B851}" srcOrd="4" destOrd="0" presId="urn:microsoft.com/office/officeart/2016/7/layout/VerticalSolidActionList"/>
    <dgm:cxn modelId="{44C792F7-F662-4F49-AB8A-88D611463F4A}" type="presParOf" srcId="{9B02DB0F-A71B-49D6-BE66-3D888A65B851}" destId="{D6616D64-945C-4031-9A6D-F593D1F33F19}" srcOrd="0" destOrd="0" presId="urn:microsoft.com/office/officeart/2016/7/layout/VerticalSolidActionList"/>
    <dgm:cxn modelId="{09E87C70-F8AC-4CD3-8624-1BBA850E00EF}" type="presParOf" srcId="{9B02DB0F-A71B-49D6-BE66-3D888A65B851}" destId="{616151C3-E234-47B5-9F99-ABAAD403D986}" srcOrd="1" destOrd="0" presId="urn:microsoft.com/office/officeart/2016/7/layout/VerticalSolidActionList"/>
    <dgm:cxn modelId="{0C467449-744C-476A-8E1E-19F594A2E6A6}" type="presParOf" srcId="{07FFBE56-8E5C-47B4-826F-78B60D33A189}" destId="{D2B87F09-8361-4C2F-AD4C-8FBE177A8870}" srcOrd="5" destOrd="0" presId="urn:microsoft.com/office/officeart/2016/7/layout/VerticalSolidActionList"/>
    <dgm:cxn modelId="{8E8FC08B-A0A2-4F37-8C79-F0A156079B1C}" type="presParOf" srcId="{07FFBE56-8E5C-47B4-826F-78B60D33A189}" destId="{749DFA5F-FE2C-4E8B-82EF-94F99093B362}" srcOrd="6" destOrd="0" presId="urn:microsoft.com/office/officeart/2016/7/layout/VerticalSolidActionList"/>
    <dgm:cxn modelId="{091C856C-80BD-4081-8D91-61DE0BFBBA60}" type="presParOf" srcId="{749DFA5F-FE2C-4E8B-82EF-94F99093B362}" destId="{B9D9ECEE-7E9D-4D8F-9945-F74524EE4B48}" srcOrd="0" destOrd="0" presId="urn:microsoft.com/office/officeart/2016/7/layout/VerticalSolidActionList"/>
    <dgm:cxn modelId="{BFB63EE7-460D-4AB1-93B8-67AB95162A9A}" type="presParOf" srcId="{749DFA5F-FE2C-4E8B-82EF-94F99093B362}" destId="{A68A7108-3C82-4F5D-AB06-92F61E61814E}" srcOrd="1" destOrd="0" presId="urn:microsoft.com/office/officeart/2016/7/layout/VerticalSolidActionList"/>
    <dgm:cxn modelId="{B1372C5D-8833-4EEB-9D27-EB891B98D7C1}" type="presParOf" srcId="{07FFBE56-8E5C-47B4-826F-78B60D33A189}" destId="{06F8BABB-5AB8-4614-AA31-3A84EF3EE51A}" srcOrd="7" destOrd="0" presId="urn:microsoft.com/office/officeart/2016/7/layout/VerticalSolidActionList"/>
    <dgm:cxn modelId="{AE959499-F2ED-4332-BFBF-6268BB9FDAA9}" type="presParOf" srcId="{07FFBE56-8E5C-47B4-826F-78B60D33A189}" destId="{4D35BAB7-99A3-4AE9-AA76-F796BC27E643}" srcOrd="8" destOrd="0" presId="urn:microsoft.com/office/officeart/2016/7/layout/VerticalSolidActionList"/>
    <dgm:cxn modelId="{F71DC57A-5706-4C29-9616-CF0AD1BBFEC2}" type="presParOf" srcId="{4D35BAB7-99A3-4AE9-AA76-F796BC27E643}" destId="{051C44A9-3278-4885-B7A3-86C8B082BE7F}" srcOrd="0" destOrd="0" presId="urn:microsoft.com/office/officeart/2016/7/layout/VerticalSolidActionList"/>
    <dgm:cxn modelId="{018ED6FB-E695-4914-AA98-8658A9D4F4D1}" type="presParOf" srcId="{4D35BAB7-99A3-4AE9-AA76-F796BC27E643}" destId="{C49C9E06-E01A-4F9A-9052-D4D0C76AD074}" srcOrd="1" destOrd="0" presId="urn:microsoft.com/office/officeart/2016/7/layout/VerticalSolidActionList"/>
    <dgm:cxn modelId="{7C39E653-7AAA-494D-90E3-7C8B2FA37FC0}" type="presParOf" srcId="{07FFBE56-8E5C-47B4-826F-78B60D33A189}" destId="{B65AE4B0-37B2-47E3-AD3F-1DDBCAD6F4BE}" srcOrd="9" destOrd="0" presId="urn:microsoft.com/office/officeart/2016/7/layout/VerticalSolidActionList"/>
    <dgm:cxn modelId="{4DC21BDA-2C2A-4003-8742-0A93CC841699}" type="presParOf" srcId="{07FFBE56-8E5C-47B4-826F-78B60D33A189}" destId="{017F28BA-9260-49B2-84FB-A1981724ACE6}" srcOrd="10" destOrd="0" presId="urn:microsoft.com/office/officeart/2016/7/layout/VerticalSolidActionList"/>
    <dgm:cxn modelId="{F7761E00-CB0A-4698-9C43-166FD51262AD}" type="presParOf" srcId="{017F28BA-9260-49B2-84FB-A1981724ACE6}" destId="{74143DC2-0AFE-4F3A-AA20-35BD260D12F0}" srcOrd="0" destOrd="0" presId="urn:microsoft.com/office/officeart/2016/7/layout/VerticalSolidActionList"/>
    <dgm:cxn modelId="{C4DC7631-1B43-4658-AF43-F124DF24C2CC}" type="presParOf" srcId="{017F28BA-9260-49B2-84FB-A1981724ACE6}" destId="{CBFB381D-2314-4C74-93DF-1C615E841C82}"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939AD-943B-41EC-AB1A-4DF5ED39792E}">
      <dsp:nvSpPr>
        <dsp:cNvPr id="0" name=""/>
        <dsp:cNvSpPr/>
      </dsp:nvSpPr>
      <dsp:spPr>
        <a:xfrm>
          <a:off x="0" y="382881"/>
          <a:ext cx="11029950" cy="2086875"/>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520700"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Q&amp;A option at the bottom of the screen</a:t>
          </a:r>
          <a:endParaRPr lang="en-US" sz="2400" kern="1200" dirty="0">
            <a:solidFill>
              <a:schemeClr val="accent1"/>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ts val="600"/>
            </a:spcAft>
            <a:buFont typeface="Wingdings" panose="05000000000000000000" pitchFamily="2" charset="2"/>
            <a:buChar char="§"/>
          </a:pPr>
          <a:r>
            <a:rPr lang="en-US" sz="2400" kern="1200" dirty="0">
              <a:solidFill>
                <a:schemeClr val="accent1"/>
              </a:solidFill>
              <a:latin typeface="Arial" panose="020B0604020202020204" pitchFamily="34" charset="0"/>
              <a:cs typeface="Arial" panose="020B0604020202020204" pitchFamily="34" charset="0"/>
            </a:rPr>
            <a:t>800-526-7234 or 877-781-9403 (TTY) OR </a:t>
          </a:r>
          <a:r>
            <a:rPr lang="en-US" sz="2400" b="0" kern="1200" dirty="0">
              <a:solidFill>
                <a:schemeClr val="accent1"/>
              </a:solidFill>
              <a:latin typeface="Arial" panose="020B0604020202020204" pitchFamily="34" charset="0"/>
              <a:cs typeface="Arial" panose="020B0604020202020204" pitchFamily="34" charset="0"/>
            </a:rPr>
            <a:t>Live Chat at AskJAN.org</a:t>
          </a:r>
          <a:endParaRPr lang="en-US" sz="2400" kern="1200" dirty="0">
            <a:solidFill>
              <a:schemeClr val="accent1"/>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ts val="600"/>
            </a:spcAft>
            <a:buFont typeface="Wingdings" panose="05000000000000000000" pitchFamily="2" charset="2"/>
            <a:buChar char="§"/>
          </a:pPr>
          <a:r>
            <a:rPr lang="en-US" sz="2400" kern="1200" dirty="0">
              <a:solidFill>
                <a:schemeClr val="accent1"/>
              </a:solidFill>
              <a:latin typeface="Arial" panose="020B0604020202020204" pitchFamily="34" charset="0"/>
              <a:cs typeface="Arial" panose="020B0604020202020204" pitchFamily="34" charset="0"/>
            </a:rPr>
            <a:t>Frequently Asked Questions (FAQ)</a:t>
          </a:r>
          <a:br>
            <a:rPr lang="en-US" sz="2400" kern="1200" dirty="0">
              <a:solidFill>
                <a:schemeClr val="accent1"/>
              </a:solidFill>
              <a:latin typeface="Arial" panose="020B0604020202020204" pitchFamily="34" charset="0"/>
              <a:cs typeface="Arial" panose="020B0604020202020204" pitchFamily="34" charset="0"/>
            </a:rPr>
          </a:br>
          <a:r>
            <a:rPr lang="en-US" sz="2200" kern="1200" dirty="0">
              <a:solidFill>
                <a:srgbClr val="4590B8"/>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AskJAN.org/Training/JAN-Webcast-Frequently-Asked-</a:t>
          </a:r>
          <a:r>
            <a:rPr lang="en-US" sz="2200" kern="1200" dirty="0" err="1">
              <a:solidFill>
                <a:srgbClr val="4590B8"/>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Questions.cfm</a:t>
          </a:r>
          <a:endParaRPr lang="en-US" sz="2200" kern="1200" dirty="0">
            <a:solidFill>
              <a:srgbClr val="4590B8"/>
            </a:solidFill>
            <a:latin typeface="Arial" panose="020B0604020202020204" pitchFamily="34" charset="0"/>
            <a:cs typeface="Arial" panose="020B0604020202020204" pitchFamily="34" charset="0"/>
          </a:endParaRPr>
        </a:p>
      </dsp:txBody>
      <dsp:txXfrm>
        <a:off x="0" y="382881"/>
        <a:ext cx="11029950" cy="2086875"/>
      </dsp:txXfrm>
    </dsp:sp>
    <dsp:sp modelId="{C33B9B2B-6CAA-4302-BE0D-981D8F0C9B10}">
      <dsp:nvSpPr>
        <dsp:cNvPr id="0" name=""/>
        <dsp:cNvSpPr/>
      </dsp:nvSpPr>
      <dsp:spPr>
        <a:xfrm>
          <a:off x="551497" y="19566"/>
          <a:ext cx="7720965" cy="7380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Technical Difficulties</a:t>
          </a:r>
        </a:p>
      </dsp:txBody>
      <dsp:txXfrm>
        <a:off x="587523" y="55592"/>
        <a:ext cx="7648913" cy="665948"/>
      </dsp:txXfrm>
    </dsp:sp>
    <dsp:sp modelId="{D395A932-415F-4401-9F15-706E3511CF60}">
      <dsp:nvSpPr>
        <dsp:cNvPr id="0" name=""/>
        <dsp:cNvSpPr/>
      </dsp:nvSpPr>
      <dsp:spPr>
        <a:xfrm>
          <a:off x="0" y="2979441"/>
          <a:ext cx="11029950" cy="102375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520700"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Q&amp;A option at the bottom of the screen</a:t>
          </a:r>
          <a:endParaRPr lang="en-US" sz="2400" kern="1200" dirty="0">
            <a:solidFill>
              <a:schemeClr val="accent1"/>
            </a:solidFill>
            <a:latin typeface="Arial" panose="020B0604020202020204" pitchFamily="34" charset="0"/>
            <a:cs typeface="Arial" panose="020B0604020202020204" pitchFamily="34" charset="0"/>
          </a:endParaRPr>
        </a:p>
      </dsp:txBody>
      <dsp:txXfrm>
        <a:off x="0" y="2979441"/>
        <a:ext cx="11029950" cy="1023750"/>
      </dsp:txXfrm>
    </dsp:sp>
    <dsp:sp modelId="{BF394396-594D-48B4-88B6-57E0EB5F2607}">
      <dsp:nvSpPr>
        <dsp:cNvPr id="0" name=""/>
        <dsp:cNvSpPr/>
      </dsp:nvSpPr>
      <dsp:spPr>
        <a:xfrm>
          <a:off x="551497" y="2610441"/>
          <a:ext cx="7720965" cy="7380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Questions for Presenters</a:t>
          </a:r>
          <a:endParaRPr lang="en-US" sz="2400" b="1" kern="1200" dirty="0">
            <a:latin typeface="Arial" panose="020B0604020202020204" pitchFamily="34" charset="0"/>
            <a:cs typeface="Arial" panose="020B0604020202020204" pitchFamily="34" charset="0"/>
          </a:endParaRPr>
        </a:p>
      </dsp:txBody>
      <dsp:txXfrm>
        <a:off x="587523" y="2646467"/>
        <a:ext cx="7648913"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939AD-943B-41EC-AB1A-4DF5ED39792E}">
      <dsp:nvSpPr>
        <dsp:cNvPr id="0" name=""/>
        <dsp:cNvSpPr/>
      </dsp:nvSpPr>
      <dsp:spPr>
        <a:xfrm>
          <a:off x="0" y="401419"/>
          <a:ext cx="11029950" cy="167895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541528"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Click the link included in the webcast login email you received, see the link in the chat, or go to this webcast event from the Training page at </a:t>
          </a:r>
          <a:r>
            <a:rPr lang="en-US" sz="2400" b="0" kern="1200" dirty="0">
              <a:solidFill>
                <a:srgbClr val="4590B8"/>
              </a:solidFill>
              <a:latin typeface="Arial" panose="020B0604020202020204" pitchFamily="34" charset="0"/>
              <a:cs typeface="Arial" panose="020B0604020202020204" pitchFamily="34" charset="0"/>
            </a:rPr>
            <a:t>AskJAN.org</a:t>
          </a:r>
          <a:endParaRPr lang="en-US" sz="2400" kern="1200" dirty="0">
            <a:solidFill>
              <a:srgbClr val="4590B8"/>
            </a:solidFill>
            <a:latin typeface="Arial" panose="020B0604020202020204" pitchFamily="34" charset="0"/>
            <a:cs typeface="Arial" panose="020B0604020202020204" pitchFamily="34" charset="0"/>
          </a:endParaRPr>
        </a:p>
      </dsp:txBody>
      <dsp:txXfrm>
        <a:off x="0" y="401419"/>
        <a:ext cx="11029950" cy="1678950"/>
      </dsp:txXfrm>
    </dsp:sp>
    <dsp:sp modelId="{C33B9B2B-6CAA-4302-BE0D-981D8F0C9B10}">
      <dsp:nvSpPr>
        <dsp:cNvPr id="0" name=""/>
        <dsp:cNvSpPr/>
      </dsp:nvSpPr>
      <dsp:spPr>
        <a:xfrm>
          <a:off x="551497" y="23571"/>
          <a:ext cx="7720965" cy="76752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PPT Slides</a:t>
          </a:r>
          <a:endParaRPr lang="en-US" sz="2400" b="1" kern="1200" dirty="0">
            <a:latin typeface="Arial" panose="020B0604020202020204" pitchFamily="34" charset="0"/>
            <a:cs typeface="Arial" panose="020B0604020202020204" pitchFamily="34" charset="0"/>
          </a:endParaRPr>
        </a:p>
      </dsp:txBody>
      <dsp:txXfrm>
        <a:off x="588964" y="61038"/>
        <a:ext cx="7646031" cy="692586"/>
      </dsp:txXfrm>
    </dsp:sp>
    <dsp:sp modelId="{D395A932-415F-4401-9F15-706E3511CF60}">
      <dsp:nvSpPr>
        <dsp:cNvPr id="0" name=""/>
        <dsp:cNvSpPr/>
      </dsp:nvSpPr>
      <dsp:spPr>
        <a:xfrm>
          <a:off x="0" y="2610441"/>
          <a:ext cx="11029950" cy="1044225"/>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541528"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Use the closed caption (CC) option or captioning link in the chat</a:t>
          </a:r>
          <a:endParaRPr lang="en-US" sz="2400" kern="1200" dirty="0">
            <a:solidFill>
              <a:schemeClr val="accent1"/>
            </a:solidFill>
            <a:latin typeface="Arial" panose="020B0604020202020204" pitchFamily="34" charset="0"/>
            <a:cs typeface="Arial" panose="020B0604020202020204" pitchFamily="34" charset="0"/>
          </a:endParaRPr>
        </a:p>
      </dsp:txBody>
      <dsp:txXfrm>
        <a:off x="0" y="2610441"/>
        <a:ext cx="11029950" cy="1044225"/>
      </dsp:txXfrm>
    </dsp:sp>
    <dsp:sp modelId="{BF394396-594D-48B4-88B6-57E0EB5F2607}">
      <dsp:nvSpPr>
        <dsp:cNvPr id="0" name=""/>
        <dsp:cNvSpPr/>
      </dsp:nvSpPr>
      <dsp:spPr>
        <a:xfrm>
          <a:off x="551497" y="2226681"/>
          <a:ext cx="7720965" cy="76752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Captioning</a:t>
          </a:r>
          <a:endParaRPr lang="en-US" sz="2400" b="1" kern="1200" dirty="0">
            <a:latin typeface="Arial" panose="020B0604020202020204" pitchFamily="34" charset="0"/>
            <a:cs typeface="Arial" panose="020B0604020202020204" pitchFamily="34" charset="0"/>
          </a:endParaRPr>
        </a:p>
      </dsp:txBody>
      <dsp:txXfrm>
        <a:off x="588964" y="2264148"/>
        <a:ext cx="7646031"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D720D-524B-40A2-9A01-9A5E8D4E41AE}">
      <dsp:nvSpPr>
        <dsp:cNvPr id="0" name=""/>
        <dsp:cNvSpPr/>
      </dsp:nvSpPr>
      <dsp:spPr>
        <a:xfrm>
          <a:off x="2205989" y="449"/>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AskJAN.org</a:t>
          </a:r>
        </a:p>
      </dsp:txBody>
      <dsp:txXfrm>
        <a:off x="2205989" y="449"/>
        <a:ext cx="8823960" cy="583704"/>
      </dsp:txXfrm>
    </dsp:sp>
    <dsp:sp modelId="{358F9B01-4B8A-49E6-8182-92064EE7D17C}">
      <dsp:nvSpPr>
        <dsp:cNvPr id="0" name=""/>
        <dsp:cNvSpPr/>
      </dsp:nvSpPr>
      <dsp:spPr>
        <a:xfrm>
          <a:off x="0" y="449"/>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Visit</a:t>
          </a:r>
          <a:endParaRPr lang="en-US" sz="2800" kern="1200" dirty="0">
            <a:latin typeface="Arial" panose="020B0604020202020204" pitchFamily="34" charset="0"/>
            <a:cs typeface="Arial" panose="020B0604020202020204" pitchFamily="34" charset="0"/>
          </a:endParaRPr>
        </a:p>
      </dsp:txBody>
      <dsp:txXfrm>
        <a:off x="0" y="449"/>
        <a:ext cx="2205990" cy="583704"/>
      </dsp:txXfrm>
    </dsp:sp>
    <dsp:sp modelId="{1DC4E024-7BBB-4D38-86F8-4194D5DE58DA}">
      <dsp:nvSpPr>
        <dsp:cNvPr id="0" name=""/>
        <dsp:cNvSpPr/>
      </dsp:nvSpPr>
      <dsp:spPr>
        <a:xfrm>
          <a:off x="2205990" y="619176"/>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2060"/>
              </a:solidFill>
              <a:latin typeface="Arial" panose="020B0604020202020204" pitchFamily="34" charset="0"/>
              <a:cs typeface="Arial" panose="020B0604020202020204" pitchFamily="34" charset="0"/>
            </a:rPr>
            <a:t>800.526.7234</a:t>
          </a:r>
          <a:endParaRPr lang="en-US" sz="2800" kern="1200" dirty="0">
            <a:solidFill>
              <a:srgbClr val="002060"/>
            </a:solidFill>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n-US" sz="1800" kern="1200" dirty="0">
              <a:solidFill>
                <a:srgbClr val="002060"/>
              </a:solidFill>
              <a:latin typeface="Arial" panose="020B0604020202020204" pitchFamily="34" charset="0"/>
              <a:cs typeface="Arial" panose="020B0604020202020204" pitchFamily="34" charset="0"/>
            </a:rPr>
            <a:t>877.781.9403 (TTY)</a:t>
          </a:r>
          <a:endParaRPr lang="en-US" sz="1400" kern="1200" dirty="0">
            <a:solidFill>
              <a:srgbClr val="002060"/>
            </a:solidFill>
            <a:latin typeface="Arial" panose="020B0604020202020204" pitchFamily="34" charset="0"/>
            <a:cs typeface="Arial" panose="020B0604020202020204" pitchFamily="34" charset="0"/>
          </a:endParaRPr>
        </a:p>
      </dsp:txBody>
      <dsp:txXfrm>
        <a:off x="2205990" y="619176"/>
        <a:ext cx="8823960" cy="583704"/>
      </dsp:txXfrm>
    </dsp:sp>
    <dsp:sp modelId="{F603894A-3084-49F9-A36C-5951C1EE89B2}">
      <dsp:nvSpPr>
        <dsp:cNvPr id="0" name=""/>
        <dsp:cNvSpPr/>
      </dsp:nvSpPr>
      <dsp:spPr>
        <a:xfrm>
          <a:off x="0" y="619176"/>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Call</a:t>
          </a:r>
          <a:endParaRPr lang="en-US" sz="2800" kern="1200" dirty="0">
            <a:latin typeface="Arial" panose="020B0604020202020204" pitchFamily="34" charset="0"/>
            <a:cs typeface="Arial" panose="020B0604020202020204" pitchFamily="34" charset="0"/>
          </a:endParaRPr>
        </a:p>
      </dsp:txBody>
      <dsp:txXfrm>
        <a:off x="0" y="619176"/>
        <a:ext cx="2205990" cy="583704"/>
      </dsp:txXfrm>
    </dsp:sp>
    <dsp:sp modelId="{616151C3-E234-47B5-9F99-ABAAD403D986}">
      <dsp:nvSpPr>
        <dsp:cNvPr id="0" name=""/>
        <dsp:cNvSpPr/>
      </dsp:nvSpPr>
      <dsp:spPr>
        <a:xfrm>
          <a:off x="2205990" y="1237903"/>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 AskJAN.org</a:t>
          </a:r>
        </a:p>
      </dsp:txBody>
      <dsp:txXfrm>
        <a:off x="2205990" y="1237903"/>
        <a:ext cx="8823960" cy="583704"/>
      </dsp:txXfrm>
    </dsp:sp>
    <dsp:sp modelId="{D6616D64-945C-4031-9A6D-F593D1F33F19}">
      <dsp:nvSpPr>
        <dsp:cNvPr id="0" name=""/>
        <dsp:cNvSpPr/>
      </dsp:nvSpPr>
      <dsp:spPr>
        <a:xfrm>
          <a:off x="0" y="1237903"/>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Chat</a:t>
          </a:r>
          <a:endParaRPr lang="en-US" sz="2800" kern="1200" dirty="0">
            <a:latin typeface="Arial" panose="020B0604020202020204" pitchFamily="34" charset="0"/>
            <a:cs typeface="Arial" panose="020B0604020202020204" pitchFamily="34" charset="0"/>
          </a:endParaRPr>
        </a:p>
      </dsp:txBody>
      <dsp:txXfrm>
        <a:off x="0" y="1237903"/>
        <a:ext cx="2205990" cy="583704"/>
      </dsp:txXfrm>
    </dsp:sp>
    <dsp:sp modelId="{A68A7108-3C82-4F5D-AB06-92F61E61814E}">
      <dsp:nvSpPr>
        <dsp:cNvPr id="0" name=""/>
        <dsp:cNvSpPr/>
      </dsp:nvSpPr>
      <dsp:spPr>
        <a:xfrm>
          <a:off x="2205990" y="1856630"/>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JAN on Demand Inquiry @ AskJAN.org/</a:t>
          </a:r>
          <a:r>
            <a:rPr lang="en-US" sz="2200" kern="1200" dirty="0" err="1">
              <a:solidFill>
                <a:srgbClr val="002060"/>
              </a:solidFill>
              <a:latin typeface="Arial" panose="020B0604020202020204" pitchFamily="34" charset="0"/>
              <a:cs typeface="Arial" panose="020B0604020202020204" pitchFamily="34" charset="0"/>
            </a:rPr>
            <a:t>JANonDemand.cfm</a:t>
          </a:r>
          <a:r>
            <a:rPr lang="en-US" sz="2200" kern="1200" dirty="0">
              <a:solidFill>
                <a:srgbClr val="002060"/>
              </a:solidFill>
              <a:latin typeface="Arial" panose="020B0604020202020204" pitchFamily="34" charset="0"/>
              <a:cs typeface="Arial" panose="020B0604020202020204" pitchFamily="34" charset="0"/>
            </a:rPr>
            <a:t> </a:t>
          </a:r>
        </a:p>
      </dsp:txBody>
      <dsp:txXfrm>
        <a:off x="2205990" y="1856630"/>
        <a:ext cx="8823960" cy="583704"/>
      </dsp:txXfrm>
    </dsp:sp>
    <dsp:sp modelId="{B9D9ECEE-7E9D-4D8F-9945-F74524EE4B48}">
      <dsp:nvSpPr>
        <dsp:cNvPr id="0" name=""/>
        <dsp:cNvSpPr/>
      </dsp:nvSpPr>
      <dsp:spPr>
        <a:xfrm>
          <a:off x="0" y="1856630"/>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Submit</a:t>
          </a:r>
          <a:endParaRPr lang="en-US" sz="2800" kern="1200" dirty="0">
            <a:latin typeface="Arial" panose="020B0604020202020204" pitchFamily="34" charset="0"/>
            <a:cs typeface="Arial" panose="020B0604020202020204" pitchFamily="34" charset="0"/>
          </a:endParaRPr>
        </a:p>
      </dsp:txBody>
      <dsp:txXfrm>
        <a:off x="0" y="1856630"/>
        <a:ext cx="2205990" cy="583704"/>
      </dsp:txXfrm>
    </dsp:sp>
    <dsp:sp modelId="{C49C9E06-E01A-4F9A-9052-D4D0C76AD074}">
      <dsp:nvSpPr>
        <dsp:cNvPr id="0" name=""/>
        <dsp:cNvSpPr/>
      </dsp:nvSpPr>
      <dsp:spPr>
        <a:xfrm>
          <a:off x="2205990" y="2475357"/>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JAN@AskJAN.org</a:t>
          </a:r>
        </a:p>
      </dsp:txBody>
      <dsp:txXfrm>
        <a:off x="2205990" y="2475357"/>
        <a:ext cx="8823960" cy="583704"/>
      </dsp:txXfrm>
    </dsp:sp>
    <dsp:sp modelId="{051C44A9-3278-4885-B7A3-86C8B082BE7F}">
      <dsp:nvSpPr>
        <dsp:cNvPr id="0" name=""/>
        <dsp:cNvSpPr/>
      </dsp:nvSpPr>
      <dsp:spPr>
        <a:xfrm>
          <a:off x="0" y="2475357"/>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Email</a:t>
          </a:r>
          <a:endParaRPr lang="en-US" sz="2800" kern="1200" dirty="0">
            <a:latin typeface="Arial" panose="020B0604020202020204" pitchFamily="34" charset="0"/>
            <a:cs typeface="Arial" panose="020B0604020202020204" pitchFamily="34" charset="0"/>
          </a:endParaRPr>
        </a:p>
      </dsp:txBody>
      <dsp:txXfrm>
        <a:off x="0" y="2475357"/>
        <a:ext cx="2205990" cy="583704"/>
      </dsp:txXfrm>
    </dsp:sp>
    <dsp:sp modelId="{CBFB381D-2314-4C74-93DF-1C615E841C82}">
      <dsp:nvSpPr>
        <dsp:cNvPr id="0" name=""/>
        <dsp:cNvSpPr/>
      </dsp:nvSpPr>
      <dsp:spPr>
        <a:xfrm>
          <a:off x="2205990" y="3094084"/>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889000">
            <a:lnSpc>
              <a:spcPct val="90000"/>
            </a:lnSpc>
            <a:spcBef>
              <a:spcPct val="0"/>
            </a:spcBef>
            <a:spcAft>
              <a:spcPts val="0"/>
            </a:spcAft>
            <a:buNone/>
          </a:pPr>
          <a:r>
            <a:rPr lang="en-US" sz="2000" kern="1200" dirty="0">
              <a:solidFill>
                <a:srgbClr val="002060"/>
              </a:solidFill>
              <a:latin typeface="Arial" panose="020B0604020202020204" pitchFamily="34" charset="0"/>
              <a:cs typeface="Arial" panose="020B0604020202020204" pitchFamily="34" charset="0"/>
            </a:rPr>
            <a:t>Facebook – Job Accommodation Network</a:t>
          </a:r>
        </a:p>
        <a:p>
          <a:pPr marL="0" lvl="0" indent="0" algn="l" defTabSz="889000">
            <a:lnSpc>
              <a:spcPct val="90000"/>
            </a:lnSpc>
            <a:spcBef>
              <a:spcPct val="0"/>
            </a:spcBef>
            <a:spcAft>
              <a:spcPct val="35000"/>
            </a:spcAft>
            <a:buNone/>
          </a:pPr>
          <a:r>
            <a:rPr lang="en-US" sz="2000" kern="1200" dirty="0">
              <a:solidFill>
                <a:srgbClr val="002060"/>
              </a:solidFill>
              <a:latin typeface="Arial" panose="020B0604020202020204" pitchFamily="34" charset="0"/>
              <a:cs typeface="Arial" panose="020B0604020202020204" pitchFamily="34" charset="0"/>
            </a:rPr>
            <a:t>Twitter – @JANatJAN</a:t>
          </a:r>
        </a:p>
      </dsp:txBody>
      <dsp:txXfrm>
        <a:off x="2205990" y="3094084"/>
        <a:ext cx="8823960" cy="583704"/>
      </dsp:txXfrm>
    </dsp:sp>
    <dsp:sp modelId="{74143DC2-0AFE-4F3A-AA20-35BD260D12F0}">
      <dsp:nvSpPr>
        <dsp:cNvPr id="0" name=""/>
        <dsp:cNvSpPr/>
      </dsp:nvSpPr>
      <dsp:spPr>
        <a:xfrm>
          <a:off x="0" y="3094084"/>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00150">
            <a:lnSpc>
              <a:spcPct val="90000"/>
            </a:lnSpc>
            <a:spcBef>
              <a:spcPct val="0"/>
            </a:spcBef>
            <a:spcAft>
              <a:spcPct val="35000"/>
            </a:spcAft>
            <a:buNone/>
          </a:pPr>
          <a:r>
            <a:rPr lang="en-US" sz="2700" kern="1200">
              <a:latin typeface="Arial" panose="020B0604020202020204" pitchFamily="34" charset="0"/>
              <a:cs typeface="Arial" panose="020B0604020202020204" pitchFamily="34" charset="0"/>
            </a:rPr>
            <a:t>Social Media</a:t>
          </a:r>
          <a:endParaRPr lang="en-US" sz="2700" kern="1200" dirty="0">
            <a:latin typeface="Arial" panose="020B0604020202020204" pitchFamily="34" charset="0"/>
            <a:cs typeface="Arial" panose="020B0604020202020204" pitchFamily="34" charset="0"/>
          </a:endParaRPr>
        </a:p>
      </dsp:txBody>
      <dsp:txXfrm>
        <a:off x="0" y="3094084"/>
        <a:ext cx="2205990" cy="58370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964DE-B770-493F-9344-8F0AA6F01F65}" type="datetimeFigureOut">
              <a:rPr lang="en-US" smtClean="0"/>
              <a:t>7/18/2022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8B637-82BB-40CF-BAE3-E3A2234FE2A4}" type="slidenum">
              <a:rPr lang="en-US" smtClean="0"/>
              <a:t>‹#›</a:t>
            </a:fld>
            <a:endParaRPr lang="en-US"/>
          </a:p>
        </p:txBody>
      </p:sp>
    </p:spTree>
    <p:extLst>
      <p:ext uri="{BB962C8B-B14F-4D97-AF65-F5344CB8AC3E}">
        <p14:creationId xmlns:p14="http://schemas.microsoft.com/office/powerpoint/2010/main" val="583305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a:t>
            </a:fld>
            <a:endParaRPr lang="en-US"/>
          </a:p>
        </p:txBody>
      </p:sp>
    </p:spTree>
    <p:extLst>
      <p:ext uri="{BB962C8B-B14F-4D97-AF65-F5344CB8AC3E}">
        <p14:creationId xmlns:p14="http://schemas.microsoft.com/office/powerpoint/2010/main" val="559832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CAC0E81-1604-440D-A49E-860D1EA63CD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3336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20</a:t>
            </a:fld>
            <a:endParaRPr lang="en-US"/>
          </a:p>
        </p:txBody>
      </p:sp>
    </p:spTree>
    <p:extLst>
      <p:ext uri="{BB962C8B-B14F-4D97-AF65-F5344CB8AC3E}">
        <p14:creationId xmlns:p14="http://schemas.microsoft.com/office/powerpoint/2010/main" val="366751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CAC0E81-1604-440D-A49E-860D1EA63CD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0991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23</a:t>
            </a:fld>
            <a:endParaRPr lang="en-US"/>
          </a:p>
        </p:txBody>
      </p:sp>
    </p:spTree>
    <p:extLst>
      <p:ext uri="{BB962C8B-B14F-4D97-AF65-F5344CB8AC3E}">
        <p14:creationId xmlns:p14="http://schemas.microsoft.com/office/powerpoint/2010/main" val="2566659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24</a:t>
            </a:fld>
            <a:endParaRPr lang="en-US"/>
          </a:p>
        </p:txBody>
      </p:sp>
    </p:spTree>
    <p:extLst>
      <p:ext uri="{BB962C8B-B14F-4D97-AF65-F5344CB8AC3E}">
        <p14:creationId xmlns:p14="http://schemas.microsoft.com/office/powerpoint/2010/main" val="2991660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25</a:t>
            </a:fld>
            <a:endParaRPr lang="en-US"/>
          </a:p>
        </p:txBody>
      </p:sp>
    </p:spTree>
    <p:extLst>
      <p:ext uri="{BB962C8B-B14F-4D97-AF65-F5344CB8AC3E}">
        <p14:creationId xmlns:p14="http://schemas.microsoft.com/office/powerpoint/2010/main" val="420975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26</a:t>
            </a:fld>
            <a:endParaRPr lang="en-US"/>
          </a:p>
        </p:txBody>
      </p:sp>
    </p:spTree>
    <p:extLst>
      <p:ext uri="{BB962C8B-B14F-4D97-AF65-F5344CB8AC3E}">
        <p14:creationId xmlns:p14="http://schemas.microsoft.com/office/powerpoint/2010/main" val="676532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27</a:t>
            </a:fld>
            <a:endParaRPr lang="en-US"/>
          </a:p>
        </p:txBody>
      </p:sp>
    </p:spTree>
    <p:extLst>
      <p:ext uri="{BB962C8B-B14F-4D97-AF65-F5344CB8AC3E}">
        <p14:creationId xmlns:p14="http://schemas.microsoft.com/office/powerpoint/2010/main" val="1164257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28</a:t>
            </a:fld>
            <a:endParaRPr lang="en-US"/>
          </a:p>
        </p:txBody>
      </p:sp>
    </p:spTree>
    <p:extLst>
      <p:ext uri="{BB962C8B-B14F-4D97-AF65-F5344CB8AC3E}">
        <p14:creationId xmlns:p14="http://schemas.microsoft.com/office/powerpoint/2010/main" val="2883052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32</a:t>
            </a:fld>
            <a:endParaRPr lang="en-US"/>
          </a:p>
        </p:txBody>
      </p:sp>
    </p:spTree>
    <p:extLst>
      <p:ext uri="{BB962C8B-B14F-4D97-AF65-F5344CB8AC3E}">
        <p14:creationId xmlns:p14="http://schemas.microsoft.com/office/powerpoint/2010/main" val="780192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a:t>
            </a:fld>
            <a:endParaRPr lang="en-US"/>
          </a:p>
        </p:txBody>
      </p:sp>
    </p:spTree>
    <p:extLst>
      <p:ext uri="{BB962C8B-B14F-4D97-AF65-F5344CB8AC3E}">
        <p14:creationId xmlns:p14="http://schemas.microsoft.com/office/powerpoint/2010/main" val="2831513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8B637-82BB-40CF-BAE3-E3A2234FE2A4}" type="slidenum">
              <a:rPr lang="en-US" smtClean="0"/>
              <a:t>33</a:t>
            </a:fld>
            <a:endParaRPr lang="en-US"/>
          </a:p>
        </p:txBody>
      </p:sp>
    </p:spTree>
    <p:extLst>
      <p:ext uri="{BB962C8B-B14F-4D97-AF65-F5344CB8AC3E}">
        <p14:creationId xmlns:p14="http://schemas.microsoft.com/office/powerpoint/2010/main" val="2545210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24"/>
              </a:spcBef>
              <a:spcAft>
                <a:spcPts val="1200"/>
              </a:spcAft>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38</a:t>
            </a:fld>
            <a:endParaRPr lang="en-US"/>
          </a:p>
        </p:txBody>
      </p:sp>
    </p:spTree>
    <p:extLst>
      <p:ext uri="{BB962C8B-B14F-4D97-AF65-F5344CB8AC3E}">
        <p14:creationId xmlns:p14="http://schemas.microsoft.com/office/powerpoint/2010/main" val="3897911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51</a:t>
            </a:fld>
            <a:endParaRPr lang="en-US"/>
          </a:p>
        </p:txBody>
      </p:sp>
    </p:spTree>
    <p:extLst>
      <p:ext uri="{BB962C8B-B14F-4D97-AF65-F5344CB8AC3E}">
        <p14:creationId xmlns:p14="http://schemas.microsoft.com/office/powerpoint/2010/main" val="216181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8924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6438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679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4</a:t>
            </a:fld>
            <a:endParaRPr lang="en-US"/>
          </a:p>
        </p:txBody>
      </p:sp>
    </p:spTree>
    <p:extLst>
      <p:ext uri="{BB962C8B-B14F-4D97-AF65-F5344CB8AC3E}">
        <p14:creationId xmlns:p14="http://schemas.microsoft.com/office/powerpoint/2010/main" val="3117662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CAC0E81-1604-440D-A49E-860D1EA63CD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72990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6</a:t>
            </a:fld>
            <a:endParaRPr lang="en-US"/>
          </a:p>
        </p:txBody>
      </p:sp>
    </p:spTree>
    <p:extLst>
      <p:ext uri="{BB962C8B-B14F-4D97-AF65-F5344CB8AC3E}">
        <p14:creationId xmlns:p14="http://schemas.microsoft.com/office/powerpoint/2010/main" val="156842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7</a:t>
            </a:fld>
            <a:endParaRPr lang="en-US"/>
          </a:p>
        </p:txBody>
      </p:sp>
    </p:spTree>
    <p:extLst>
      <p:ext uri="{BB962C8B-B14F-4D97-AF65-F5344CB8AC3E}">
        <p14:creationId xmlns:p14="http://schemas.microsoft.com/office/powerpoint/2010/main" val="3719733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8</a:t>
            </a:fld>
            <a:endParaRPr lang="en-US"/>
          </a:p>
        </p:txBody>
      </p:sp>
    </p:spTree>
    <p:extLst>
      <p:ext uri="{BB962C8B-B14F-4D97-AF65-F5344CB8AC3E}">
        <p14:creationId xmlns:p14="http://schemas.microsoft.com/office/powerpoint/2010/main" val="2260098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CAC0E81-1604-440D-A49E-860D1EA63CD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0192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r>
              <a:rPr lang="en-US" dirty="0"/>
              <a:t>JAN is funded by a contract with the Office of disability employment policy, </a:t>
            </a:r>
            <a:r>
              <a:rPr lang="en-US" dirty="0" err="1"/>
              <a:t>u.s.</a:t>
            </a:r>
            <a:r>
              <a:rPr lang="en-US" dirty="0"/>
              <a:t> department of labor.</a:t>
            </a:r>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1897" y="5369586"/>
            <a:ext cx="684659" cy="951676"/>
          </a:xfrm>
          <a:prstGeom prst="rect">
            <a:avLst/>
          </a:prstGeom>
        </p:spPr>
      </p:pic>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6496B-62A4-45AD-A174-D929C967C4CB}" type="datetime1">
              <a:rPr lang="en-US" smtClean="0"/>
              <a:t>7/18/2022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32A0D10-1C02-40CB-A684-779709F45FE8}" type="datetime1">
              <a:rPr lang="en-US" smtClean="0"/>
              <a:t>7/18/2022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189A5E05-7FB8-4F7A-A1D5-B84D179676F5}" type="slidenum">
              <a:rPr lang="en-US"/>
              <a:pPr>
                <a:defRPr/>
              </a:pPr>
              <a:t>‹#›</a:t>
            </a:fld>
            <a:endParaRPr lang="en-US"/>
          </a:p>
        </p:txBody>
      </p:sp>
    </p:spTree>
    <p:extLst>
      <p:ext uri="{BB962C8B-B14F-4D97-AF65-F5344CB8AC3E}">
        <p14:creationId xmlns:p14="http://schemas.microsoft.com/office/powerpoint/2010/main" val="3437774844"/>
      </p:ext>
    </p:extLst>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endParaRPr lang="en-US" dirty="0"/>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a:stretch>
            <a:fillRect/>
          </a:stretch>
        </p:blipFill>
        <p:spPr>
          <a:xfrm>
            <a:off x="531897" y="5369586"/>
            <a:ext cx="684659" cy="951676"/>
          </a:xfrm>
          <a:prstGeom prst="rect">
            <a:avLst/>
          </a:prstGeom>
        </p:spPr>
      </p:pic>
    </p:spTree>
    <p:extLst>
      <p:ext uri="{BB962C8B-B14F-4D97-AF65-F5344CB8AC3E}">
        <p14:creationId xmlns:p14="http://schemas.microsoft.com/office/powerpoint/2010/main" val="1587394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0416" y="6064502"/>
            <a:ext cx="1830966" cy="580832"/>
          </a:xfrm>
          <a:prstGeom prst="rect">
            <a:avLst/>
          </a:prstGeom>
        </p:spPr>
      </p:pic>
    </p:spTree>
    <p:extLst>
      <p:ext uri="{BB962C8B-B14F-4D97-AF65-F5344CB8AC3E}">
        <p14:creationId xmlns:p14="http://schemas.microsoft.com/office/powerpoint/2010/main" val="2526904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89734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99687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03572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a:stretch>
            <a:fillRect/>
          </a:stretch>
        </p:blipFill>
        <p:spPr>
          <a:xfrm>
            <a:off x="10161625" y="6041605"/>
            <a:ext cx="1828959" cy="579170"/>
          </a:xfrm>
          <a:prstGeom prst="rect">
            <a:avLst/>
          </a:prstGeom>
        </p:spPr>
      </p:pic>
    </p:spTree>
    <p:extLst>
      <p:ext uri="{BB962C8B-B14F-4D97-AF65-F5344CB8AC3E}">
        <p14:creationId xmlns:p14="http://schemas.microsoft.com/office/powerpoint/2010/main" val="4234044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a:stretch>
            <a:fillRect/>
          </a:stretch>
        </p:blipFill>
        <p:spPr>
          <a:xfrm>
            <a:off x="10040599" y="5994257"/>
            <a:ext cx="1828959" cy="579170"/>
          </a:xfrm>
          <a:prstGeom prst="rect">
            <a:avLst/>
          </a:prstGeom>
        </p:spPr>
      </p:pic>
    </p:spTree>
    <p:extLst>
      <p:ext uri="{BB962C8B-B14F-4D97-AF65-F5344CB8AC3E}">
        <p14:creationId xmlns:p14="http://schemas.microsoft.com/office/powerpoint/2010/main" val="1146668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20416" y="6064502"/>
            <a:ext cx="1830966" cy="58083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9710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03546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74469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05515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1117600" y="1295400"/>
            <a:ext cx="104648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0D8369C7-1071-48A7-AF59-DD7AE590CD40}" type="slidenum">
              <a:rPr lang="en-US"/>
              <a:pPr>
                <a:defRPr/>
              </a:pPr>
              <a:t>‹#›</a:t>
            </a:fld>
            <a:endParaRPr lang="en-US"/>
          </a:p>
        </p:txBody>
      </p:sp>
    </p:spTree>
    <p:extLst>
      <p:ext uri="{BB962C8B-B14F-4D97-AF65-F5344CB8AC3E}">
        <p14:creationId xmlns:p14="http://schemas.microsoft.com/office/powerpoint/2010/main" val="1983614820"/>
      </p:ext>
    </p:extLst>
  </p:cSld>
  <p:clrMapOvr>
    <a:masterClrMapping/>
  </p:clrMapOvr>
  <p:transition spd="slow">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3172021081"/>
      </p:ext>
    </p:extLst>
  </p:cSld>
  <p:clrMapOvr>
    <a:masterClrMapping/>
  </p:clrMapOvr>
  <p:transition spd="slow">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a:xfrm>
            <a:off x="1121835" y="1292228"/>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8818799E-D89E-43A9-951B-2AEA492F370D}" type="slidenum">
              <a:rPr lang="en-US"/>
              <a:pPr>
                <a:defRPr/>
              </a:pPr>
              <a:t>‹#›</a:t>
            </a:fld>
            <a:endParaRPr lang="en-US"/>
          </a:p>
        </p:txBody>
      </p:sp>
    </p:spTree>
    <p:extLst>
      <p:ext uri="{BB962C8B-B14F-4D97-AF65-F5344CB8AC3E}">
        <p14:creationId xmlns:p14="http://schemas.microsoft.com/office/powerpoint/2010/main" val="1714762580"/>
      </p:ext>
    </p:extLst>
  </p:cSld>
  <p:clrMapOvr>
    <a:masterClrMapping/>
  </p:clrMapOvr>
  <p:transition spd="slow">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p:cNvSpPr/>
          <p:nvPr userDrawn="1"/>
        </p:nvSpPr>
        <p:spPr>
          <a:xfrm>
            <a:off x="1121835" y="1292228"/>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8818799E-D89E-43A9-951B-2AEA492F370D}" type="slidenum">
              <a:rPr lang="en-US"/>
              <a:pPr>
                <a:defRPr/>
              </a:pPr>
              <a:t>‹#›</a:t>
            </a:fld>
            <a:endParaRPr lang="en-US"/>
          </a:p>
        </p:txBody>
      </p:sp>
    </p:spTree>
    <p:extLst>
      <p:ext uri="{BB962C8B-B14F-4D97-AF65-F5344CB8AC3E}">
        <p14:creationId xmlns:p14="http://schemas.microsoft.com/office/powerpoint/2010/main" val="3975892313"/>
      </p:ext>
    </p:extLst>
  </p:cSld>
  <p:clrMapOvr>
    <a:masterClrMapping/>
  </p:clrMapOvr>
  <p:transition spd="slow">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1117600" y="1295400"/>
            <a:ext cx="104648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4" name="Title Placeholder 11"/>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Transition</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0A5DC6D4-B4E9-4521-87C4-ADF1F2A553FD}" type="slidenum">
              <a:rPr lang="en-US" altLang="en-US"/>
              <a:pPr>
                <a:defRPr/>
              </a:pPr>
              <a:t>‹#›</a:t>
            </a:fld>
            <a:endParaRPr lang="en-US" altLang="en-US"/>
          </a:p>
        </p:txBody>
      </p:sp>
    </p:spTree>
    <p:extLst>
      <p:ext uri="{BB962C8B-B14F-4D97-AF65-F5344CB8AC3E}">
        <p14:creationId xmlns:p14="http://schemas.microsoft.com/office/powerpoint/2010/main" val="725220991"/>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1570326813"/>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6C84B26-3D2A-4741-A536-840D4BB0A26D}" type="datetime1">
              <a:rPr lang="en-US" smtClean="0"/>
              <a:t>7/18/2022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2833381696"/>
      </p:ext>
    </p:extLst>
  </p:cSld>
  <p:clrMapOvr>
    <a:masterClrMapping/>
  </p:clrMapOvr>
  <p:transition spd="slow">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3579468465"/>
      </p:ext>
    </p:extLst>
  </p:cSld>
  <p:clrMapOvr>
    <a:masterClrMapping/>
  </p:clrMapOvr>
  <p:transition spd="slow">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2359756960"/>
      </p:ext>
    </p:extLst>
  </p:cSld>
  <p:clrMapOvr>
    <a:masterClrMapping/>
  </p:clrMapOvr>
  <p:transition spd="slow">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3925883704"/>
      </p:ext>
    </p:extLst>
  </p:cSld>
  <p:clrMapOvr>
    <a:masterClrMapping/>
  </p:clrMapOvr>
  <p:transition spd="slow">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2736645053"/>
      </p:ext>
    </p:extLst>
  </p:cSld>
  <p:clrMapOvr>
    <a:masterClrMapping/>
  </p:clrMapOvr>
  <p:transition spd="slow">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846080974"/>
      </p:ext>
    </p:extLst>
  </p:cSld>
  <p:clrMapOvr>
    <a:masterClrMapping/>
  </p:clrMapOvr>
  <p:transition spd="slow">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1117600" y="1295400"/>
            <a:ext cx="104648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0D8369C7-1071-48A7-AF59-DD7AE590CD40}" type="slidenum">
              <a:rPr lang="en-US"/>
              <a:pPr>
                <a:defRPr/>
              </a:pPr>
              <a:t>‹#›</a:t>
            </a:fld>
            <a:endParaRPr lang="en-US"/>
          </a:p>
        </p:txBody>
      </p:sp>
    </p:spTree>
    <p:extLst>
      <p:ext uri="{BB962C8B-B14F-4D97-AF65-F5344CB8AC3E}">
        <p14:creationId xmlns:p14="http://schemas.microsoft.com/office/powerpoint/2010/main" val="2550181906"/>
      </p:ext>
    </p:extLst>
  </p:cSld>
  <p:clrMapOvr>
    <a:masterClrMapping/>
  </p:clrMapOvr>
  <p:transition spd="slow">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1200"/>
              </a:spcBef>
              <a:spcAft>
                <a:spcPts val="0"/>
              </a:spcAft>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1"/>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Mobility Impairments in the Workplace</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95AD9419-96F4-4E1E-A96B-CDF539914427}" type="slidenum">
              <a:rPr lang="en-US" altLang="en-US"/>
              <a:pPr>
                <a:defRPr/>
              </a:pPr>
              <a:t>‹#›</a:t>
            </a:fld>
            <a:endParaRPr lang="en-US" altLang="en-US"/>
          </a:p>
        </p:txBody>
      </p:sp>
    </p:spTree>
    <p:extLst>
      <p:ext uri="{BB962C8B-B14F-4D97-AF65-F5344CB8AC3E}">
        <p14:creationId xmlns:p14="http://schemas.microsoft.com/office/powerpoint/2010/main" val="177784803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1200"/>
              </a:spcBef>
              <a:spcAft>
                <a:spcPts val="0"/>
              </a:spcAft>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1"/>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Mobility Impairments in the Workplace</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95AD9419-96F4-4E1E-A96B-CDF539914427}" type="slidenum">
              <a:rPr lang="en-US" altLang="en-US"/>
              <a:pPr>
                <a:defRPr/>
              </a:pPr>
              <a:t>‹#›</a:t>
            </a:fld>
            <a:endParaRPr lang="en-US" altLang="en-US"/>
          </a:p>
        </p:txBody>
      </p:sp>
    </p:spTree>
    <p:extLst>
      <p:ext uri="{BB962C8B-B14F-4D97-AF65-F5344CB8AC3E}">
        <p14:creationId xmlns:p14="http://schemas.microsoft.com/office/powerpoint/2010/main" val="359054316"/>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3318921382"/>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F33448-939B-4EC9-AF81-FED917661257}" type="datetime1">
              <a:rPr lang="en-US" smtClean="0"/>
              <a:t>7/18/2022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462321061"/>
      </p:ext>
    </p:extLst>
  </p:cSld>
  <p:clrMapOvr>
    <a:masterClrMapping/>
  </p:clrMapOvr>
  <p:transition spd="slow">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1662911805"/>
      </p:ext>
    </p:extLst>
  </p:cSld>
  <p:clrMapOvr>
    <a:masterClrMapping/>
  </p:clrMapOvr>
  <p:transition spd="slow">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127902989"/>
      </p:ext>
    </p:extLst>
  </p:cSld>
  <p:clrMapOvr>
    <a:masterClrMapping/>
  </p:clrMapOvr>
  <p:transition spd="slow">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1567048986"/>
      </p:ext>
    </p:extLst>
  </p:cSld>
  <p:clrMapOvr>
    <a:masterClrMapping/>
  </p:clrMapOvr>
  <p:transition spd="slow">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507398857"/>
      </p:ext>
    </p:extLst>
  </p:cSld>
  <p:clrMapOvr>
    <a:masterClrMapping/>
  </p:clrMapOvr>
  <p:transition spd="slow">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Rectangle 4"/>
          <p:cNvSpPr/>
          <p:nvPr userDrawn="1"/>
        </p:nvSpPr>
        <p:spPr>
          <a:xfrm>
            <a:off x="1121835" y="1292228"/>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8818799E-D89E-43A9-951B-2AEA492F370D}" type="slidenum">
              <a:rPr lang="en-US"/>
              <a:pPr>
                <a:defRPr/>
              </a:pPr>
              <a:t>‹#›</a:t>
            </a:fld>
            <a:endParaRPr lang="en-US"/>
          </a:p>
        </p:txBody>
      </p:sp>
    </p:spTree>
    <p:extLst>
      <p:ext uri="{BB962C8B-B14F-4D97-AF65-F5344CB8AC3E}">
        <p14:creationId xmlns:p14="http://schemas.microsoft.com/office/powerpoint/2010/main" val="734443659"/>
      </p:ext>
    </p:extLst>
  </p:cSld>
  <p:clrMapOvr>
    <a:masterClrMapping/>
  </p:clrMapOvr>
  <p:transition spd="slow">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5" name="Rectangle 4"/>
          <p:cNvSpPr/>
          <p:nvPr userDrawn="1"/>
        </p:nvSpPr>
        <p:spPr>
          <a:xfrm>
            <a:off x="1121835" y="1292228"/>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8818799E-D89E-43A9-951B-2AEA492F370D}" type="slidenum">
              <a:rPr lang="en-US"/>
              <a:pPr>
                <a:defRPr/>
              </a:pPr>
              <a:t>‹#›</a:t>
            </a:fld>
            <a:endParaRPr lang="en-US"/>
          </a:p>
        </p:txBody>
      </p:sp>
    </p:spTree>
    <p:extLst>
      <p:ext uri="{BB962C8B-B14F-4D97-AF65-F5344CB8AC3E}">
        <p14:creationId xmlns:p14="http://schemas.microsoft.com/office/powerpoint/2010/main" val="3845309256"/>
      </p:ext>
    </p:extLst>
  </p:cSld>
  <p:clrMapOvr>
    <a:masterClrMapping/>
  </p:clrMapOvr>
  <p:transition spd="slow">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2429777442"/>
      </p:ext>
    </p:extLst>
  </p:cSld>
  <p:clrMapOvr>
    <a:masterClrMapping/>
  </p:clrMapOvr>
  <p:transition spd="slow">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3358976085"/>
      </p:ext>
    </p:extLst>
  </p:cSld>
  <p:clrMapOvr>
    <a:masterClrMapping/>
  </p:clrMapOvr>
  <p:transition spd="slow">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3932713681"/>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B8E1A0-F19E-43ED-A9FD-BBBB6365A0B1}" type="datetime1">
              <a:rPr lang="en-US" smtClean="0"/>
              <a:t>7/18/2022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1C053A-FEA1-46C7-A039-369D528A951E}"/>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F1BA7F88-DF26-48B1-AD82-5CFA34AB89C9}"/>
              </a:ext>
            </a:extLst>
          </p:cNvPr>
          <p:cNvSpPr>
            <a:spLocks noGrp="1"/>
          </p:cNvSpPr>
          <p:nvPr>
            <p:ph type="sldNum" sz="quarter" idx="10"/>
          </p:nvPr>
        </p:nvSpPr>
        <p:spPr/>
        <p:txBody>
          <a:bodyPr/>
          <a:lstStyle>
            <a:lvl1pPr eaLnBrk="0" hangingPunct="0">
              <a:defRPr/>
            </a:lvl1pPr>
          </a:lstStyle>
          <a:p>
            <a:pPr>
              <a:defRPr/>
            </a:pPr>
            <a:fld id="{82B258E5-1D93-48DC-A97B-AF9BA5273705}" type="slidenum">
              <a:rPr lang="en-US" altLang="en-US"/>
              <a:pPr>
                <a:defRPr/>
              </a:pPr>
              <a:t>‹#›</a:t>
            </a:fld>
            <a:endParaRPr lang="en-US" altLang="en-US"/>
          </a:p>
        </p:txBody>
      </p:sp>
    </p:spTree>
    <p:extLst>
      <p:ext uri="{BB962C8B-B14F-4D97-AF65-F5344CB8AC3E}">
        <p14:creationId xmlns:p14="http://schemas.microsoft.com/office/powerpoint/2010/main" val="891165516"/>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1C053A-FEA1-46C7-A039-369D528A951E}"/>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F1BA7F88-DF26-48B1-AD82-5CFA34AB89C9}"/>
              </a:ext>
            </a:extLst>
          </p:cNvPr>
          <p:cNvSpPr>
            <a:spLocks noGrp="1"/>
          </p:cNvSpPr>
          <p:nvPr>
            <p:ph type="sldNum" sz="quarter" idx="10"/>
          </p:nvPr>
        </p:nvSpPr>
        <p:spPr/>
        <p:txBody>
          <a:bodyPr/>
          <a:lstStyle>
            <a:lvl1pPr eaLnBrk="0" hangingPunct="0">
              <a:defRPr/>
            </a:lvl1pPr>
          </a:lstStyle>
          <a:p>
            <a:pPr>
              <a:defRPr/>
            </a:pPr>
            <a:fld id="{82B258E5-1D93-48DC-A97B-AF9BA5273705}" type="slidenum">
              <a:rPr lang="en-US" altLang="en-US"/>
              <a:pPr>
                <a:defRPr/>
              </a:pPr>
              <a:t>‹#›</a:t>
            </a:fld>
            <a:endParaRPr lang="en-US" altLang="en-US"/>
          </a:p>
        </p:txBody>
      </p:sp>
    </p:spTree>
    <p:extLst>
      <p:ext uri="{BB962C8B-B14F-4D97-AF65-F5344CB8AC3E}">
        <p14:creationId xmlns:p14="http://schemas.microsoft.com/office/powerpoint/2010/main" val="1984798964"/>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1041569135"/>
      </p:ext>
    </p:extLst>
  </p:cSld>
  <p:clrMapOvr>
    <a:masterClrMapping/>
  </p:clrMapOvr>
  <p:transition spd="slow">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1326114204"/>
      </p:ext>
    </p:extLst>
  </p:cSld>
  <p:clrMapOvr>
    <a:masterClrMapping/>
  </p:clrMapOvr>
  <p:transition spd="slow">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3" name="Rectangle 2"/>
          <p:cNvSpPr/>
          <p:nvPr userDrawn="1"/>
        </p:nvSpPr>
        <p:spPr>
          <a:xfrm>
            <a:off x="1121834" y="381001"/>
            <a:ext cx="10460567"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pic>
        <p:nvPicPr>
          <p:cNvPr id="4" name="Picture 11" descr="JAN Logo&#10;&#10;Practical Solutions&#10;Workplace Succes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085168" y="381000"/>
            <a:ext cx="749723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1117600" y="3200400"/>
            <a:ext cx="104648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a:defRPr/>
            </a:lvl1pPr>
          </a:lstStyle>
          <a:p>
            <a:pPr>
              <a:defRPr/>
            </a:pPr>
            <a:fld id="{466793D8-E210-47B0-B4A8-7731D1DD714A}" type="slidenum">
              <a:rPr lang="en-US" altLang="en-US"/>
              <a:pPr>
                <a:defRPr/>
              </a:pPr>
              <a:t>‹#›</a:t>
            </a:fld>
            <a:endParaRPr lang="en-US" altLang="en-US"/>
          </a:p>
        </p:txBody>
      </p:sp>
    </p:spTree>
    <p:extLst>
      <p:ext uri="{BB962C8B-B14F-4D97-AF65-F5344CB8AC3E}">
        <p14:creationId xmlns:p14="http://schemas.microsoft.com/office/powerpoint/2010/main" val="336793491"/>
      </p:ext>
    </p:extLst>
  </p:cSld>
  <p:clrMapOvr>
    <a:masterClrMapping/>
  </p:clrMapOvr>
  <p:transition spd="slow">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Screenshot">
    <p:spTree>
      <p:nvGrpSpPr>
        <p:cNvPr id="1" name=""/>
        <p:cNvGrpSpPr/>
        <p:nvPr/>
      </p:nvGrpSpPr>
      <p:grpSpPr>
        <a:xfrm>
          <a:off x="0" y="0"/>
          <a:ext cx="0" cy="0"/>
          <a:chOff x="0" y="0"/>
          <a:chExt cx="0" cy="0"/>
        </a:xfrm>
      </p:grpSpPr>
      <p:sp>
        <p:nvSpPr>
          <p:cNvPr id="4" name="Title Placeholder 11">
            <a:extLst>
              <a:ext uri="{FF2B5EF4-FFF2-40B4-BE49-F238E27FC236}">
                <a16:creationId xmlns:a16="http://schemas.microsoft.com/office/drawing/2014/main" id="{BD216F98-6B7B-4838-A4A8-6CDB9FA09C1C}"/>
              </a:ext>
            </a:extLst>
          </p:cNvPr>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34721FB7-C0A5-47CA-819C-4FFA2629E122}" type="slidenum">
              <a:rPr lang="en-US" altLang="en-US"/>
              <a:pPr>
                <a:defRPr/>
              </a:pPr>
              <a:t>‹#›</a:t>
            </a:fld>
            <a:endParaRPr lang="en-US" altLang="en-US"/>
          </a:p>
        </p:txBody>
      </p:sp>
      <p:sp>
        <p:nvSpPr>
          <p:cNvPr id="2" name="Rectangle 1"/>
          <p:cNvSpPr/>
          <p:nvPr userDrawn="1"/>
        </p:nvSpPr>
        <p:spPr>
          <a:xfrm>
            <a:off x="1121664" y="1298448"/>
            <a:ext cx="10460736" cy="5184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8288150"/>
      </p:ext>
    </p:extLst>
  </p:cSld>
  <p:clrMapOvr>
    <a:masterClrMapping/>
  </p:clrMapOvr>
  <p:transition spd="slow">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endParaRPr lang="en-US" dirty="0"/>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1897" y="5369586"/>
            <a:ext cx="684659" cy="951676"/>
          </a:xfrm>
          <a:prstGeom prst="rect">
            <a:avLst/>
          </a:prstGeom>
        </p:spPr>
      </p:pic>
    </p:spTree>
    <p:extLst>
      <p:ext uri="{BB962C8B-B14F-4D97-AF65-F5344CB8AC3E}">
        <p14:creationId xmlns:p14="http://schemas.microsoft.com/office/powerpoint/2010/main" val="9813752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20416" y="6064502"/>
            <a:ext cx="1830966" cy="580832"/>
          </a:xfrm>
          <a:prstGeom prst="rect">
            <a:avLst/>
          </a:prstGeom>
        </p:spPr>
      </p:pic>
    </p:spTree>
    <p:extLst>
      <p:ext uri="{BB962C8B-B14F-4D97-AF65-F5344CB8AC3E}">
        <p14:creationId xmlns:p14="http://schemas.microsoft.com/office/powerpoint/2010/main" val="34130686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430900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15010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1625" y="6041605"/>
            <a:ext cx="1828959" cy="579170"/>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04026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1625" y="6041605"/>
            <a:ext cx="1828959" cy="579170"/>
          </a:xfrm>
          <a:prstGeom prst="rect">
            <a:avLst/>
          </a:prstGeom>
        </p:spPr>
      </p:pic>
    </p:spTree>
    <p:extLst>
      <p:ext uri="{BB962C8B-B14F-4D97-AF65-F5344CB8AC3E}">
        <p14:creationId xmlns:p14="http://schemas.microsoft.com/office/powerpoint/2010/main" val="36804475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40599" y="5994257"/>
            <a:ext cx="1828959" cy="579170"/>
          </a:xfrm>
          <a:prstGeom prst="rect">
            <a:avLst/>
          </a:prstGeom>
        </p:spPr>
      </p:pic>
    </p:spTree>
    <p:extLst>
      <p:ext uri="{BB962C8B-B14F-4D97-AF65-F5344CB8AC3E}">
        <p14:creationId xmlns:p14="http://schemas.microsoft.com/office/powerpoint/2010/main" val="33263041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572426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019408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449206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9035259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1117600" y="1295400"/>
            <a:ext cx="104648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0D8369C7-1071-48A7-AF59-DD7AE590CD40}" type="slidenum">
              <a:rPr lang="en-US"/>
              <a:pPr>
                <a:defRPr/>
              </a:pPr>
              <a:t>‹#›</a:t>
            </a:fld>
            <a:endParaRPr lang="en-US"/>
          </a:p>
        </p:txBody>
      </p:sp>
    </p:spTree>
    <p:extLst>
      <p:ext uri="{BB962C8B-B14F-4D97-AF65-F5344CB8AC3E}">
        <p14:creationId xmlns:p14="http://schemas.microsoft.com/office/powerpoint/2010/main" val="419235938"/>
      </p:ext>
    </p:extLst>
  </p:cSld>
  <p:clrMapOvr>
    <a:masterClrMapping/>
  </p:clrMapOvr>
  <p:transition spd="slow">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609599637"/>
      </p:ext>
    </p:extLst>
  </p:cSld>
  <p:clrMapOvr>
    <a:masterClrMapping/>
  </p:clrMapOvr>
  <p:transition spd="slow">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a:xfrm>
            <a:off x="1121835" y="1292228"/>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8818799E-D89E-43A9-951B-2AEA492F370D}" type="slidenum">
              <a:rPr lang="en-US"/>
              <a:pPr>
                <a:defRPr/>
              </a:pPr>
              <a:t>‹#›</a:t>
            </a:fld>
            <a:endParaRPr lang="en-US"/>
          </a:p>
        </p:txBody>
      </p:sp>
    </p:spTree>
    <p:extLst>
      <p:ext uri="{BB962C8B-B14F-4D97-AF65-F5344CB8AC3E}">
        <p14:creationId xmlns:p14="http://schemas.microsoft.com/office/powerpoint/2010/main" val="3464197983"/>
      </p:ext>
    </p:extLst>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40599" y="5994257"/>
            <a:ext cx="1828959" cy="579170"/>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1117600" y="1295400"/>
            <a:ext cx="104648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4" name="Title Placeholder 11"/>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Transition</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0A5DC6D4-B4E9-4521-87C4-ADF1F2A553FD}" type="slidenum">
              <a:rPr lang="en-US" altLang="en-US"/>
              <a:pPr>
                <a:defRPr/>
              </a:pPr>
              <a:t>‹#›</a:t>
            </a:fld>
            <a:endParaRPr lang="en-US" altLang="en-US"/>
          </a:p>
        </p:txBody>
      </p:sp>
    </p:spTree>
    <p:extLst>
      <p:ext uri="{BB962C8B-B14F-4D97-AF65-F5344CB8AC3E}">
        <p14:creationId xmlns:p14="http://schemas.microsoft.com/office/powerpoint/2010/main" val="275923421"/>
      </p:ext>
    </p:extLst>
  </p:cSld>
  <p:clrMapOvr>
    <a:masterClrMapping/>
  </p:clrMapOvr>
  <p:transition spd="med">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1200"/>
              </a:spcBef>
              <a:spcAft>
                <a:spcPts val="0"/>
              </a:spcAft>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1"/>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Mobility Impairments in the Workplace</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95AD9419-96F4-4E1E-A96B-CDF539914427}" type="slidenum">
              <a:rPr lang="en-US" altLang="en-US"/>
              <a:pPr>
                <a:defRPr/>
              </a:pPr>
              <a:t>‹#›</a:t>
            </a:fld>
            <a:endParaRPr lang="en-US" altLang="en-US"/>
          </a:p>
        </p:txBody>
      </p:sp>
    </p:spTree>
    <p:extLst>
      <p:ext uri="{BB962C8B-B14F-4D97-AF65-F5344CB8AC3E}">
        <p14:creationId xmlns:p14="http://schemas.microsoft.com/office/powerpoint/2010/main" val="3395528675"/>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1C053A-FEA1-46C7-A039-369D528A951E}"/>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F1BA7F88-DF26-48B1-AD82-5CFA34AB89C9}"/>
              </a:ext>
            </a:extLst>
          </p:cNvPr>
          <p:cNvSpPr>
            <a:spLocks noGrp="1"/>
          </p:cNvSpPr>
          <p:nvPr>
            <p:ph type="sldNum" sz="quarter" idx="10"/>
          </p:nvPr>
        </p:nvSpPr>
        <p:spPr/>
        <p:txBody>
          <a:bodyPr/>
          <a:lstStyle>
            <a:lvl1pPr eaLnBrk="0" hangingPunct="0">
              <a:defRPr/>
            </a:lvl1pPr>
          </a:lstStyle>
          <a:p>
            <a:pPr>
              <a:defRPr/>
            </a:pPr>
            <a:fld id="{82B258E5-1D93-48DC-A97B-AF9BA5273705}" type="slidenum">
              <a:rPr lang="en-US" altLang="en-US"/>
              <a:pPr>
                <a:defRPr/>
              </a:pPr>
              <a:t>‹#›</a:t>
            </a:fld>
            <a:endParaRPr lang="en-US" altLang="en-US"/>
          </a:p>
        </p:txBody>
      </p:sp>
    </p:spTree>
    <p:extLst>
      <p:ext uri="{BB962C8B-B14F-4D97-AF65-F5344CB8AC3E}">
        <p14:creationId xmlns:p14="http://schemas.microsoft.com/office/powerpoint/2010/main" val="2812084791"/>
      </p:ext>
    </p:extLst>
  </p:cSld>
  <p:clrMapOvr>
    <a:masterClrMapping/>
  </p:clrMapOvr>
  <p:transition spd="med">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3" name="Rectangle 2"/>
          <p:cNvSpPr/>
          <p:nvPr userDrawn="1"/>
        </p:nvSpPr>
        <p:spPr>
          <a:xfrm>
            <a:off x="1121834" y="381001"/>
            <a:ext cx="10460567"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pic>
        <p:nvPicPr>
          <p:cNvPr id="4" name="Picture 11" descr="JAN Logo&#10;&#10;Practical Solutions&#10;Workplace Success"/>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085168" y="381000"/>
            <a:ext cx="749723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1117600" y="3200400"/>
            <a:ext cx="104648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a:defRPr/>
            </a:lvl1pPr>
          </a:lstStyle>
          <a:p>
            <a:pPr>
              <a:defRPr/>
            </a:pPr>
            <a:fld id="{466793D8-E210-47B0-B4A8-7731D1DD714A}" type="slidenum">
              <a:rPr lang="en-US" altLang="en-US"/>
              <a:pPr>
                <a:defRPr/>
              </a:pPr>
              <a:t>‹#›</a:t>
            </a:fld>
            <a:endParaRPr lang="en-US" altLang="en-US"/>
          </a:p>
        </p:txBody>
      </p:sp>
    </p:spTree>
    <p:extLst>
      <p:ext uri="{BB962C8B-B14F-4D97-AF65-F5344CB8AC3E}">
        <p14:creationId xmlns:p14="http://schemas.microsoft.com/office/powerpoint/2010/main" val="629675878"/>
      </p:ext>
    </p:extLst>
  </p:cSld>
  <p:clrMapOvr>
    <a:masterClrMapping/>
  </p:clrMapOvr>
  <p:transition spd="slow">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Screenshot">
    <p:spTree>
      <p:nvGrpSpPr>
        <p:cNvPr id="1" name=""/>
        <p:cNvGrpSpPr/>
        <p:nvPr/>
      </p:nvGrpSpPr>
      <p:grpSpPr>
        <a:xfrm>
          <a:off x="0" y="0"/>
          <a:ext cx="0" cy="0"/>
          <a:chOff x="0" y="0"/>
          <a:chExt cx="0" cy="0"/>
        </a:xfrm>
      </p:grpSpPr>
      <p:sp>
        <p:nvSpPr>
          <p:cNvPr id="4" name="Title Placeholder 11">
            <a:extLst>
              <a:ext uri="{FF2B5EF4-FFF2-40B4-BE49-F238E27FC236}">
                <a16:creationId xmlns:a16="http://schemas.microsoft.com/office/drawing/2014/main" id="{BD216F98-6B7B-4838-A4A8-6CDB9FA09C1C}"/>
              </a:ext>
            </a:extLst>
          </p:cNvPr>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34721FB7-C0A5-47CA-819C-4FFA2629E122}" type="slidenum">
              <a:rPr lang="en-US" altLang="en-US"/>
              <a:pPr>
                <a:defRPr/>
              </a:pPr>
              <a:t>‹#›</a:t>
            </a:fld>
            <a:endParaRPr lang="en-US" altLang="en-US"/>
          </a:p>
        </p:txBody>
      </p:sp>
      <p:sp>
        <p:nvSpPr>
          <p:cNvPr id="2" name="Rectangle 1"/>
          <p:cNvSpPr/>
          <p:nvPr userDrawn="1"/>
        </p:nvSpPr>
        <p:spPr>
          <a:xfrm>
            <a:off x="1121664" y="1298448"/>
            <a:ext cx="10460736" cy="5184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9964807"/>
      </p:ext>
    </p:extLst>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A0697B2-505F-4AC8-8F94-72E521A0B74F}" type="datetime1">
              <a:rPr lang="en-US" smtClean="0"/>
              <a:t>7/18/2022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EFF899-93D7-4212-8D3F-0D755BDEB77C}" type="datetime1">
              <a:rPr lang="en-US" smtClean="0"/>
              <a:t>7/18/2022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41" Type="http://schemas.openxmlformats.org/officeDocument/2006/relationships/slideLayout" Target="../slideLayouts/slideLayout5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8" Type="http://schemas.openxmlformats.org/officeDocument/2006/relationships/slideLayout" Target="../slideLayouts/slideLayout20.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theme" Target="../theme/theme3.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3CF577D-EFDE-449F-9698-CFCF570C9DB9}" type="datetime1">
              <a:rPr lang="en-US" smtClean="0"/>
              <a:t>7/18/2022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4" r:id="rId12"/>
  </p:sldLayoutIdLst>
  <p:hf hdr="0" ftr="0" dt="0"/>
  <p:txStyles>
    <p:titleStyle>
      <a:lvl1pPr algn="l" defTabSz="457200" rtl="0" eaLnBrk="1" latinLnBrk="0" hangingPunct="1">
        <a:spcBef>
          <a:spcPct val="0"/>
        </a:spcBef>
        <a:buNone/>
        <a:defRPr sz="2800" b="0" i="0" u="none"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u="none"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76612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3259321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eeoc.gov/wysk/what-you-should-know-about-covid-19-and-ada-rehabilitation-act-and-other-eeo-laws#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eeoc.gov/wysk/what-you-should-know-about-covid-19-and-ada-rehabilitation-act-and-other-eeo-laws#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askjan.org/blogs/jan/2018/10/how-can-i-help.cfm" TargetMode="External"/><Relationship Id="rId5" Type="http://schemas.openxmlformats.org/officeDocument/2006/relationships/hyperlink" Target="https://askjan.org/articles/Mother-May-I-Must-I-Should-I.cfm" TargetMode="External"/><Relationship Id="rId4" Type="http://schemas.openxmlformats.org/officeDocument/2006/relationships/hyperlink" Target="https://askjan.org/articles/Recognizing-an-Accommodation-Request-Under-the-ADA.cf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eeoc.gov/wysk/what-you-should-know-about-covid-19-and-ada-rehabilitation-act-and-other-eeo-laws#G" TargetMode="External"/><Relationship Id="rId2" Type="http://schemas.openxmlformats.org/officeDocument/2006/relationships/hyperlink" Target="https://www.eeoc.gov/newsroom/151-coffee-pay-70000-settle-eeoc-disability-discrimination-lawsuit"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eeoc.gov/WYSK/What-You-Should-Know-About-COVID-19-and-ADA-Rehabilitation-Act-and-Other-EEOC-Laws" TargetMode="External"/><Relationship Id="rId2" Type="http://schemas.openxmlformats.org/officeDocument/2006/relationships/hyperlink" Target="http://www.eeoc.gov/coronaviru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eeoc.gov/newsroom/ranews-management-company-pay-250000-settle-disability-discrimination-lawsuit" TargetMode="External"/><Relationship Id="rId2" Type="http://schemas.openxmlformats.org/officeDocument/2006/relationships/hyperlink" Target="https://www.eeoc.gov/mental-health-conditions-resources-job-seekers-employees-and-employer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eeoc.gov/laws/guidance/employer-provided-leave-and-americans-disabilities-act" TargetMode="External"/><Relationship Id="rId2" Type="http://schemas.openxmlformats.org/officeDocument/2006/relationships/hyperlink" Target="https://www.eeoc.gov/Laws/Guidance/Enforcement-Guidance-Reasonable-Accommodation-and-Undue-Hardship-Under-AD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eeoc.gov/laws/guidance/applying-performance-and-conduct-standards-employees-disabilities" TargetMode="External"/><Relationship Id="rId2" Type="http://schemas.openxmlformats.org/officeDocument/2006/relationships/hyperlink" Target="https://www.eeoc.gov/Laws/Guidance/Work-HomeTelework-Reasonable-Accommodation"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hyperlink" Target="mailto:Jeanne.Goldberg@EEOC.gov" TargetMode="Externa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hyperlink" Target="https://askjan.org/events/register/2021-2022-webcast-series.cfm" TargetMode="External"/><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hyperlink" Target="https://askjan.org/evaluationreg.cfm"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603F-415C-4735-A489-3C793DEF27EE}"/>
              </a:ext>
            </a:extLst>
          </p:cNvPr>
          <p:cNvSpPr>
            <a:spLocks noGrp="1"/>
          </p:cNvSpPr>
          <p:nvPr>
            <p:ph type="ctrTitle"/>
          </p:nvPr>
        </p:nvSpPr>
        <p:spPr>
          <a:xfrm>
            <a:off x="581191" y="1020431"/>
            <a:ext cx="10993549" cy="1172309"/>
          </a:xfrm>
        </p:spPr>
        <p:txBody>
          <a:bodyPr>
            <a:normAutofit/>
          </a:bodyPr>
          <a:lstStyle/>
          <a:p>
            <a:r>
              <a:rPr lang="en-US" sz="3200" dirty="0"/>
              <a:t>Ada Update 2022</a:t>
            </a:r>
          </a:p>
        </p:txBody>
      </p:sp>
      <p:sp>
        <p:nvSpPr>
          <p:cNvPr id="3" name="Subtitle 2">
            <a:extLst>
              <a:ext uri="{FF2B5EF4-FFF2-40B4-BE49-F238E27FC236}">
                <a16:creationId xmlns:a16="http://schemas.microsoft.com/office/drawing/2014/main" id="{773B7CA3-0060-4837-84FC-0E5575398655}"/>
              </a:ext>
            </a:extLst>
          </p:cNvPr>
          <p:cNvSpPr>
            <a:spLocks noGrp="1"/>
          </p:cNvSpPr>
          <p:nvPr>
            <p:ph type="subTitle" idx="1"/>
          </p:nvPr>
        </p:nvSpPr>
        <p:spPr>
          <a:xfrm>
            <a:off x="581194" y="2233684"/>
            <a:ext cx="10993546" cy="852082"/>
          </a:xfrm>
        </p:spPr>
        <p:txBody>
          <a:bodyPr>
            <a:normAutofit/>
          </a:bodyPr>
          <a:lstStyle/>
          <a:p>
            <a:r>
              <a:rPr lang="en-US" dirty="0">
                <a:solidFill>
                  <a:srgbClr val="002060"/>
                </a:solidFill>
              </a:rPr>
              <a:t>Job Accommodation Network (JAN) Accommodation and Compliance webcast Series</a:t>
            </a:r>
            <a:br>
              <a:rPr lang="en-US" dirty="0">
                <a:solidFill>
                  <a:srgbClr val="002060"/>
                </a:solidFill>
              </a:rPr>
            </a:br>
            <a:r>
              <a:rPr lang="en-US" sz="1400" cap="none" dirty="0">
                <a:solidFill>
                  <a:srgbClr val="002060"/>
                </a:solidFill>
              </a:rPr>
              <a:t>Jeanne Goldberg, Senior Attorney-Advisor, Office of Legal Counsel, U.S. Equal Employment Opportunity Commission (EEOC)</a:t>
            </a:r>
            <a:br>
              <a:rPr lang="en-US" sz="1400" cap="none" dirty="0">
                <a:solidFill>
                  <a:srgbClr val="002060"/>
                </a:solidFill>
              </a:rPr>
            </a:br>
            <a:r>
              <a:rPr lang="en-US" sz="1400" cap="none" dirty="0">
                <a:solidFill>
                  <a:srgbClr val="002060"/>
                </a:solidFill>
              </a:rPr>
              <a:t>Tracie DeFreitas, Principal Consultant, ADA Specialist (JAN)</a:t>
            </a:r>
            <a:endParaRPr lang="en-US" dirty="0">
              <a:solidFill>
                <a:srgbClr val="002060"/>
              </a:solidFill>
            </a:endParaRPr>
          </a:p>
        </p:txBody>
      </p:sp>
      <p:sp>
        <p:nvSpPr>
          <p:cNvPr id="5" name="Footer Placeholder 4">
            <a:extLst>
              <a:ext uri="{FF2B5EF4-FFF2-40B4-BE49-F238E27FC236}">
                <a16:creationId xmlns:a16="http://schemas.microsoft.com/office/drawing/2014/main" id="{B14FD746-51A6-4CE2-91D6-110B346F61C7}"/>
              </a:ext>
            </a:extLst>
          </p:cNvPr>
          <p:cNvSpPr>
            <a:spLocks noGrp="1"/>
          </p:cNvSpPr>
          <p:nvPr>
            <p:ph type="ftr" sz="quarter" idx="11"/>
          </p:nvPr>
        </p:nvSpPr>
        <p:spPr/>
        <p:txBody>
          <a:bodyPr/>
          <a:lstStyle/>
          <a:p>
            <a:r>
              <a:rPr lang="en-US" sz="1400" b="0" cap="none" dirty="0"/>
              <a:t>JAN is a service of the U.S. Department of Labor’s Office of Disability Employment Policy/ODEP.  </a:t>
            </a:r>
            <a:endParaRPr lang="en-US" sz="1400" b="0" dirty="0"/>
          </a:p>
        </p:txBody>
      </p:sp>
    </p:spTree>
    <p:extLst>
      <p:ext uri="{BB962C8B-B14F-4D97-AF65-F5344CB8AC3E}">
        <p14:creationId xmlns:p14="http://schemas.microsoft.com/office/powerpoint/2010/main" val="1839997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EEB82-5D9F-4642-A0C6-E709534226CE}"/>
              </a:ext>
            </a:extLst>
          </p:cNvPr>
          <p:cNvSpPr>
            <a:spLocks noGrp="1"/>
          </p:cNvSpPr>
          <p:nvPr>
            <p:ph type="title"/>
          </p:nvPr>
        </p:nvSpPr>
        <p:spPr/>
        <p:txBody>
          <a:bodyPr/>
          <a:lstStyle/>
          <a:p>
            <a:r>
              <a:rPr lang="en-US" dirty="0">
                <a:sym typeface="DM Sans"/>
              </a:rPr>
              <a:t>Duration:  “Temporary” Injuries May Be Covered</a:t>
            </a:r>
            <a:endParaRPr lang="en-US" dirty="0"/>
          </a:p>
        </p:txBody>
      </p:sp>
      <p:sp>
        <p:nvSpPr>
          <p:cNvPr id="3" name="Content Placeholder 2">
            <a:extLst>
              <a:ext uri="{FF2B5EF4-FFF2-40B4-BE49-F238E27FC236}">
                <a16:creationId xmlns:a16="http://schemas.microsoft.com/office/drawing/2014/main" id="{755DA73D-BC3B-4778-BADB-1ACFC9C07F68}"/>
              </a:ext>
            </a:extLst>
          </p:cNvPr>
          <p:cNvSpPr>
            <a:spLocks noGrp="1"/>
          </p:cNvSpPr>
          <p:nvPr>
            <p:ph idx="1"/>
          </p:nvPr>
        </p:nvSpPr>
        <p:spPr>
          <a:xfrm>
            <a:off x="581191" y="1874612"/>
            <a:ext cx="11029615" cy="4716423"/>
          </a:xfrm>
        </p:spPr>
        <p:txBody>
          <a:bodyPr>
            <a:noAutofit/>
          </a:bodyPr>
          <a:lstStyle/>
          <a:p>
            <a:pPr marL="0" indent="0">
              <a:spcAft>
                <a:spcPts val="1200"/>
              </a:spcAft>
              <a:buNone/>
              <a:tabLst>
                <a:tab pos="457200" algn="l"/>
              </a:tabLst>
            </a:pPr>
            <a:r>
              <a:rPr lang="en-US" sz="2400" b="1" u="sng" dirty="0"/>
              <a:t>Hamilton v. Westchester County</a:t>
            </a:r>
            <a:r>
              <a:rPr lang="en-US" sz="2400" b="1" dirty="0"/>
              <a:t>, </a:t>
            </a:r>
            <a:r>
              <a:rPr lang="en-US" sz="2400" dirty="0"/>
              <a:t>3 F.4th 86 (2d Cir. 2021).</a:t>
            </a:r>
          </a:p>
          <a:p>
            <a:pPr lvl="1">
              <a:spcAft>
                <a:spcPts val="800"/>
              </a:spcAft>
              <a:buFont typeface="Wingdings" panose="05000000000000000000" pitchFamily="2" charset="2"/>
              <a:buChar char="§"/>
              <a:tabLst>
                <a:tab pos="457200" algn="l"/>
              </a:tabLst>
            </a:pPr>
            <a:r>
              <a:rPr lang="en-US" sz="2400" dirty="0"/>
              <a:t>Title II case. District court dismissed because “temporary injuries.”  Reversed on appeal</a:t>
            </a:r>
          </a:p>
          <a:p>
            <a:pPr lvl="1">
              <a:spcAft>
                <a:spcPts val="800"/>
              </a:spcAft>
              <a:buFont typeface="Wingdings" panose="05000000000000000000" pitchFamily="2" charset="2"/>
              <a:buChar char="§"/>
              <a:tabLst>
                <a:tab pos="457200" algn="l"/>
              </a:tabLst>
            </a:pPr>
            <a:r>
              <a:rPr lang="en-US" sz="2400" dirty="0"/>
              <a:t>Painful dislocated knee and torn meniscus, not properly treated and then aggravated, could substantially limit MLAs</a:t>
            </a:r>
          </a:p>
          <a:p>
            <a:pPr lvl="1">
              <a:spcAft>
                <a:spcPts val="800"/>
              </a:spcAft>
              <a:buFont typeface="Wingdings" panose="05000000000000000000" pitchFamily="2" charset="2"/>
              <a:buChar char="§"/>
              <a:tabLst>
                <a:tab pos="457200" algn="l"/>
              </a:tabLst>
            </a:pPr>
            <a:r>
              <a:rPr lang="en-US" sz="2400" dirty="0"/>
              <a:t>Defendant argued injury occurred only 19 days before discrimination alleged, but circumstances permitted inference was likely to last longer </a:t>
            </a:r>
          </a:p>
          <a:p>
            <a:pPr lvl="1">
              <a:spcAft>
                <a:spcPts val="800"/>
              </a:spcAft>
              <a:buFont typeface="Wingdings" panose="05000000000000000000" pitchFamily="2" charset="2"/>
              <a:buChar char="§"/>
              <a:tabLst>
                <a:tab pos="457200" algn="l"/>
              </a:tabLst>
            </a:pPr>
            <a:r>
              <a:rPr lang="en-US" sz="2400" dirty="0"/>
              <a:t>Limitations lasting or expected to last fewer than 6 months can nevertheless be substantially limiting. Need not be permanent, </a:t>
            </a:r>
            <a:br>
              <a:rPr lang="en-US" sz="2400" dirty="0"/>
            </a:br>
            <a:r>
              <a:rPr lang="en-US" sz="2400" dirty="0"/>
              <a:t>chronic, or long-term</a:t>
            </a:r>
            <a:endParaRPr lang="en-US" sz="2800" dirty="0"/>
          </a:p>
        </p:txBody>
      </p:sp>
      <p:sp>
        <p:nvSpPr>
          <p:cNvPr id="4" name="Slide Number Placeholder 3">
            <a:extLst>
              <a:ext uri="{FF2B5EF4-FFF2-40B4-BE49-F238E27FC236}">
                <a16:creationId xmlns:a16="http://schemas.microsoft.com/office/drawing/2014/main" id="{50355A4C-D88F-4AB1-8819-345393033A37}"/>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10</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1869860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91327-3244-42FB-97DC-79856713D636}"/>
              </a:ext>
            </a:extLst>
          </p:cNvPr>
          <p:cNvSpPr>
            <a:spLocks noGrp="1"/>
          </p:cNvSpPr>
          <p:nvPr>
            <p:ph type="title"/>
          </p:nvPr>
        </p:nvSpPr>
        <p:spPr/>
        <p:txBody>
          <a:bodyPr>
            <a:normAutofit/>
          </a:bodyPr>
          <a:lstStyle/>
          <a:p>
            <a:pPr lvl="0">
              <a:spcBef>
                <a:spcPts val="0"/>
              </a:spcBef>
            </a:pPr>
            <a:r>
              <a:rPr lang="en-US" dirty="0"/>
              <a:t>DURATION:  “TEMPORARY INJURIES” (CONTINUED)</a:t>
            </a:r>
          </a:p>
        </p:txBody>
      </p:sp>
      <p:sp>
        <p:nvSpPr>
          <p:cNvPr id="3" name="Content Placeholder 2">
            <a:extLst>
              <a:ext uri="{FF2B5EF4-FFF2-40B4-BE49-F238E27FC236}">
                <a16:creationId xmlns:a16="http://schemas.microsoft.com/office/drawing/2014/main" id="{9C48C74C-46F1-4B35-84CC-C84505FBEFFE}"/>
              </a:ext>
            </a:extLst>
          </p:cNvPr>
          <p:cNvSpPr>
            <a:spLocks noGrp="1"/>
          </p:cNvSpPr>
          <p:nvPr>
            <p:ph idx="1"/>
          </p:nvPr>
        </p:nvSpPr>
        <p:spPr>
          <a:xfrm>
            <a:off x="581192" y="1943100"/>
            <a:ext cx="11029615" cy="3937000"/>
          </a:xfrm>
        </p:spPr>
        <p:txBody>
          <a:bodyPr>
            <a:normAutofit/>
          </a:bodyPr>
          <a:lstStyle/>
          <a:p>
            <a:pPr marL="0" indent="0">
              <a:spcAft>
                <a:spcPts val="1200"/>
              </a:spcAft>
              <a:buNone/>
              <a:tabLst>
                <a:tab pos="457200" algn="l"/>
              </a:tabLst>
            </a:pPr>
            <a:r>
              <a:rPr lang="en-US" sz="2400" b="1" u="sng" dirty="0" err="1"/>
              <a:t>Skerce</a:t>
            </a:r>
            <a:r>
              <a:rPr lang="en-US" sz="2400" b="1" u="sng" dirty="0"/>
              <a:t> v. </a:t>
            </a:r>
            <a:r>
              <a:rPr lang="en-US" sz="2400" b="1" u="sng" dirty="0" err="1"/>
              <a:t>Torgeson</a:t>
            </a:r>
            <a:r>
              <a:rPr lang="en-US" sz="2400" b="1" u="sng" dirty="0"/>
              <a:t> Elec. Co.</a:t>
            </a:r>
            <a:r>
              <a:rPr lang="en-US" sz="2400" b="1" dirty="0"/>
              <a:t>, </a:t>
            </a:r>
            <a:r>
              <a:rPr lang="en-US" sz="2400" dirty="0"/>
              <a:t>852 F. </a:t>
            </a:r>
            <a:r>
              <a:rPr lang="en-US" sz="2400" dirty="0" err="1"/>
              <a:t>App’x</a:t>
            </a:r>
            <a:r>
              <a:rPr lang="en-US" sz="2400" dirty="0"/>
              <a:t> 357 (10th Cir. 2021).</a:t>
            </a:r>
          </a:p>
          <a:p>
            <a:pPr lvl="1">
              <a:spcAft>
                <a:spcPts val="800"/>
              </a:spcAft>
              <a:buFont typeface="Wingdings" panose="05000000000000000000" pitchFamily="2" charset="2"/>
              <a:buChar char="§"/>
              <a:tabLst>
                <a:tab pos="457200" algn="l"/>
              </a:tabLst>
            </a:pPr>
            <a:r>
              <a:rPr lang="en-US" sz="2400" dirty="0"/>
              <a:t>Elbow injury prevented electrician from performing regular duties</a:t>
            </a:r>
          </a:p>
          <a:p>
            <a:pPr lvl="1">
              <a:spcAft>
                <a:spcPts val="800"/>
              </a:spcAft>
              <a:buFont typeface="Wingdings" panose="05000000000000000000" pitchFamily="2" charset="2"/>
              <a:buChar char="§"/>
              <a:tabLst>
                <a:tab pos="457200" algn="l"/>
              </a:tabLst>
            </a:pPr>
            <a:r>
              <a:rPr lang="en-US" sz="2400" dirty="0"/>
              <a:t>Two-month 10-pound lifting restriction but cleared to return to full duty after fewer than 3 months</a:t>
            </a:r>
          </a:p>
          <a:p>
            <a:pPr lvl="1">
              <a:spcAft>
                <a:spcPts val="800"/>
              </a:spcAft>
              <a:buFont typeface="Wingdings" panose="05000000000000000000" pitchFamily="2" charset="2"/>
              <a:buChar char="§"/>
              <a:tabLst>
                <a:tab pos="457200" algn="l"/>
              </a:tabLst>
            </a:pPr>
            <a:r>
              <a:rPr lang="en-US" sz="2400" dirty="0"/>
              <a:t>District court incorrectly dismissed as “merely a temporary condition”</a:t>
            </a:r>
          </a:p>
          <a:p>
            <a:pPr lvl="1">
              <a:spcAft>
                <a:spcPts val="800"/>
              </a:spcAft>
              <a:buFont typeface="Wingdings" panose="05000000000000000000" pitchFamily="2" charset="2"/>
              <a:buChar char="§"/>
              <a:tabLst>
                <a:tab pos="457200" algn="l"/>
              </a:tabLst>
            </a:pPr>
            <a:r>
              <a:rPr lang="en-US" sz="2400" dirty="0"/>
              <a:t>Citing EEOC regulations and post-ADAAA decisions from 1st, 3rd, and 4th Circuits holding temporary impairments can be substantially limiting  </a:t>
            </a:r>
          </a:p>
        </p:txBody>
      </p:sp>
      <p:sp>
        <p:nvSpPr>
          <p:cNvPr id="4" name="Slide Number Placeholder 3">
            <a:extLst>
              <a:ext uri="{FF2B5EF4-FFF2-40B4-BE49-F238E27FC236}">
                <a16:creationId xmlns:a16="http://schemas.microsoft.com/office/drawing/2014/main" id="{9ECEC938-FADA-4DA1-8765-67C1D02917FD}"/>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11</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652451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EB0B9-1AC8-4D48-8113-84766DA6D049}"/>
              </a:ext>
            </a:extLst>
          </p:cNvPr>
          <p:cNvSpPr>
            <a:spLocks noGrp="1"/>
          </p:cNvSpPr>
          <p:nvPr>
            <p:ph type="title"/>
          </p:nvPr>
        </p:nvSpPr>
        <p:spPr/>
        <p:txBody>
          <a:bodyPr/>
          <a:lstStyle/>
          <a:p>
            <a:r>
              <a:rPr lang="en-US" dirty="0"/>
              <a:t>IDENTIFYING THE MAJOR LIFE ACTIVITY AFFECTED</a:t>
            </a:r>
          </a:p>
        </p:txBody>
      </p:sp>
      <p:sp>
        <p:nvSpPr>
          <p:cNvPr id="3" name="Content Placeholder 2">
            <a:extLst>
              <a:ext uri="{FF2B5EF4-FFF2-40B4-BE49-F238E27FC236}">
                <a16:creationId xmlns:a16="http://schemas.microsoft.com/office/drawing/2014/main" id="{7461F60F-3896-4122-B613-9579FD5CB80A}"/>
              </a:ext>
            </a:extLst>
          </p:cNvPr>
          <p:cNvSpPr>
            <a:spLocks noGrp="1"/>
          </p:cNvSpPr>
          <p:nvPr>
            <p:ph idx="1"/>
          </p:nvPr>
        </p:nvSpPr>
        <p:spPr>
          <a:xfrm>
            <a:off x="581192" y="2012996"/>
            <a:ext cx="11029615" cy="4083004"/>
          </a:xfrm>
        </p:spPr>
        <p:txBody>
          <a:bodyPr>
            <a:noAutofit/>
          </a:bodyPr>
          <a:lstStyle/>
          <a:p>
            <a:pPr marL="0" indent="0">
              <a:spcAft>
                <a:spcPts val="1200"/>
              </a:spcAft>
              <a:buNone/>
            </a:pPr>
            <a:r>
              <a:rPr lang="en-US" sz="2400" b="1" u="sng" dirty="0"/>
              <a:t>Felix v. Key Largo </a:t>
            </a:r>
            <a:r>
              <a:rPr lang="en-US" sz="2400" b="1" u="sng" dirty="0" err="1"/>
              <a:t>Mngt</a:t>
            </a:r>
            <a:r>
              <a:rPr lang="en-US" sz="2400" b="1" u="sng" dirty="0"/>
              <a:t>. Corp.</a:t>
            </a:r>
            <a:r>
              <a:rPr lang="en-US" sz="2400" b="1" dirty="0"/>
              <a:t>, </a:t>
            </a:r>
            <a:r>
              <a:rPr lang="en-US" sz="2400" dirty="0"/>
              <a:t>No. 21-10381, 2021 WL 5037570 </a:t>
            </a:r>
            <a:br>
              <a:rPr lang="en-US" sz="2400" dirty="0"/>
            </a:br>
            <a:r>
              <a:rPr lang="en-US" sz="2400" dirty="0"/>
              <a:t>(11th Cir. Oct. 29, 2021). </a:t>
            </a:r>
          </a:p>
          <a:p>
            <a:pPr lvl="1">
              <a:buFont typeface="Wingdings" panose="05000000000000000000" pitchFamily="2" charset="2"/>
              <a:buChar char="§"/>
            </a:pPr>
            <a:r>
              <a:rPr lang="en-US" sz="2400" dirty="0"/>
              <a:t>Employee requested schedule change as accommodation for diabetic retinopathy. Could not drive at night to commute </a:t>
            </a:r>
          </a:p>
          <a:p>
            <a:pPr lvl="1">
              <a:buFont typeface="Wingdings" panose="05000000000000000000" pitchFamily="2" charset="2"/>
              <a:buChar char="§"/>
            </a:pPr>
            <a:r>
              <a:rPr lang="en-US" sz="2400" dirty="0"/>
              <a:t>District court erroneously limited its analysis, concluding “driving” — </a:t>
            </a:r>
            <a:br>
              <a:rPr lang="en-US" sz="2400" dirty="0"/>
            </a:br>
            <a:r>
              <a:rPr lang="en-US" sz="2400" dirty="0"/>
              <a:t>not an MLA — was only activity impacted</a:t>
            </a:r>
          </a:p>
          <a:p>
            <a:pPr lvl="1">
              <a:buFont typeface="Wingdings" panose="05000000000000000000" pitchFamily="2" charset="2"/>
              <a:buChar char="§"/>
            </a:pPr>
            <a:r>
              <a:rPr lang="en-US" sz="2400" dirty="0"/>
              <a:t>Even though she could see to work, employee could nevertheless be substantially limited in MLA of </a:t>
            </a:r>
            <a:r>
              <a:rPr lang="en-US" sz="2400" b="1" dirty="0"/>
              <a:t>seeing</a:t>
            </a:r>
            <a:r>
              <a:rPr lang="en-US" sz="2400" dirty="0"/>
              <a:t>, because her retinal damage caused faulty night vision </a:t>
            </a:r>
          </a:p>
        </p:txBody>
      </p:sp>
      <p:sp>
        <p:nvSpPr>
          <p:cNvPr id="4" name="Slide Number Placeholder 3">
            <a:extLst>
              <a:ext uri="{FF2B5EF4-FFF2-40B4-BE49-F238E27FC236}">
                <a16:creationId xmlns:a16="http://schemas.microsoft.com/office/drawing/2014/main" id="{21D71BB7-3E35-426A-963D-891F2C9E7D90}"/>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12</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568634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2D3D5-F263-4240-8E7E-8196B7FFD614}"/>
              </a:ext>
            </a:extLst>
          </p:cNvPr>
          <p:cNvSpPr>
            <a:spLocks noGrp="1"/>
          </p:cNvSpPr>
          <p:nvPr>
            <p:ph type="title"/>
          </p:nvPr>
        </p:nvSpPr>
        <p:spPr/>
        <p:txBody>
          <a:bodyPr/>
          <a:lstStyle/>
          <a:p>
            <a:r>
              <a:rPr lang="en-US" dirty="0"/>
              <a:t>When is COVID-19 a Substantially Limiting Impairment?</a:t>
            </a:r>
          </a:p>
        </p:txBody>
      </p:sp>
      <p:sp>
        <p:nvSpPr>
          <p:cNvPr id="3" name="Content Placeholder 2">
            <a:extLst>
              <a:ext uri="{FF2B5EF4-FFF2-40B4-BE49-F238E27FC236}">
                <a16:creationId xmlns:a16="http://schemas.microsoft.com/office/drawing/2014/main" id="{DDB772DD-14FF-48CA-93D1-A4CCFDAA8E21}"/>
              </a:ext>
            </a:extLst>
          </p:cNvPr>
          <p:cNvSpPr>
            <a:spLocks noGrp="1"/>
          </p:cNvSpPr>
          <p:nvPr>
            <p:ph idx="1"/>
          </p:nvPr>
        </p:nvSpPr>
        <p:spPr>
          <a:xfrm>
            <a:off x="581192" y="2012996"/>
            <a:ext cx="11029615" cy="4419554"/>
          </a:xfrm>
        </p:spPr>
        <p:txBody>
          <a:bodyPr>
            <a:normAutofit/>
          </a:bodyPr>
          <a:lstStyle/>
          <a:p>
            <a:r>
              <a:rPr lang="en-US" sz="2400" dirty="0">
                <a:cs typeface="Segoe UI Semibold" panose="020B0702040204020203" pitchFamily="34" charset="0"/>
              </a:rPr>
              <a:t>EEOC has provided many examples, including: </a:t>
            </a:r>
          </a:p>
          <a:p>
            <a:pPr lvl="1">
              <a:spcAft>
                <a:spcPts val="800"/>
              </a:spcAft>
            </a:pPr>
            <a:r>
              <a:rPr lang="en-US" sz="2000" b="1" dirty="0"/>
              <a:t>Ongoing but intermittent multiple-day headaches, dizziness, brain fog, and difficulty remembering or concentrating</a:t>
            </a:r>
            <a:r>
              <a:rPr lang="en-US" sz="2000" dirty="0"/>
              <a:t> doctor attributes to virus:  Substantially limited in neurological and brain function, concentrating, and/or thinking, among other MLAs</a:t>
            </a:r>
          </a:p>
          <a:p>
            <a:pPr lvl="1">
              <a:spcAft>
                <a:spcPts val="800"/>
              </a:spcAft>
            </a:pPr>
            <a:r>
              <a:rPr lang="en-US" sz="2000" b="1" dirty="0"/>
              <a:t>Shortness of breath, associated fatigue,</a:t>
            </a:r>
            <a:r>
              <a:rPr lang="en-US" sz="2000" dirty="0"/>
              <a:t> and </a:t>
            </a:r>
            <a:r>
              <a:rPr lang="en-US" sz="2000" b="1" dirty="0"/>
              <a:t>other virus-related effects </a:t>
            </a:r>
            <a:r>
              <a:rPr lang="en-US" sz="2000" dirty="0"/>
              <a:t>that </a:t>
            </a:r>
            <a:r>
              <a:rPr lang="en-US" sz="2000" b="1" dirty="0"/>
              <a:t>last, </a:t>
            </a:r>
            <a:br>
              <a:rPr lang="en-US" sz="2000" b="1" dirty="0"/>
            </a:br>
            <a:r>
              <a:rPr lang="en-US" sz="2000" b="1" dirty="0"/>
              <a:t>or are expected to last, for several months:  </a:t>
            </a:r>
            <a:r>
              <a:rPr lang="en-US" sz="2000" dirty="0"/>
              <a:t>Substantially limited in respiratory function, and possibly MLAs involving exertion, e.g., walking  </a:t>
            </a:r>
          </a:p>
          <a:p>
            <a:pPr lvl="1">
              <a:spcAft>
                <a:spcPts val="1200"/>
              </a:spcAft>
            </a:pPr>
            <a:r>
              <a:rPr lang="en-US" sz="2000" dirty="0"/>
              <a:t>COVID-19-related </a:t>
            </a:r>
            <a:r>
              <a:rPr lang="en-US" sz="2000" b="1" dirty="0"/>
              <a:t>intestinal pain, vomiting, and nausea that linger for many months, even if intermittently:  </a:t>
            </a:r>
            <a:r>
              <a:rPr lang="en-US" sz="2000" dirty="0"/>
              <a:t>Substantially limited in gastrointestinal function, other MLAs</a:t>
            </a:r>
            <a:endParaRPr lang="en-US" sz="2000" dirty="0">
              <a:cs typeface="Segoe UI Semibold" panose="020B0702040204020203" pitchFamily="34" charset="0"/>
              <a:hlinkClick r:id="rId2"/>
            </a:endParaRPr>
          </a:p>
          <a:p>
            <a:pPr marL="0" indent="0">
              <a:buNone/>
            </a:pPr>
            <a:r>
              <a:rPr lang="en-US" sz="2200" dirty="0">
                <a:cs typeface="Segoe UI Semibold" panose="020B0702040204020203" pitchFamily="34" charset="0"/>
                <a:hlinkClick r:id="rId2"/>
              </a:rPr>
              <a:t>What You Should Know About COVID-19 and the ADA, the Rehabilitation Act, </a:t>
            </a:r>
            <a:br>
              <a:rPr lang="en-US" sz="2200" dirty="0">
                <a:cs typeface="Segoe UI Semibold" panose="020B0702040204020203" pitchFamily="34" charset="0"/>
                <a:hlinkClick r:id="rId2"/>
              </a:rPr>
            </a:br>
            <a:r>
              <a:rPr lang="en-US" sz="2200" dirty="0">
                <a:cs typeface="Segoe UI Semibold" panose="020B0702040204020203" pitchFamily="34" charset="0"/>
                <a:hlinkClick r:id="rId2"/>
              </a:rPr>
              <a:t>and Other EEO Laws</a:t>
            </a:r>
            <a:r>
              <a:rPr lang="en-US" sz="2200" dirty="0">
                <a:cs typeface="Segoe UI Semibold" panose="020B0702040204020203" pitchFamily="34" charset="0"/>
              </a:rPr>
              <a:t> (Section N)</a:t>
            </a:r>
            <a:endParaRPr lang="en-US" sz="2200" dirty="0"/>
          </a:p>
          <a:p>
            <a:endParaRPr lang="en-US" dirty="0"/>
          </a:p>
        </p:txBody>
      </p:sp>
      <p:sp>
        <p:nvSpPr>
          <p:cNvPr id="4" name="Slide Number Placeholder 3">
            <a:extLst>
              <a:ext uri="{FF2B5EF4-FFF2-40B4-BE49-F238E27FC236}">
                <a16:creationId xmlns:a16="http://schemas.microsoft.com/office/drawing/2014/main" id="{72793DE2-4238-4C07-B038-7F9A3F2CB117}"/>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13</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1048611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06A3E-5233-4FA2-A947-11606F090BE2}"/>
              </a:ext>
            </a:extLst>
          </p:cNvPr>
          <p:cNvSpPr>
            <a:spLocks noGrp="1"/>
          </p:cNvSpPr>
          <p:nvPr>
            <p:ph type="title"/>
          </p:nvPr>
        </p:nvSpPr>
        <p:spPr/>
        <p:txBody>
          <a:bodyPr/>
          <a:lstStyle/>
          <a:p>
            <a:r>
              <a:rPr lang="en-US" dirty="0"/>
              <a:t>EEOC:  Mild symptoms that resolve in a few weeks with </a:t>
            </a:r>
            <a:br>
              <a:rPr lang="en-US" dirty="0"/>
            </a:br>
            <a:r>
              <a:rPr lang="en-US" dirty="0"/>
              <a:t>no other consequence not “substantially limiting.”</a:t>
            </a:r>
          </a:p>
        </p:txBody>
      </p:sp>
      <p:sp>
        <p:nvSpPr>
          <p:cNvPr id="3" name="Content Placeholder 2">
            <a:extLst>
              <a:ext uri="{FF2B5EF4-FFF2-40B4-BE49-F238E27FC236}">
                <a16:creationId xmlns:a16="http://schemas.microsoft.com/office/drawing/2014/main" id="{4AA13167-2312-49D0-9822-72572A545A29}"/>
              </a:ext>
            </a:extLst>
          </p:cNvPr>
          <p:cNvSpPr>
            <a:spLocks noGrp="1"/>
          </p:cNvSpPr>
          <p:nvPr>
            <p:ph idx="1"/>
          </p:nvPr>
        </p:nvSpPr>
        <p:spPr>
          <a:xfrm>
            <a:off x="581192" y="1939196"/>
            <a:ext cx="11029615" cy="3678303"/>
          </a:xfrm>
        </p:spPr>
        <p:txBody>
          <a:bodyPr/>
          <a:lstStyle/>
          <a:p>
            <a:pPr>
              <a:spcAft>
                <a:spcPts val="1200"/>
              </a:spcAft>
            </a:pPr>
            <a:r>
              <a:rPr lang="en-US" sz="2400" dirty="0">
                <a:cs typeface="Segoe UI Semibold" panose="020B0702040204020203" pitchFamily="34" charset="0"/>
              </a:rPr>
              <a:t>But EEOC has also stated: Individual who is </a:t>
            </a:r>
            <a:r>
              <a:rPr lang="en-US" sz="2400" b="1" dirty="0">
                <a:cs typeface="Segoe UI Semibold" panose="020B0702040204020203" pitchFamily="34" charset="0"/>
              </a:rPr>
              <a:t>asymptomatic or has mild symptoms similar to common cold or flu that resolve in a few weeks </a:t>
            </a:r>
            <a:r>
              <a:rPr lang="en-US" sz="2400" dirty="0">
                <a:cs typeface="Segoe UI Semibold" panose="020B0702040204020203" pitchFamily="34" charset="0"/>
              </a:rPr>
              <a:t>—with no other consequence — will </a:t>
            </a:r>
            <a:r>
              <a:rPr lang="en-US" sz="2400" b="1" u="sng" dirty="0">
                <a:cs typeface="Segoe UI Semibold" panose="020B0702040204020203" pitchFamily="34" charset="0"/>
              </a:rPr>
              <a:t>not</a:t>
            </a:r>
            <a:r>
              <a:rPr lang="en-US" sz="2400" dirty="0">
                <a:cs typeface="Segoe UI Semibold" panose="020B0702040204020203" pitchFamily="34" charset="0"/>
              </a:rPr>
              <a:t> meet the ADA definition of having an impairment that substantially limits a major life activity, even if required to isolate during period of infectiousness per CDC guidance  </a:t>
            </a:r>
          </a:p>
          <a:p>
            <a:pPr marL="0" marR="0" lvl="0" indent="0" algn="l" defTabSz="457200"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None/>
              <a:tabLst/>
              <a:defRPr/>
            </a:pPr>
            <a:r>
              <a:rPr kumimoji="0" lang="en-US" sz="2200" b="0" i="0" u="none" strike="noStrike" kern="1200" cap="none" spc="0" normalizeH="0" baseline="0" noProof="0" dirty="0">
                <a:ln>
                  <a:noFill/>
                </a:ln>
                <a:solidFill>
                  <a:srgbClr val="1A3260"/>
                </a:solidFill>
                <a:effectLst/>
                <a:uLnTx/>
                <a:uFillTx/>
                <a:latin typeface="Arial Nova" panose="020B0504020202020204" pitchFamily="34" charset="0"/>
                <a:ea typeface="+mn-ea"/>
                <a:cs typeface="Segoe UI Semibold" panose="020B0702040204020203" pitchFamily="34" charset="0"/>
                <a:hlinkClick r:id="rId2"/>
              </a:rPr>
              <a:t>What You Should Know About COVID-19 and the ADA, the Rehabilitation Act, </a:t>
            </a:r>
            <a:br>
              <a:rPr kumimoji="0" lang="en-US" sz="2200" b="0" i="0" u="none" strike="noStrike" kern="1200" cap="none" spc="0" normalizeH="0" baseline="0" noProof="0" dirty="0">
                <a:ln>
                  <a:noFill/>
                </a:ln>
                <a:solidFill>
                  <a:srgbClr val="1A3260"/>
                </a:solidFill>
                <a:effectLst/>
                <a:uLnTx/>
                <a:uFillTx/>
                <a:latin typeface="Arial Nova" panose="020B0504020202020204" pitchFamily="34" charset="0"/>
                <a:ea typeface="+mn-ea"/>
                <a:cs typeface="Segoe UI Semibold" panose="020B0702040204020203" pitchFamily="34" charset="0"/>
                <a:hlinkClick r:id="rId2"/>
              </a:rPr>
            </a:br>
            <a:r>
              <a:rPr kumimoji="0" lang="en-US" sz="2200" b="0" i="0" u="none" strike="noStrike" kern="1200" cap="none" spc="0" normalizeH="0" baseline="0" noProof="0" dirty="0">
                <a:ln>
                  <a:noFill/>
                </a:ln>
                <a:solidFill>
                  <a:srgbClr val="1A3260"/>
                </a:solidFill>
                <a:effectLst/>
                <a:uLnTx/>
                <a:uFillTx/>
                <a:latin typeface="Arial Nova" panose="020B0504020202020204" pitchFamily="34" charset="0"/>
                <a:ea typeface="+mn-ea"/>
                <a:cs typeface="Segoe UI Semibold" panose="020B0702040204020203" pitchFamily="34" charset="0"/>
                <a:hlinkClick r:id="rId2"/>
              </a:rPr>
              <a:t>and Other EEO Laws</a:t>
            </a:r>
            <a:r>
              <a:rPr kumimoji="0" lang="en-US" sz="2200" b="0" i="0" u="none" strike="noStrike" kern="1200" cap="none" spc="0" normalizeH="0" baseline="0" noProof="0" dirty="0">
                <a:ln>
                  <a:noFill/>
                </a:ln>
                <a:solidFill>
                  <a:srgbClr val="1A3260"/>
                </a:solidFill>
                <a:effectLst/>
                <a:uLnTx/>
                <a:uFillTx/>
                <a:latin typeface="Arial Nova" panose="020B0504020202020204" pitchFamily="34" charset="0"/>
                <a:ea typeface="+mn-ea"/>
                <a:cs typeface="Segoe UI Semibold" panose="020B0702040204020203" pitchFamily="34" charset="0"/>
              </a:rPr>
              <a:t> (Section N)</a:t>
            </a:r>
            <a:endParaRPr lang="en-US" sz="2200" dirty="0"/>
          </a:p>
        </p:txBody>
      </p:sp>
      <p:sp>
        <p:nvSpPr>
          <p:cNvPr id="4" name="Slide Number Placeholder 3">
            <a:extLst>
              <a:ext uri="{FF2B5EF4-FFF2-40B4-BE49-F238E27FC236}">
                <a16:creationId xmlns:a16="http://schemas.microsoft.com/office/drawing/2014/main" id="{6AD82486-DC45-4575-AD9D-2C2D63B861C6}"/>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14</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4256358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D33F9-DA40-47DE-8904-2F7B015B5A5A}"/>
              </a:ext>
            </a:extLst>
          </p:cNvPr>
          <p:cNvSpPr>
            <a:spLocks noGrp="1"/>
          </p:cNvSpPr>
          <p:nvPr>
            <p:ph type="title"/>
          </p:nvPr>
        </p:nvSpPr>
        <p:spPr/>
        <p:txBody>
          <a:bodyPr/>
          <a:lstStyle/>
          <a:p>
            <a:r>
              <a:rPr lang="en-US" dirty="0"/>
              <a:t>Cases Finding individual’s case of COVID-19 </a:t>
            </a:r>
            <a:br>
              <a:rPr lang="en-US" dirty="0"/>
            </a:br>
            <a:r>
              <a:rPr lang="en-US" dirty="0"/>
              <a:t>Not Substantially Limiting</a:t>
            </a:r>
          </a:p>
        </p:txBody>
      </p:sp>
      <p:sp>
        <p:nvSpPr>
          <p:cNvPr id="3" name="Content Placeholder 2">
            <a:extLst>
              <a:ext uri="{FF2B5EF4-FFF2-40B4-BE49-F238E27FC236}">
                <a16:creationId xmlns:a16="http://schemas.microsoft.com/office/drawing/2014/main" id="{F11D060E-BE05-494B-89CB-7254276756E2}"/>
              </a:ext>
            </a:extLst>
          </p:cNvPr>
          <p:cNvSpPr>
            <a:spLocks noGrp="1"/>
          </p:cNvSpPr>
          <p:nvPr>
            <p:ph idx="1"/>
          </p:nvPr>
        </p:nvSpPr>
        <p:spPr>
          <a:xfrm>
            <a:off x="581191" y="2097946"/>
            <a:ext cx="11029615" cy="4302854"/>
          </a:xfrm>
        </p:spPr>
        <p:txBody>
          <a:bodyPr>
            <a:noAutofit/>
          </a:bodyPr>
          <a:lstStyle/>
          <a:p>
            <a:pPr>
              <a:spcAft>
                <a:spcPts val="1200"/>
              </a:spcAft>
            </a:pPr>
            <a:r>
              <a:rPr lang="en-US" sz="2100" b="1" u="sng" dirty="0" err="1"/>
              <a:t>Cupi</a:t>
            </a:r>
            <a:r>
              <a:rPr lang="en-US" sz="2100" b="1" u="sng" dirty="0"/>
              <a:t> v. Carle </a:t>
            </a:r>
            <a:r>
              <a:rPr lang="en-US" sz="2100" b="1" u="sng" dirty="0" err="1"/>
              <a:t>BroMenn</a:t>
            </a:r>
            <a:r>
              <a:rPr lang="en-US" sz="2100" b="1" u="sng" dirty="0"/>
              <a:t> Medical Center</a:t>
            </a:r>
            <a:r>
              <a:rPr lang="en-US" sz="2100" b="1" dirty="0"/>
              <a:t>, </a:t>
            </a:r>
            <a:r>
              <a:rPr lang="en-US" sz="2100" dirty="0"/>
              <a:t>2022 WL 138632</a:t>
            </a:r>
            <a:r>
              <a:rPr lang="en-US" sz="2100" b="1" i="1" dirty="0"/>
              <a:t> </a:t>
            </a:r>
            <a:r>
              <a:rPr lang="en-US" sz="2100" dirty="0"/>
              <a:t>(C.D. Ill. Jan. 14, 2022) (fever alone, whether or not caused by COVID, does not constitute actual disability)</a:t>
            </a:r>
          </a:p>
          <a:p>
            <a:pPr>
              <a:spcAft>
                <a:spcPts val="1200"/>
              </a:spcAft>
            </a:pPr>
            <a:r>
              <a:rPr lang="en-US" sz="2100" b="1" u="sng" dirty="0"/>
              <a:t>Baum v. </a:t>
            </a:r>
            <a:r>
              <a:rPr lang="en-US" sz="2100" b="1" u="sng" dirty="0" err="1"/>
              <a:t>Dunmire</a:t>
            </a:r>
            <a:r>
              <a:rPr lang="en-US" sz="2100" b="1" u="sng" dirty="0"/>
              <a:t> Property Management, Inc</a:t>
            </a:r>
            <a:r>
              <a:rPr lang="en-US" sz="2100" dirty="0"/>
              <a:t>., No. 21-cv-00964-CMA-NYW, 2022 WL 889097</a:t>
            </a:r>
            <a:r>
              <a:rPr lang="en-US" sz="2100" i="1" dirty="0"/>
              <a:t> </a:t>
            </a:r>
            <a:r>
              <a:rPr lang="en-US" sz="2100" dirty="0"/>
              <a:t>(D. Colo. Mar. 25, 2022) (“acute, short-term COVID-19” not a disability; but court only analyzed duration, not severity)</a:t>
            </a:r>
          </a:p>
          <a:p>
            <a:pPr>
              <a:spcAft>
                <a:spcPts val="1200"/>
              </a:spcAft>
            </a:pPr>
            <a:r>
              <a:rPr lang="en-US" sz="2100" b="1" u="sng" dirty="0"/>
              <a:t>Champion v. Mannington Mills, Inc</a:t>
            </a:r>
            <a:r>
              <a:rPr lang="en-US" sz="2100" dirty="0"/>
              <a:t>., 538 F. Supp. 3d 1344, 1349 (M.D. Ga. 2021) (rejecting argument that disability is shown simply because an individual has COVID-19 infection or is subject to isolation or quarantine)</a:t>
            </a:r>
          </a:p>
          <a:p>
            <a:r>
              <a:rPr lang="en-US" sz="2100" u="sng" dirty="0"/>
              <a:t>See</a:t>
            </a:r>
            <a:r>
              <a:rPr lang="en-US" sz="2100" dirty="0"/>
              <a:t> </a:t>
            </a:r>
            <a:r>
              <a:rPr lang="en-US" sz="2100" u="sng" dirty="0"/>
              <a:t>also</a:t>
            </a:r>
            <a:r>
              <a:rPr lang="en-US" sz="2100" dirty="0"/>
              <a:t> </a:t>
            </a:r>
            <a:r>
              <a:rPr lang="en-US" sz="2100" b="1" u="sng" dirty="0"/>
              <a:t>Payne v. Woods Services, Inc</a:t>
            </a:r>
            <a:r>
              <a:rPr lang="en-US" sz="2100" dirty="0"/>
              <a:t>., 520 F. Supp. 3d 670 (E.D. Pa. 2021) </a:t>
            </a:r>
            <a:br>
              <a:rPr lang="en-US" sz="2100" dirty="0"/>
            </a:br>
            <a:r>
              <a:rPr lang="en-US" sz="2100" dirty="0"/>
              <a:t>(ADA claim dismissed for failure to allege facts about COVID-19 symptoms </a:t>
            </a:r>
            <a:br>
              <a:rPr lang="en-US" sz="2100" dirty="0"/>
            </a:br>
            <a:r>
              <a:rPr lang="en-US" sz="2100" dirty="0"/>
              <a:t>and what major life activity was affected)</a:t>
            </a:r>
          </a:p>
        </p:txBody>
      </p:sp>
      <p:sp>
        <p:nvSpPr>
          <p:cNvPr id="4" name="Slide Number Placeholder 3">
            <a:extLst>
              <a:ext uri="{FF2B5EF4-FFF2-40B4-BE49-F238E27FC236}">
                <a16:creationId xmlns:a16="http://schemas.microsoft.com/office/drawing/2014/main" id="{9A37F0D2-A7F6-4DA9-B0C7-11BECD990AB5}"/>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15</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98479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DB5679-8640-4645-809C-6F6BBA4B23D8}"/>
              </a:ext>
            </a:extLst>
          </p:cNvPr>
          <p:cNvSpPr>
            <a:spLocks noGrp="1"/>
          </p:cNvSpPr>
          <p:nvPr>
            <p:ph type="title" idx="4294967295"/>
          </p:nvPr>
        </p:nvSpPr>
        <p:spPr>
          <a:xfrm>
            <a:off x="581025" y="2181225"/>
            <a:ext cx="11029950" cy="36782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kumimoji="0" lang="en-US" sz="40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Arial" panose="020B0604020202020204" pitchFamily="34" charset="0"/>
              </a:rPr>
              <a:t>"REGARDED AS” </a:t>
            </a:r>
            <a:br>
              <a:rPr kumimoji="0" lang="en-US" sz="40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Arial" panose="020B0604020202020204" pitchFamily="34" charset="0"/>
              </a:rPr>
              <a:t>INDIVIDUAL WITH A DISABILITY</a:t>
            </a:r>
          </a:p>
        </p:txBody>
      </p:sp>
      <p:sp>
        <p:nvSpPr>
          <p:cNvPr id="11161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4DD503BE-F597-46FA-AC08-F2FE541BB2FD}" type="slidenum">
              <a:rPr kumimoji="0" lang="en-US" altLang="en-US" sz="1600" b="0" i="0" u="none" strike="noStrike" kern="1200" cap="none" spc="0" normalizeH="0" baseline="0" noProof="0">
                <a:ln>
                  <a:noFill/>
                </a:ln>
                <a:solidFill>
                  <a:srgbClr val="1A32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100000"/>
                </a:lnSpc>
                <a:spcBef>
                  <a:spcPct val="0"/>
                </a:spcBef>
                <a:spcAft>
                  <a:spcPts val="0"/>
                </a:spcAft>
                <a:buClrTx/>
                <a:buSzTx/>
                <a:buFontTx/>
                <a:buNone/>
                <a:tabLst/>
                <a:defRPr/>
              </a:pPr>
              <a:t>16</a:t>
            </a:fld>
            <a:endParaRPr kumimoji="0" lang="en-US" altLang="en-US" sz="16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86985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D38C-3467-46C5-B0C6-54A0D536892B}"/>
              </a:ext>
            </a:extLst>
          </p:cNvPr>
          <p:cNvSpPr>
            <a:spLocks noGrp="1"/>
          </p:cNvSpPr>
          <p:nvPr>
            <p:ph type="title"/>
          </p:nvPr>
        </p:nvSpPr>
        <p:spPr/>
        <p:txBody>
          <a:bodyPr/>
          <a:lstStyle/>
          <a:p>
            <a:r>
              <a:rPr lang="en-US" dirty="0"/>
              <a:t>“Regarded as” ADA Coverage &amp; COVID-19</a:t>
            </a:r>
          </a:p>
        </p:txBody>
      </p:sp>
      <p:sp>
        <p:nvSpPr>
          <p:cNvPr id="3" name="Content Placeholder 2">
            <a:extLst>
              <a:ext uri="{FF2B5EF4-FFF2-40B4-BE49-F238E27FC236}">
                <a16:creationId xmlns:a16="http://schemas.microsoft.com/office/drawing/2014/main" id="{90A0C405-FCAC-43DF-9FFA-940C666ABC40}"/>
              </a:ext>
            </a:extLst>
          </p:cNvPr>
          <p:cNvSpPr>
            <a:spLocks noGrp="1"/>
          </p:cNvSpPr>
          <p:nvPr>
            <p:ph idx="1"/>
          </p:nvPr>
        </p:nvSpPr>
        <p:spPr>
          <a:xfrm>
            <a:off x="581192" y="1722352"/>
            <a:ext cx="11029615" cy="4629104"/>
          </a:xfrm>
        </p:spPr>
        <p:txBody>
          <a:bodyPr>
            <a:normAutofit/>
          </a:bodyPr>
          <a:lstStyle/>
          <a:p>
            <a:pPr marL="0" indent="0">
              <a:buNone/>
            </a:pPr>
            <a:r>
              <a:rPr lang="en-US" sz="2400" b="1" u="sng" dirty="0"/>
              <a:t>Rice v. Guardian Asset Management, Inc</a:t>
            </a:r>
            <a:r>
              <a:rPr lang="en-US" sz="2400" dirty="0"/>
              <a:t>. (11th Cir. June 1, 2022).  </a:t>
            </a:r>
          </a:p>
          <a:p>
            <a:pPr lvl="1"/>
            <a:r>
              <a:rPr lang="en-US" sz="2000" dirty="0"/>
              <a:t>Upholding dismissal of complaint alleging entitled to telework as accommodation for “perceived impairment” when employer required quarantine due to COVID-19 exposure  </a:t>
            </a:r>
          </a:p>
          <a:p>
            <a:pPr lvl="1"/>
            <a:r>
              <a:rPr lang="en-US" sz="2000" dirty="0"/>
              <a:t>Even if this was “regarding” employee as individual with disability (adverse action because of actual or perceived impairment), ADA does not require accommodation if only “regarded as” coverage</a:t>
            </a:r>
          </a:p>
          <a:p>
            <a:pPr lvl="1"/>
            <a:r>
              <a:rPr lang="en-US" sz="2000" dirty="0"/>
              <a:t>Employee only potentially entitled to accommodation if has or had an impairment that substantially limits a major life activity</a:t>
            </a:r>
          </a:p>
          <a:p>
            <a:pPr marL="0" indent="0">
              <a:buNone/>
            </a:pPr>
            <a:r>
              <a:rPr lang="en-US" sz="2200" b="1" u="sng" dirty="0" err="1"/>
              <a:t>Cupi</a:t>
            </a:r>
            <a:r>
              <a:rPr lang="en-US" sz="2200" b="1" u="sng" dirty="0"/>
              <a:t> v. Carle </a:t>
            </a:r>
            <a:r>
              <a:rPr lang="en-US" sz="2200" b="1" u="sng" dirty="0" err="1"/>
              <a:t>Bromenn</a:t>
            </a:r>
            <a:r>
              <a:rPr lang="en-US" sz="2200" b="1" u="sng" dirty="0"/>
              <a:t> Medical Center</a:t>
            </a:r>
            <a:r>
              <a:rPr lang="en-US" sz="2200" b="1" dirty="0"/>
              <a:t>, </a:t>
            </a:r>
            <a:r>
              <a:rPr lang="en-US" sz="2200" dirty="0"/>
              <a:t>2022 WL 138632</a:t>
            </a:r>
            <a:r>
              <a:rPr lang="en-US" sz="2200" b="1" i="1" dirty="0"/>
              <a:t> </a:t>
            </a:r>
            <a:r>
              <a:rPr lang="en-US" sz="2200" dirty="0"/>
              <a:t>(C.D. Ill. Jan. 14, 2022).</a:t>
            </a:r>
          </a:p>
          <a:p>
            <a:pPr lvl="1"/>
            <a:r>
              <a:rPr lang="en-US" sz="2000" dirty="0"/>
              <a:t>Employer did not “regard” employee as individual with a disability by following CDC guidance for quarantine following exposure</a:t>
            </a:r>
            <a:endParaRPr lang="en-US" dirty="0"/>
          </a:p>
        </p:txBody>
      </p:sp>
      <p:sp>
        <p:nvSpPr>
          <p:cNvPr id="4" name="Slide Number Placeholder 3">
            <a:extLst>
              <a:ext uri="{FF2B5EF4-FFF2-40B4-BE49-F238E27FC236}">
                <a16:creationId xmlns:a16="http://schemas.microsoft.com/office/drawing/2014/main" id="{73BF9EFE-4C34-40A4-A64C-36F95537799A}"/>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17</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2123381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04D34-DFC1-4C02-8E99-D1E10368A77D}"/>
              </a:ext>
            </a:extLst>
          </p:cNvPr>
          <p:cNvSpPr>
            <a:spLocks noGrp="1"/>
          </p:cNvSpPr>
          <p:nvPr>
            <p:ph type="title"/>
          </p:nvPr>
        </p:nvSpPr>
        <p:spPr/>
        <p:txBody>
          <a:bodyPr/>
          <a:lstStyle/>
          <a:p>
            <a:r>
              <a:rPr lang="en-US" dirty="0"/>
              <a:t>“Regarded as” ADA Coverage &amp; COVID-19 (continued)</a:t>
            </a:r>
          </a:p>
        </p:txBody>
      </p:sp>
      <p:sp>
        <p:nvSpPr>
          <p:cNvPr id="3" name="Content Placeholder 2">
            <a:extLst>
              <a:ext uri="{FF2B5EF4-FFF2-40B4-BE49-F238E27FC236}">
                <a16:creationId xmlns:a16="http://schemas.microsoft.com/office/drawing/2014/main" id="{96795F68-0671-4FC3-882F-4EC0466B8C39}"/>
              </a:ext>
            </a:extLst>
          </p:cNvPr>
          <p:cNvSpPr>
            <a:spLocks noGrp="1"/>
          </p:cNvSpPr>
          <p:nvPr>
            <p:ph idx="1"/>
          </p:nvPr>
        </p:nvSpPr>
        <p:spPr/>
        <p:txBody>
          <a:bodyPr/>
          <a:lstStyle/>
          <a:p>
            <a:pPr marL="0" indent="0">
              <a:buNone/>
            </a:pPr>
            <a:r>
              <a:rPr lang="en-US" sz="2400" b="1" dirty="0"/>
              <a:t>Practical take-aways</a:t>
            </a:r>
            <a:r>
              <a:rPr lang="en-US" sz="2400" dirty="0"/>
              <a:t>:  </a:t>
            </a:r>
          </a:p>
          <a:p>
            <a:r>
              <a:rPr lang="en-US" sz="2400" dirty="0">
                <a:cs typeface="Segoe UI Semibold" panose="020B0702040204020203" pitchFamily="34" charset="0"/>
              </a:rPr>
              <a:t>ADA allows employer to keep employee with COVID-19, symptoms, or exposure from physically entering workplace during CDC-recommended period of isolation or quarantine</a:t>
            </a:r>
          </a:p>
          <a:p>
            <a:r>
              <a:rPr lang="en-US" sz="2400" dirty="0">
                <a:cs typeface="Segoe UI Semibold" panose="020B0702040204020203" pitchFamily="34" charset="0"/>
              </a:rPr>
              <a:t>But employer risks potential ADA violation if it relies on myths, fears, or stereotypes about a condition to disallow return to work once employee no longer infectious and medically able to return</a:t>
            </a:r>
          </a:p>
          <a:p>
            <a:endParaRPr lang="en-US" dirty="0"/>
          </a:p>
        </p:txBody>
      </p:sp>
      <p:sp>
        <p:nvSpPr>
          <p:cNvPr id="4" name="Slide Number Placeholder 3">
            <a:extLst>
              <a:ext uri="{FF2B5EF4-FFF2-40B4-BE49-F238E27FC236}">
                <a16:creationId xmlns:a16="http://schemas.microsoft.com/office/drawing/2014/main" id="{EBDDC66A-3AE4-4B57-850A-C6E9374B469C}"/>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18</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3695338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DB5679-8640-4645-809C-6F6BBA4B23D8}"/>
              </a:ext>
            </a:extLst>
          </p:cNvPr>
          <p:cNvSpPr>
            <a:spLocks noGrp="1"/>
          </p:cNvSpPr>
          <p:nvPr>
            <p:ph type="title" idx="4294967295"/>
          </p:nvPr>
        </p:nvSpPr>
        <p:spPr>
          <a:xfrm>
            <a:off x="581025" y="2181225"/>
            <a:ext cx="11029950" cy="36782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kumimoji="0" lang="en-US" sz="40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Arial" panose="020B0604020202020204" pitchFamily="34" charset="0"/>
              </a:rPr>
              <a:t>QUALIFIED</a:t>
            </a:r>
          </a:p>
        </p:txBody>
      </p:sp>
      <p:sp>
        <p:nvSpPr>
          <p:cNvPr id="11161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4DD503BE-F597-46FA-AC08-F2FE541BB2FD}" type="slidenum">
              <a:rPr kumimoji="0" lang="en-US" altLang="en-US" sz="1600" b="0" i="0" u="none" strike="noStrike" kern="1200" cap="none" spc="0" normalizeH="0" baseline="0" noProof="0">
                <a:ln>
                  <a:noFill/>
                </a:ln>
                <a:solidFill>
                  <a:srgbClr val="1A32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100000"/>
                </a:lnSpc>
                <a:spcBef>
                  <a:spcPct val="0"/>
                </a:spcBef>
                <a:spcAft>
                  <a:spcPts val="0"/>
                </a:spcAft>
                <a:buClrTx/>
                <a:buSzTx/>
                <a:buFontTx/>
                <a:buNone/>
                <a:tabLst/>
                <a:defRPr/>
              </a:pPr>
              <a:t>19</a:t>
            </a:fld>
            <a:endParaRPr kumimoji="0" lang="en-US" altLang="en-US" sz="16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19503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639C-8766-4AAC-BA35-547F96D3D9BE}"/>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Housekeeping</a:t>
            </a:r>
          </a:p>
        </p:txBody>
      </p:sp>
      <p:sp>
        <p:nvSpPr>
          <p:cNvPr id="4" name="Slide Number Placeholder 3">
            <a:extLst>
              <a:ext uri="{FF2B5EF4-FFF2-40B4-BE49-F238E27FC236}">
                <a16:creationId xmlns:a16="http://schemas.microsoft.com/office/drawing/2014/main" id="{5AAA4C37-1AED-4F4E-AF40-81719900D239}"/>
              </a:ext>
            </a:extLst>
          </p:cNvPr>
          <p:cNvSpPr>
            <a:spLocks noGrp="1"/>
          </p:cNvSpPr>
          <p:nvPr>
            <p:ph type="sldNum" sz="quarter" idx="12"/>
          </p:nvPr>
        </p:nvSpPr>
        <p:spPr>
          <a:xfrm>
            <a:off x="10665305" y="78074"/>
            <a:ext cx="1052508" cy="365125"/>
          </a:xfrm>
        </p:spPr>
        <p:txBody>
          <a:bodyPr>
            <a:normAutofit/>
          </a:bodyPr>
          <a:lstStyle/>
          <a:p>
            <a:pPr>
              <a:lnSpc>
                <a:spcPct val="90000"/>
              </a:lnSpc>
              <a:spcAft>
                <a:spcPts val="600"/>
              </a:spcAft>
            </a:pPr>
            <a:fld id="{D57F1E4F-1CFF-5643-939E-217C01CDF565}" type="slidenum">
              <a:rPr lang="en-US" sz="1600" smtClean="0">
                <a:solidFill>
                  <a:srgbClr val="002060"/>
                </a:solidFill>
                <a:latin typeface="Arial Nova" panose="020B0504020202020204" pitchFamily="34" charset="0"/>
                <a:cs typeface="Arial" panose="020B0604020202020204" pitchFamily="34" charset="0"/>
              </a:rPr>
              <a:pPr>
                <a:lnSpc>
                  <a:spcPct val="90000"/>
                </a:lnSpc>
                <a:spcAft>
                  <a:spcPts val="600"/>
                </a:spcAft>
              </a:pPr>
              <a:t>2</a:t>
            </a:fld>
            <a:endParaRPr lang="en-US" sz="1600" dirty="0">
              <a:solidFill>
                <a:srgbClr val="002060"/>
              </a:solidFill>
              <a:latin typeface="Arial Nova" panose="020B0504020202020204" pitchFamily="34" charset="0"/>
              <a:cs typeface="Arial" panose="020B0604020202020204" pitchFamily="34" charset="0"/>
            </a:endParaRPr>
          </a:p>
        </p:txBody>
      </p:sp>
      <p:graphicFrame>
        <p:nvGraphicFramePr>
          <p:cNvPr id="8" name="Content Placeholder 2" descr="Technical Difficulties&#10;Q&amp;A option at the bottom of the screen&#10;800-526-7234 or 877-781-9403 (TTY) - or Live Chat at AskJAN.org&#10;Frequently Asked Questions (FAQ)&#10;https://AskJAN.org/Training/JAN-Webcast-Frequently-Asked-Questions.cfm&#10;Questions for Presenters&#10;Q&amp;A option at the bottom of the screen">
            <a:extLst>
              <a:ext uri="{FF2B5EF4-FFF2-40B4-BE49-F238E27FC236}">
                <a16:creationId xmlns:a16="http://schemas.microsoft.com/office/drawing/2014/main" id="{4EBCF884-6B8F-417E-9493-91071CE480E5}"/>
              </a:ext>
            </a:extLst>
          </p:cNvPr>
          <p:cNvGraphicFramePr>
            <a:graphicFrameLocks noGrp="1"/>
          </p:cNvGraphicFramePr>
          <p:nvPr>
            <p:ph idx="1"/>
            <p:extLst>
              <p:ext uri="{D42A27DB-BD31-4B8C-83A1-F6EECF244321}">
                <p14:modId xmlns:p14="http://schemas.microsoft.com/office/powerpoint/2010/main" val="2090832304"/>
              </p:ext>
            </p:extLst>
          </p:nvPr>
        </p:nvGraphicFramePr>
        <p:xfrm>
          <a:off x="581025" y="1998663"/>
          <a:ext cx="11029950" cy="4022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5135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03BE1-802D-407E-981E-97D154DCCF3E}"/>
              </a:ext>
            </a:extLst>
          </p:cNvPr>
          <p:cNvSpPr>
            <a:spLocks noGrp="1"/>
          </p:cNvSpPr>
          <p:nvPr>
            <p:ph type="title"/>
          </p:nvPr>
        </p:nvSpPr>
        <p:spPr>
          <a:xfrm>
            <a:off x="581191" y="713926"/>
            <a:ext cx="11029616" cy="1013800"/>
          </a:xfrm>
        </p:spPr>
        <p:txBody>
          <a:bodyPr>
            <a:normAutofit/>
          </a:bodyPr>
          <a:lstStyle/>
          <a:p>
            <a:pPr lvl="0"/>
            <a:r>
              <a:rPr lang="en-US" dirty="0">
                <a:sym typeface="DM Sans"/>
              </a:rPr>
              <a:t>“Qualified”:  Can Be Shown Even if Employee </a:t>
            </a:r>
            <a:br>
              <a:rPr lang="en-US" dirty="0">
                <a:sym typeface="DM Sans"/>
              </a:rPr>
            </a:br>
            <a:r>
              <a:rPr lang="en-US" dirty="0">
                <a:sym typeface="DM Sans"/>
              </a:rPr>
              <a:t>Needs Leave as Accommodation </a:t>
            </a:r>
            <a:endParaRPr lang="en-US" dirty="0"/>
          </a:p>
        </p:txBody>
      </p:sp>
      <p:sp>
        <p:nvSpPr>
          <p:cNvPr id="3" name="Content Placeholder 2">
            <a:extLst>
              <a:ext uri="{FF2B5EF4-FFF2-40B4-BE49-F238E27FC236}">
                <a16:creationId xmlns:a16="http://schemas.microsoft.com/office/drawing/2014/main" id="{42957EBF-89C5-4F41-BA82-A2BED1D91BAF}"/>
              </a:ext>
            </a:extLst>
          </p:cNvPr>
          <p:cNvSpPr>
            <a:spLocks noGrp="1"/>
          </p:cNvSpPr>
          <p:nvPr>
            <p:ph idx="1"/>
          </p:nvPr>
        </p:nvSpPr>
        <p:spPr>
          <a:xfrm>
            <a:off x="581192" y="1852386"/>
            <a:ext cx="11029615" cy="4503964"/>
          </a:xfrm>
        </p:spPr>
        <p:txBody>
          <a:bodyPr>
            <a:noAutofit/>
          </a:bodyPr>
          <a:lstStyle/>
          <a:p>
            <a:pPr marL="0" indent="0">
              <a:spcAft>
                <a:spcPts val="1200"/>
              </a:spcAft>
              <a:buNone/>
            </a:pPr>
            <a:r>
              <a:rPr lang="en-US" sz="2400" b="1" u="sng" dirty="0"/>
              <a:t>Blanchet v. Charter Commc’ns, LLC</a:t>
            </a:r>
            <a:r>
              <a:rPr lang="en-US" sz="2400" dirty="0"/>
              <a:t>, 27 F.4th 1221 (6th Cir 2022). </a:t>
            </a:r>
          </a:p>
          <a:p>
            <a:pPr lvl="1">
              <a:buFont typeface="Wingdings" panose="05000000000000000000" pitchFamily="2" charset="2"/>
              <a:buChar char="§"/>
            </a:pPr>
            <a:r>
              <a:rPr lang="en-US" sz="2400" dirty="0"/>
              <a:t>“Qualified” under ADA if meet skill/experience/education/other job requirements and can perform essential functions “with or without reasonable accommodation”</a:t>
            </a:r>
          </a:p>
          <a:p>
            <a:pPr lvl="1">
              <a:buFont typeface="Wingdings" panose="05000000000000000000" pitchFamily="2" charset="2"/>
              <a:buChar char="§"/>
            </a:pPr>
            <a:r>
              <a:rPr lang="en-US" sz="2400" dirty="0"/>
              <a:t>Rejected employer’s argument not qualified on date fired because unable to work at that time  </a:t>
            </a:r>
          </a:p>
          <a:p>
            <a:pPr lvl="1">
              <a:buFont typeface="Wingdings" panose="05000000000000000000" pitchFamily="2" charset="2"/>
              <a:buChar char="§"/>
            </a:pPr>
            <a:r>
              <a:rPr lang="en-US" sz="2400" dirty="0"/>
              <a:t>When leave is reasonable accommodation at issue, “qualified” if would be able to perform essential functions upon return</a:t>
            </a:r>
          </a:p>
          <a:p>
            <a:pPr lvl="1">
              <a:buFont typeface="Wingdings" panose="05000000000000000000" pitchFamily="2" charset="2"/>
              <a:buChar char="§"/>
            </a:pPr>
            <a:r>
              <a:rPr lang="en-US" sz="2400" dirty="0"/>
              <a:t>See also </a:t>
            </a:r>
            <a:r>
              <a:rPr lang="en-US" sz="2400" b="1" u="sng" dirty="0"/>
              <a:t>King v. Steward Trumbull </a:t>
            </a:r>
            <a:r>
              <a:rPr lang="en-US" sz="2400" b="1" u="sng" dirty="0" err="1"/>
              <a:t>Mem’l</a:t>
            </a:r>
            <a:r>
              <a:rPr lang="en-US" sz="2400" b="1" u="sng" dirty="0"/>
              <a:t> Hosp., Inc</a:t>
            </a:r>
            <a:r>
              <a:rPr lang="en-US" sz="2400" u="sng" dirty="0"/>
              <a:t>.</a:t>
            </a:r>
            <a:r>
              <a:rPr lang="en-US" sz="2400" dirty="0"/>
              <a:t>, 30 F.4th 551 </a:t>
            </a:r>
            <a:br>
              <a:rPr lang="en-US" sz="2400" dirty="0"/>
            </a:br>
            <a:r>
              <a:rPr lang="en-US" sz="2400" dirty="0"/>
              <a:t>(6th Cir. 2022) (same)</a:t>
            </a:r>
          </a:p>
        </p:txBody>
      </p:sp>
      <p:sp>
        <p:nvSpPr>
          <p:cNvPr id="4" name="Slide Number Placeholder 3">
            <a:extLst>
              <a:ext uri="{FF2B5EF4-FFF2-40B4-BE49-F238E27FC236}">
                <a16:creationId xmlns:a16="http://schemas.microsoft.com/office/drawing/2014/main" id="{24C8CF2B-10CD-4763-9A15-AF874649D80C}"/>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20</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1153273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C3AE7-EA28-407E-A491-F442DD54E8E2}"/>
              </a:ext>
            </a:extLst>
          </p:cNvPr>
          <p:cNvSpPr>
            <a:spLocks noGrp="1"/>
          </p:cNvSpPr>
          <p:nvPr>
            <p:ph type="title"/>
          </p:nvPr>
        </p:nvSpPr>
        <p:spPr/>
        <p:txBody>
          <a:bodyPr>
            <a:normAutofit/>
          </a:bodyPr>
          <a:lstStyle/>
          <a:p>
            <a:r>
              <a:rPr lang="en-US" dirty="0">
                <a:sym typeface="DM Sans"/>
              </a:rPr>
              <a:t>Not “Qualified” if Accommodation Needed to Perform Essential Functions is Assigning Them to Others</a:t>
            </a:r>
            <a:endParaRPr lang="en-US" dirty="0"/>
          </a:p>
        </p:txBody>
      </p:sp>
      <p:sp>
        <p:nvSpPr>
          <p:cNvPr id="3" name="Content Placeholder 2">
            <a:extLst>
              <a:ext uri="{FF2B5EF4-FFF2-40B4-BE49-F238E27FC236}">
                <a16:creationId xmlns:a16="http://schemas.microsoft.com/office/drawing/2014/main" id="{470C9FD7-3058-423C-BC2E-5D5295C7C7C9}"/>
              </a:ext>
            </a:extLst>
          </p:cNvPr>
          <p:cNvSpPr>
            <a:spLocks noGrp="1"/>
          </p:cNvSpPr>
          <p:nvPr>
            <p:ph idx="1"/>
          </p:nvPr>
        </p:nvSpPr>
        <p:spPr>
          <a:xfrm>
            <a:off x="581192" y="2012995"/>
            <a:ext cx="11029615" cy="4268061"/>
          </a:xfrm>
        </p:spPr>
        <p:txBody>
          <a:bodyPr>
            <a:normAutofit fontScale="85000" lnSpcReduction="20000"/>
          </a:bodyPr>
          <a:lstStyle/>
          <a:p>
            <a:pPr marL="0" marR="0" lvl="0" indent="0" algn="l" defTabSz="457200" rtl="0" eaLnBrk="1" fontAlgn="auto" latinLnBrk="0" hangingPunct="1">
              <a:lnSpc>
                <a:spcPct val="100000"/>
              </a:lnSpc>
              <a:spcBef>
                <a:spcPct val="20000"/>
              </a:spcBef>
              <a:spcAft>
                <a:spcPts val="1200"/>
              </a:spcAft>
              <a:buClr>
                <a:srgbClr val="1A3260"/>
              </a:buClr>
              <a:buSzPct val="92000"/>
              <a:buNone/>
              <a:tabLst/>
              <a:defRPr/>
            </a:pPr>
            <a:r>
              <a:rPr kumimoji="0" lang="en-US" sz="2800" b="1" i="0" u="sng" strike="noStrike" kern="1200" cap="none" spc="0" normalizeH="0" baseline="0" noProof="0" dirty="0">
                <a:ln>
                  <a:noFill/>
                </a:ln>
                <a:solidFill>
                  <a:srgbClr val="1A3260"/>
                </a:solidFill>
                <a:effectLst/>
                <a:uLnTx/>
                <a:uFillTx/>
              </a:rPr>
              <a:t>Thompson v. Microsoft Corp</a:t>
            </a:r>
            <a:r>
              <a:rPr kumimoji="0" lang="en-US" sz="2800" b="1" i="0" strike="noStrike" kern="1200" cap="none" spc="0" normalizeH="0" baseline="0" noProof="0" dirty="0">
                <a:ln>
                  <a:noFill/>
                </a:ln>
                <a:solidFill>
                  <a:srgbClr val="1A3260"/>
                </a:solidFill>
                <a:effectLst/>
                <a:uLnTx/>
                <a:uFillTx/>
              </a:rPr>
              <a:t>.</a:t>
            </a:r>
            <a:r>
              <a:rPr kumimoji="0" lang="en-US" sz="2800" b="1" i="0" u="none" strike="noStrike" kern="1200" cap="none" spc="0" normalizeH="0" baseline="0" noProof="0" dirty="0">
                <a:ln>
                  <a:noFill/>
                </a:ln>
                <a:solidFill>
                  <a:srgbClr val="1A3260"/>
                </a:solidFill>
                <a:effectLst/>
                <a:uLnTx/>
                <a:uFillTx/>
              </a:rPr>
              <a:t>,</a:t>
            </a:r>
            <a:r>
              <a:rPr kumimoji="0" lang="en-US" sz="2800" b="0" i="0" u="none" strike="noStrike" kern="1200" cap="none" spc="0" normalizeH="0" baseline="0" noProof="0" dirty="0">
                <a:ln>
                  <a:noFill/>
                </a:ln>
                <a:solidFill>
                  <a:srgbClr val="1A3260"/>
                </a:solidFill>
                <a:effectLst/>
                <a:uLnTx/>
                <a:uFillTx/>
              </a:rPr>
              <a:t> 2 F.4th 460 (5th Cir. 2021). </a:t>
            </a:r>
          </a:p>
          <a:p>
            <a:pPr lvl="1">
              <a:lnSpc>
                <a:spcPct val="120000"/>
              </a:lnSpc>
              <a:buClr>
                <a:srgbClr val="1A3260"/>
              </a:buClr>
              <a:buFont typeface="Wingdings" panose="05000000000000000000" pitchFamily="2" charset="2"/>
              <a:buChar char="§"/>
              <a:defRPr/>
            </a:pPr>
            <a:r>
              <a:rPr kumimoji="0" lang="en-US" sz="2800" b="0" i="0" u="none" strike="noStrike" kern="1200" cap="none" spc="0" normalizeH="0" baseline="0" noProof="0" dirty="0">
                <a:ln>
                  <a:noFill/>
                </a:ln>
                <a:solidFill>
                  <a:srgbClr val="1A3260"/>
                </a:solidFill>
                <a:effectLst/>
                <a:uLnTx/>
                <a:uFillTx/>
                <a:latin typeface="Arial Nova" panose="020B0504020202020204" pitchFamily="34" charset="0"/>
              </a:rPr>
              <a:t>Senior-level executive’s job description:  Ability to coordinate resources/initiatives; executive-level interpersonal, verbal, written, and presentation skills to communicate with clients; manage multiple complex projects in fast-paced environment</a:t>
            </a:r>
          </a:p>
          <a:p>
            <a:pPr lvl="1">
              <a:lnSpc>
                <a:spcPct val="120000"/>
              </a:lnSpc>
              <a:buClr>
                <a:srgbClr val="1A3260"/>
              </a:buClr>
              <a:buFont typeface="Wingdings" panose="05000000000000000000" pitchFamily="2" charset="2"/>
              <a:buChar char="§"/>
              <a:defRPr/>
            </a:pPr>
            <a:r>
              <a:rPr kumimoji="0" lang="en-US" sz="2800" b="0" i="0" u="none" strike="noStrike" kern="1200" cap="none" spc="0" normalizeH="0" baseline="0" noProof="0" dirty="0">
                <a:ln>
                  <a:noFill/>
                </a:ln>
                <a:solidFill>
                  <a:srgbClr val="1A3260"/>
                </a:solidFill>
                <a:effectLst/>
                <a:uLnTx/>
                <a:uFillTx/>
                <a:latin typeface="Arial Nova" panose="020B0504020202020204" pitchFamily="34" charset="0"/>
              </a:rPr>
              <a:t>Requested accommodations for Autism Spectrum Disorder:  Having other employees prepare his written materials and perform most administrative tasks</a:t>
            </a:r>
          </a:p>
          <a:p>
            <a:pPr lvl="1">
              <a:lnSpc>
                <a:spcPct val="120000"/>
              </a:lnSpc>
              <a:buClr>
                <a:srgbClr val="1A3260"/>
              </a:buClr>
              <a:buFont typeface="Wingdings" panose="05000000000000000000" pitchFamily="2" charset="2"/>
              <a:buChar char="§"/>
              <a:defRPr/>
            </a:pPr>
            <a:r>
              <a:rPr kumimoji="0" lang="en-US" sz="2800" b="0" i="0" u="none" strike="noStrike" kern="1200" cap="none" spc="0" normalizeH="0" baseline="0" noProof="0" dirty="0">
                <a:ln>
                  <a:noFill/>
                </a:ln>
                <a:solidFill>
                  <a:srgbClr val="1A3260"/>
                </a:solidFill>
                <a:effectLst/>
                <a:uLnTx/>
                <a:uFillTx/>
                <a:latin typeface="Arial Nova" panose="020B0504020202020204" pitchFamily="34" charset="0"/>
              </a:rPr>
              <a:t>Not qualified because accommodation doesn’t require removing essential functions or assigning them to others</a:t>
            </a:r>
            <a:endParaRPr lang="en-US" dirty="0"/>
          </a:p>
        </p:txBody>
      </p:sp>
      <p:sp>
        <p:nvSpPr>
          <p:cNvPr id="4" name="Slide Number Placeholder 3">
            <a:extLst>
              <a:ext uri="{FF2B5EF4-FFF2-40B4-BE49-F238E27FC236}">
                <a16:creationId xmlns:a16="http://schemas.microsoft.com/office/drawing/2014/main" id="{B42E306B-23CA-48A7-BA80-2C8283C85864}"/>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21</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2623911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DB5679-8640-4645-809C-6F6BBA4B23D8}"/>
              </a:ext>
            </a:extLst>
          </p:cNvPr>
          <p:cNvSpPr>
            <a:spLocks noGrp="1"/>
          </p:cNvSpPr>
          <p:nvPr>
            <p:ph type="title" idx="4294967295"/>
          </p:nvPr>
        </p:nvSpPr>
        <p:spPr>
          <a:xfrm>
            <a:off x="581025" y="2181225"/>
            <a:ext cx="11029950" cy="36782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kumimoji="0" lang="en-US" sz="40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Arial" panose="020B0604020202020204" pitchFamily="34" charset="0"/>
              </a:rPr>
              <a:t>REASONABLE ACCOMMODATION</a:t>
            </a:r>
          </a:p>
        </p:txBody>
      </p:sp>
      <p:sp>
        <p:nvSpPr>
          <p:cNvPr id="11161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4DD503BE-F597-46FA-AC08-F2FE541BB2FD}" type="slidenum">
              <a:rPr kumimoji="0" lang="en-US" altLang="en-US" sz="1600" b="0" i="0" u="none" strike="noStrike" kern="1200" cap="none" spc="0" normalizeH="0" baseline="0" noProof="0">
                <a:ln>
                  <a:noFill/>
                </a:ln>
                <a:solidFill>
                  <a:srgbClr val="1A32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100000"/>
                </a:lnSpc>
                <a:spcBef>
                  <a:spcPct val="0"/>
                </a:spcBef>
                <a:spcAft>
                  <a:spcPts val="0"/>
                </a:spcAft>
                <a:buClrTx/>
                <a:buSzTx/>
                <a:buFontTx/>
                <a:buNone/>
                <a:tabLst/>
                <a:defRPr/>
              </a:pPr>
              <a:t>22</a:t>
            </a:fld>
            <a:endParaRPr kumimoji="0" lang="en-US" altLang="en-US" sz="16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6533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ACFAB-242A-4977-9F81-28D0AEBDB349}"/>
              </a:ext>
            </a:extLst>
          </p:cNvPr>
          <p:cNvSpPr>
            <a:spLocks noGrp="1"/>
          </p:cNvSpPr>
          <p:nvPr>
            <p:ph type="title"/>
          </p:nvPr>
        </p:nvSpPr>
        <p:spPr/>
        <p:txBody>
          <a:bodyPr>
            <a:normAutofit/>
          </a:bodyPr>
          <a:lstStyle/>
          <a:p>
            <a:r>
              <a:rPr lang="en-US" dirty="0"/>
              <a:t>Accommodation Requests</a:t>
            </a:r>
          </a:p>
        </p:txBody>
      </p:sp>
      <p:sp>
        <p:nvSpPr>
          <p:cNvPr id="3" name="Content Placeholder 2">
            <a:extLst>
              <a:ext uri="{FF2B5EF4-FFF2-40B4-BE49-F238E27FC236}">
                <a16:creationId xmlns:a16="http://schemas.microsoft.com/office/drawing/2014/main" id="{5CB740D7-DD0E-4314-B91A-9BCD74FD4C47}"/>
              </a:ext>
            </a:extLst>
          </p:cNvPr>
          <p:cNvSpPr>
            <a:spLocks noGrp="1"/>
          </p:cNvSpPr>
          <p:nvPr>
            <p:ph idx="1"/>
          </p:nvPr>
        </p:nvSpPr>
        <p:spPr/>
        <p:txBody>
          <a:bodyPr>
            <a:noAutofit/>
          </a:bodyPr>
          <a:lstStyle/>
          <a:p>
            <a:pPr>
              <a:spcAft>
                <a:spcPts val="1200"/>
              </a:spcAft>
            </a:pPr>
            <a:r>
              <a:rPr lang="en-US" sz="2400" dirty="0"/>
              <a:t>May be made by either the applicant/employee or a family member, health professional, or other representative acting on the individual's behalf</a:t>
            </a:r>
          </a:p>
          <a:p>
            <a:pPr>
              <a:spcAft>
                <a:spcPts val="1200"/>
              </a:spcAft>
            </a:pPr>
            <a:r>
              <a:rPr lang="en-US" sz="2400" dirty="0"/>
              <a:t>May be made orally or in writing and no particular words required</a:t>
            </a:r>
          </a:p>
          <a:p>
            <a:pPr lvl="0"/>
            <a:r>
              <a:rPr lang="en-US" sz="2400" dirty="0"/>
              <a:t>Need not be made at a certain time</a:t>
            </a:r>
          </a:p>
          <a:p>
            <a:pPr lvl="1"/>
            <a:r>
              <a:rPr lang="en-US" sz="2400" dirty="0"/>
              <a:t>E.g., may be made after hiring, even if not requested during application process</a:t>
            </a:r>
          </a:p>
          <a:p>
            <a:pPr lvl="1">
              <a:spcAft>
                <a:spcPts val="1200"/>
              </a:spcAft>
            </a:pPr>
            <a:r>
              <a:rPr lang="en-US" sz="2400" dirty="0"/>
              <a:t>E.g., may be made after performance problems have arisen (but employer is not required to forgo or rescind any consequences for what has already occurred)</a:t>
            </a:r>
          </a:p>
        </p:txBody>
      </p:sp>
      <p:sp>
        <p:nvSpPr>
          <p:cNvPr id="4" name="Slide Number Placeholder 3">
            <a:extLst>
              <a:ext uri="{FF2B5EF4-FFF2-40B4-BE49-F238E27FC236}">
                <a16:creationId xmlns:a16="http://schemas.microsoft.com/office/drawing/2014/main" id="{F9CC1623-9C31-4D28-B299-30C8D7884C14}"/>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23</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3563709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4EF5E-3E55-4801-B777-5276E13F32D4}"/>
              </a:ext>
            </a:extLst>
          </p:cNvPr>
          <p:cNvSpPr>
            <a:spLocks noGrp="1"/>
          </p:cNvSpPr>
          <p:nvPr>
            <p:ph type="title"/>
          </p:nvPr>
        </p:nvSpPr>
        <p:spPr/>
        <p:txBody>
          <a:bodyPr>
            <a:normAutofit/>
          </a:bodyPr>
          <a:lstStyle/>
          <a:p>
            <a:r>
              <a:rPr lang="en-US" dirty="0"/>
              <a:t>Common Pitfall:  Frequently Overlooked ADA Accommodation Requests </a:t>
            </a:r>
            <a:endParaRPr lang="en-US" sz="2400" dirty="0"/>
          </a:p>
        </p:txBody>
      </p:sp>
      <p:sp>
        <p:nvSpPr>
          <p:cNvPr id="3" name="Content Placeholder 2">
            <a:extLst>
              <a:ext uri="{FF2B5EF4-FFF2-40B4-BE49-F238E27FC236}">
                <a16:creationId xmlns:a16="http://schemas.microsoft.com/office/drawing/2014/main" id="{3CE02109-14B5-4D3A-8441-25FD052A73B0}"/>
              </a:ext>
            </a:extLst>
          </p:cNvPr>
          <p:cNvSpPr>
            <a:spLocks noGrp="1"/>
          </p:cNvSpPr>
          <p:nvPr>
            <p:ph idx="1"/>
          </p:nvPr>
        </p:nvSpPr>
        <p:spPr>
          <a:xfrm>
            <a:off x="581192" y="2579141"/>
            <a:ext cx="11029615" cy="3678303"/>
          </a:xfrm>
        </p:spPr>
        <p:txBody>
          <a:bodyPr>
            <a:noAutofit/>
          </a:bodyPr>
          <a:lstStyle/>
          <a:p>
            <a:pPr>
              <a:spcAft>
                <a:spcPts val="1200"/>
              </a:spcAft>
            </a:pPr>
            <a:r>
              <a:rPr lang="en-US" sz="2400" dirty="0">
                <a:cs typeface="Calibri Light" panose="020F0302020204030204" pitchFamily="34" charset="0"/>
              </a:rPr>
              <a:t>Requests for unpaid leave for an employee’s own medical condition beyond  leave available under FMLA, or where employee is not FMLA-eligible</a:t>
            </a:r>
          </a:p>
          <a:p>
            <a:pPr>
              <a:spcAft>
                <a:spcPts val="1200"/>
              </a:spcAft>
            </a:pPr>
            <a:r>
              <a:rPr lang="en-US" sz="2400" dirty="0">
                <a:cs typeface="Calibri Light" panose="020F0302020204030204" pitchFamily="34" charset="0"/>
              </a:rPr>
              <a:t>Requests that implicate both ADA and other requirements </a:t>
            </a:r>
            <a:br>
              <a:rPr lang="en-US" sz="2400" dirty="0">
                <a:cs typeface="Calibri Light" panose="020F0302020204030204" pitchFamily="34" charset="0"/>
              </a:rPr>
            </a:br>
            <a:r>
              <a:rPr lang="en-US" sz="2400" dirty="0">
                <a:cs typeface="Calibri Light" panose="020F0302020204030204" pitchFamily="34" charset="0"/>
              </a:rPr>
              <a:t>(e.g., employer light duty programs or workers' compensation)</a:t>
            </a:r>
          </a:p>
          <a:p>
            <a:pPr>
              <a:spcAft>
                <a:spcPts val="1200"/>
              </a:spcAft>
            </a:pPr>
            <a:r>
              <a:rPr lang="en-US" sz="2400" dirty="0">
                <a:cs typeface="Calibri Light" panose="020F0302020204030204" pitchFamily="34" charset="0"/>
              </a:rPr>
              <a:t>Requests that identify disability-related need, but employee does not have </a:t>
            </a:r>
            <a:br>
              <a:rPr lang="en-US" sz="2400" dirty="0">
                <a:cs typeface="Calibri Light" panose="020F0302020204030204" pitchFamily="34" charset="0"/>
              </a:rPr>
            </a:br>
            <a:r>
              <a:rPr lang="en-US" sz="2400" dirty="0">
                <a:cs typeface="Calibri Light" panose="020F0302020204030204" pitchFamily="34" charset="0"/>
              </a:rPr>
              <a:t>a proposed solution</a:t>
            </a:r>
          </a:p>
          <a:p>
            <a:r>
              <a:rPr lang="en-US" sz="2400" dirty="0">
                <a:cs typeface="Calibri Light" panose="020F0302020204030204" pitchFamily="34" charset="0"/>
              </a:rPr>
              <a:t>Situations where no request is needed (e.g., where employer is already on notice of employee’s regular need for a sign language interpreter for events such as training, safety talks, discussions on work procedures, policies or assignments, and disciplinary actions)</a:t>
            </a:r>
          </a:p>
          <a:p>
            <a:endParaRPr lang="en-US" sz="2400" dirty="0"/>
          </a:p>
        </p:txBody>
      </p:sp>
      <p:sp>
        <p:nvSpPr>
          <p:cNvPr id="4" name="Slide Number Placeholder 3">
            <a:extLst>
              <a:ext uri="{FF2B5EF4-FFF2-40B4-BE49-F238E27FC236}">
                <a16:creationId xmlns:a16="http://schemas.microsoft.com/office/drawing/2014/main" id="{15B2753F-1EE7-4982-A2DA-8AB1528DAC97}"/>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24</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1059834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3FE9C-CD29-4C1F-9A80-464C06F04AD6}"/>
              </a:ext>
            </a:extLst>
          </p:cNvPr>
          <p:cNvSpPr>
            <a:spLocks noGrp="1"/>
          </p:cNvSpPr>
          <p:nvPr>
            <p:ph type="title"/>
          </p:nvPr>
        </p:nvSpPr>
        <p:spPr>
          <a:xfrm>
            <a:off x="581192" y="702156"/>
            <a:ext cx="11029616" cy="1013800"/>
          </a:xfrm>
        </p:spPr>
        <p:txBody>
          <a:bodyPr>
            <a:normAutofit/>
          </a:bodyPr>
          <a:lstStyle/>
          <a:p>
            <a:r>
              <a:rPr lang="en-US" dirty="0"/>
              <a:t>Practical Tips: </a:t>
            </a:r>
            <a:br>
              <a:rPr lang="en-US" dirty="0"/>
            </a:br>
            <a:r>
              <a:rPr lang="en-US" dirty="0"/>
              <a:t>Recognizing An Accommodation Request</a:t>
            </a:r>
          </a:p>
        </p:txBody>
      </p:sp>
      <p:sp>
        <p:nvSpPr>
          <p:cNvPr id="11" name="Rectangle 10">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A300417-3840-4DCB-8192-761E14699514}"/>
              </a:ext>
              <a:ext uri="{C183D7F6-B498-43B3-948B-1728B52AA6E4}">
                <adec:decorative xmlns:adec="http://schemas.microsoft.com/office/drawing/2017/decorative" val="1"/>
              </a:ext>
            </a:extLst>
          </p:cNvPr>
          <p:cNvPicPr>
            <a:picLocks noChangeAspect="1"/>
          </p:cNvPicPr>
          <p:nvPr/>
        </p:nvPicPr>
        <p:blipFill rotWithShape="1">
          <a:blip r:embed="rId3"/>
          <a:srcRect r="9568" b="1"/>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FC7D886A-FD15-4CD0-9CD8-97E2CEA6C76F}"/>
              </a:ext>
            </a:extLst>
          </p:cNvPr>
          <p:cNvSpPr>
            <a:spLocks noGrp="1"/>
          </p:cNvSpPr>
          <p:nvPr>
            <p:ph idx="1"/>
          </p:nvPr>
        </p:nvSpPr>
        <p:spPr>
          <a:xfrm>
            <a:off x="6340830" y="2180496"/>
            <a:ext cx="5269976" cy="4045683"/>
          </a:xfrm>
        </p:spPr>
        <p:txBody>
          <a:bodyPr>
            <a:normAutofit lnSpcReduction="10000"/>
          </a:bodyPr>
          <a:lstStyle/>
          <a:p>
            <a:r>
              <a:rPr lang="en-US" sz="2200" dirty="0"/>
              <a:t>Not sure if it’s an accommodation request? </a:t>
            </a:r>
            <a:r>
              <a:rPr lang="en-US" sz="2200" b="1" dirty="0"/>
              <a:t>Ask.</a:t>
            </a:r>
            <a:r>
              <a:rPr lang="en-US" sz="2200" dirty="0"/>
              <a:t> </a:t>
            </a:r>
          </a:p>
          <a:p>
            <a:r>
              <a:rPr lang="en-US" sz="2200" dirty="0"/>
              <a:t>Examples:</a:t>
            </a:r>
          </a:p>
          <a:p>
            <a:pPr lvl="1"/>
            <a:r>
              <a:rPr lang="en-US" sz="2200" dirty="0">
                <a:latin typeface="Arial Nova" panose="020B0504020202020204" pitchFamily="34" charset="0"/>
              </a:rPr>
              <a:t>“How can I help?”</a:t>
            </a:r>
          </a:p>
          <a:p>
            <a:pPr lvl="1">
              <a:spcAft>
                <a:spcPts val="1200"/>
              </a:spcAft>
            </a:pPr>
            <a:r>
              <a:rPr lang="en-US" sz="2200" dirty="0">
                <a:latin typeface="Arial Nova" panose="020B0504020202020204" pitchFamily="34" charset="0"/>
              </a:rPr>
              <a:t>“I want to clarify what you’re asking for and why it’s needed, so I can find out what we can do to help.”</a:t>
            </a:r>
          </a:p>
          <a:p>
            <a:pPr marL="0" marR="0" lvl="0" indent="0" algn="l" defTabSz="457200"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None/>
              <a:tabLst/>
              <a:defRPr/>
            </a:pPr>
            <a:r>
              <a:rPr kumimoji="0" lang="en-US" sz="20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hlinkClick r:id="rId4"/>
              </a:rPr>
              <a:t>Recognizing an Accommodation Request</a:t>
            </a:r>
            <a:endParaRPr kumimoji="0" lang="en-US" sz="20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None/>
              <a:tabLst/>
              <a:defRPr/>
            </a:pPr>
            <a:r>
              <a:rPr kumimoji="0" lang="en-US" sz="20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hlinkClick r:id="rId5"/>
              </a:rPr>
              <a:t>Mother May I? Must I? Should I?</a:t>
            </a:r>
            <a:endParaRPr kumimoji="0" lang="en-US" sz="20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1200"/>
              </a:spcAft>
              <a:buClr>
                <a:srgbClr val="1A3260"/>
              </a:buClr>
              <a:buSzPct val="92000"/>
              <a:buFont typeface="Wingdings 2" panose="05020102010507070707" pitchFamily="18" charset="2"/>
              <a:buNone/>
              <a:tabLst/>
              <a:defRPr/>
            </a:pPr>
            <a:r>
              <a:rPr kumimoji="0" lang="en-US" sz="20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hlinkClick r:id="rId6"/>
              </a:rPr>
              <a:t>How Can I Help?</a:t>
            </a:r>
            <a:endParaRPr lang="en-US" dirty="0"/>
          </a:p>
        </p:txBody>
      </p:sp>
      <p:sp>
        <p:nvSpPr>
          <p:cNvPr id="4" name="Slide Number Placeholder 3">
            <a:extLst>
              <a:ext uri="{FF2B5EF4-FFF2-40B4-BE49-F238E27FC236}">
                <a16:creationId xmlns:a16="http://schemas.microsoft.com/office/drawing/2014/main" id="{06E39B8E-2846-4FB9-842C-C12AB9AEC882}"/>
              </a:ext>
            </a:extLst>
          </p:cNvPr>
          <p:cNvSpPr>
            <a:spLocks noGrp="1"/>
          </p:cNvSpPr>
          <p:nvPr>
            <p:ph type="sldNum" sz="quarter" idx="12"/>
          </p:nvPr>
        </p:nvSpPr>
        <p:spPr>
          <a:xfrm>
            <a:off x="10678950" y="55053"/>
            <a:ext cx="1052508" cy="365125"/>
          </a:xfrm>
        </p:spPr>
        <p:txBody>
          <a:bodyPr>
            <a:normAutofit/>
          </a:bodyPr>
          <a:lstStyle/>
          <a:p>
            <a:pPr>
              <a:lnSpc>
                <a:spcPct val="90000"/>
              </a:lnSpc>
              <a:spcAft>
                <a:spcPts val="600"/>
              </a:spcAft>
            </a:pPr>
            <a:fld id="{D57F1E4F-1CFF-5643-939E-217C01CDF565}" type="slidenum">
              <a:rPr lang="en-US" sz="1600" smtClean="0">
                <a:solidFill>
                  <a:srgbClr val="002060"/>
                </a:solidFill>
                <a:latin typeface="Arial Nova" panose="020B0504020202020204" pitchFamily="34" charset="0"/>
              </a:rPr>
              <a:pPr>
                <a:lnSpc>
                  <a:spcPct val="90000"/>
                </a:lnSpc>
                <a:spcAft>
                  <a:spcPts val="600"/>
                </a:spcAft>
              </a:pPr>
              <a:t>25</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1681356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FB6299-7F91-40EF-BBEB-161C8E1C26AC}"/>
              </a:ext>
            </a:extLst>
          </p:cNvPr>
          <p:cNvSpPr>
            <a:spLocks noGrp="1"/>
          </p:cNvSpPr>
          <p:nvPr>
            <p:ph type="title"/>
          </p:nvPr>
        </p:nvSpPr>
        <p:spPr>
          <a:xfrm>
            <a:off x="581192" y="702156"/>
            <a:ext cx="11029616" cy="1013800"/>
          </a:xfrm>
        </p:spPr>
        <p:txBody>
          <a:bodyPr>
            <a:normAutofit/>
          </a:bodyPr>
          <a:lstStyle/>
          <a:p>
            <a:r>
              <a:rPr lang="en-US" dirty="0"/>
              <a:t>Common Pitfalls in the Interactive Process</a:t>
            </a:r>
          </a:p>
        </p:txBody>
      </p:sp>
      <p:sp>
        <p:nvSpPr>
          <p:cNvPr id="16" name="Rectangle 13">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671D6EA-2EB2-437D-94DA-E8C9EFF7E867}"/>
              </a:ext>
              <a:ext uri="{C183D7F6-B498-43B3-948B-1728B52AA6E4}">
                <adec:decorative xmlns:adec="http://schemas.microsoft.com/office/drawing/2017/decorative" val="1"/>
              </a:ext>
            </a:extLst>
          </p:cNvPr>
          <p:cNvPicPr>
            <a:picLocks noChangeAspect="1"/>
          </p:cNvPicPr>
          <p:nvPr/>
        </p:nvPicPr>
        <p:blipFill rotWithShape="1">
          <a:blip r:embed="rId3"/>
          <a:srcRect l="48" r="-2" b="-2"/>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EA66F6C2-AAA3-4404-8358-EAA9040A8E3A}"/>
              </a:ext>
            </a:extLst>
          </p:cNvPr>
          <p:cNvSpPr>
            <a:spLocks noGrp="1"/>
          </p:cNvSpPr>
          <p:nvPr>
            <p:ph idx="1"/>
          </p:nvPr>
        </p:nvSpPr>
        <p:spPr>
          <a:xfrm>
            <a:off x="6096001" y="2180496"/>
            <a:ext cx="5514806" cy="4045683"/>
          </a:xfrm>
        </p:spPr>
        <p:txBody>
          <a:bodyPr>
            <a:normAutofit/>
          </a:bodyPr>
          <a:lstStyle/>
          <a:p>
            <a:pPr marL="310896" indent="-310896">
              <a:spcAft>
                <a:spcPts val="1200"/>
              </a:spcAft>
            </a:pPr>
            <a:r>
              <a:rPr lang="en-US" sz="2200" dirty="0"/>
              <a:t>Not communicating with employee/treating health care provider to clarify an unclear request</a:t>
            </a:r>
          </a:p>
          <a:p>
            <a:pPr marL="310896" indent="-310896">
              <a:spcAft>
                <a:spcPts val="1200"/>
              </a:spcAft>
            </a:pPr>
            <a:r>
              <a:rPr lang="en-US" sz="2200" dirty="0"/>
              <a:t>Not consulting resources in the search for solutions</a:t>
            </a:r>
          </a:p>
          <a:p>
            <a:pPr marL="310896" indent="-310896"/>
            <a:r>
              <a:rPr lang="en-US" sz="2200" dirty="0"/>
              <a:t>Not communicating with requester/treating health care provider where needed in order to select an effective accommodation, or to ask about an alternative</a:t>
            </a:r>
          </a:p>
        </p:txBody>
      </p:sp>
      <p:sp>
        <p:nvSpPr>
          <p:cNvPr id="4" name="Slide Number Placeholder 3">
            <a:extLst>
              <a:ext uri="{FF2B5EF4-FFF2-40B4-BE49-F238E27FC236}">
                <a16:creationId xmlns:a16="http://schemas.microsoft.com/office/drawing/2014/main" id="{9BAC2D00-0E14-4DD3-9DE0-BAAE914863BA}"/>
              </a:ext>
            </a:extLst>
          </p:cNvPr>
          <p:cNvSpPr>
            <a:spLocks noGrp="1"/>
          </p:cNvSpPr>
          <p:nvPr>
            <p:ph type="sldNum" sz="quarter" idx="12"/>
          </p:nvPr>
        </p:nvSpPr>
        <p:spPr>
          <a:xfrm>
            <a:off x="10698000" y="55053"/>
            <a:ext cx="1052508" cy="365125"/>
          </a:xfrm>
        </p:spPr>
        <p:txBody>
          <a:bodyPr>
            <a:normAutofit/>
          </a:bodyPr>
          <a:lstStyle/>
          <a:p>
            <a:pPr>
              <a:lnSpc>
                <a:spcPct val="90000"/>
              </a:lnSpc>
              <a:spcAft>
                <a:spcPts val="600"/>
              </a:spcAft>
            </a:pPr>
            <a:fld id="{D57F1E4F-1CFF-5643-939E-217C01CDF565}" type="slidenum">
              <a:rPr lang="en-US" sz="1600" smtClean="0">
                <a:solidFill>
                  <a:srgbClr val="002060"/>
                </a:solidFill>
                <a:latin typeface="Arial Nova" panose="020B0504020202020204" pitchFamily="34" charset="0"/>
              </a:rPr>
              <a:pPr>
                <a:lnSpc>
                  <a:spcPct val="90000"/>
                </a:lnSpc>
                <a:spcAft>
                  <a:spcPts val="600"/>
                </a:spcAft>
              </a:pPr>
              <a:t>26</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1104107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DA73C-8B8E-4444-AC78-CD4FF92C112C}"/>
              </a:ext>
            </a:extLst>
          </p:cNvPr>
          <p:cNvSpPr>
            <a:spLocks noGrp="1"/>
          </p:cNvSpPr>
          <p:nvPr>
            <p:ph type="title"/>
          </p:nvPr>
        </p:nvSpPr>
        <p:spPr/>
        <p:txBody>
          <a:bodyPr>
            <a:normAutofit/>
          </a:bodyPr>
          <a:lstStyle/>
          <a:p>
            <a:r>
              <a:rPr lang="en-US"/>
              <a:t>Common Pitfalls:</a:t>
            </a:r>
            <a:br>
              <a:rPr lang="en-US"/>
            </a:br>
            <a:r>
              <a:rPr lang="en-US"/>
              <a:t>Exploring and Choosing Accommodations</a:t>
            </a:r>
            <a:endParaRPr lang="en-US" dirty="0"/>
          </a:p>
        </p:txBody>
      </p:sp>
      <p:sp>
        <p:nvSpPr>
          <p:cNvPr id="3" name="Content Placeholder 2">
            <a:extLst>
              <a:ext uri="{FF2B5EF4-FFF2-40B4-BE49-F238E27FC236}">
                <a16:creationId xmlns:a16="http://schemas.microsoft.com/office/drawing/2014/main" id="{583A494C-1412-4504-9D51-EE8569D24029}"/>
              </a:ext>
            </a:extLst>
          </p:cNvPr>
          <p:cNvSpPr>
            <a:spLocks noGrp="1"/>
          </p:cNvSpPr>
          <p:nvPr>
            <p:ph idx="1"/>
          </p:nvPr>
        </p:nvSpPr>
        <p:spPr/>
        <p:txBody>
          <a:bodyPr>
            <a:normAutofit/>
          </a:bodyPr>
          <a:lstStyle/>
          <a:p>
            <a:pPr>
              <a:spcAft>
                <a:spcPts val="1200"/>
              </a:spcAft>
            </a:pPr>
            <a:r>
              <a:rPr lang="en-US" sz="2400" dirty="0"/>
              <a:t>Applying a one-size-fits-all approach to providing accommodations</a:t>
            </a:r>
          </a:p>
          <a:p>
            <a:pPr>
              <a:spcAft>
                <a:spcPts val="1200"/>
              </a:spcAft>
            </a:pPr>
            <a:r>
              <a:rPr lang="en-US" sz="2400" dirty="0"/>
              <a:t>Requiring an employee to be on leave while exploring accommodations </a:t>
            </a:r>
            <a:br>
              <a:rPr lang="en-US" sz="2400" dirty="0"/>
            </a:br>
            <a:r>
              <a:rPr lang="en-US" sz="2400" dirty="0"/>
              <a:t>even though they’re able to work</a:t>
            </a:r>
          </a:p>
          <a:p>
            <a:pPr>
              <a:spcAft>
                <a:spcPts val="1200"/>
              </a:spcAft>
            </a:pPr>
            <a:r>
              <a:rPr lang="en-US" sz="2400" dirty="0"/>
              <a:t>Using inaccurate job descriptions to determine essential functions</a:t>
            </a:r>
          </a:p>
          <a:p>
            <a:pPr>
              <a:spcAft>
                <a:spcPts val="1200"/>
              </a:spcAft>
            </a:pPr>
            <a:r>
              <a:rPr lang="en-US" sz="2400" dirty="0"/>
              <a:t>Neglecting to consider temporary/trial accommodation</a:t>
            </a:r>
          </a:p>
          <a:p>
            <a:pPr>
              <a:spcAft>
                <a:spcPts val="1200"/>
              </a:spcAft>
            </a:pPr>
            <a:r>
              <a:rPr lang="en-US" sz="2400" dirty="0"/>
              <a:t>Failing to search for a solution where employee doesn’t have one or proposes one that employer can’t provide</a:t>
            </a:r>
          </a:p>
        </p:txBody>
      </p:sp>
      <p:sp>
        <p:nvSpPr>
          <p:cNvPr id="4" name="Slide Number Placeholder 3">
            <a:extLst>
              <a:ext uri="{FF2B5EF4-FFF2-40B4-BE49-F238E27FC236}">
                <a16:creationId xmlns:a16="http://schemas.microsoft.com/office/drawing/2014/main" id="{8C7C46AC-24C4-4E5A-9808-64B965B1D52D}"/>
              </a:ext>
            </a:extLst>
          </p:cNvPr>
          <p:cNvSpPr>
            <a:spLocks noGrp="1"/>
          </p:cNvSpPr>
          <p:nvPr>
            <p:ph type="sldNum" sz="quarter" idx="12"/>
          </p:nvPr>
        </p:nvSpPr>
        <p:spPr/>
        <p:txBody>
          <a:bodyPr>
            <a:normAutofit/>
          </a:bodyPr>
          <a:lstStyle/>
          <a:p>
            <a:pPr>
              <a:lnSpc>
                <a:spcPct val="90000"/>
              </a:lnSpc>
              <a:spcAft>
                <a:spcPts val="600"/>
              </a:spcAft>
            </a:pPr>
            <a:fld id="{D57F1E4F-1CFF-5643-939E-217C01CDF565}" type="slidenum">
              <a:rPr lang="en-US" sz="1600" smtClean="0">
                <a:solidFill>
                  <a:srgbClr val="002060"/>
                </a:solidFill>
                <a:latin typeface="Arial Nova" panose="020B0504020202020204" pitchFamily="34" charset="0"/>
              </a:rPr>
              <a:pPr>
                <a:lnSpc>
                  <a:spcPct val="90000"/>
                </a:lnSpc>
                <a:spcAft>
                  <a:spcPts val="600"/>
                </a:spcAft>
              </a:pPr>
              <a:t>27</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179059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3A836-E01C-4A2D-95BE-76CBCD172AF2}"/>
              </a:ext>
            </a:extLst>
          </p:cNvPr>
          <p:cNvSpPr>
            <a:spLocks noGrp="1"/>
          </p:cNvSpPr>
          <p:nvPr>
            <p:ph type="title"/>
          </p:nvPr>
        </p:nvSpPr>
        <p:spPr/>
        <p:txBody>
          <a:bodyPr/>
          <a:lstStyle/>
          <a:p>
            <a:r>
              <a:rPr lang="en-US" dirty="0"/>
              <a:t>Exploring and Implementing Accommodations</a:t>
            </a:r>
          </a:p>
        </p:txBody>
      </p:sp>
      <p:sp>
        <p:nvSpPr>
          <p:cNvPr id="3" name="Content Placeholder 2">
            <a:extLst>
              <a:ext uri="{FF2B5EF4-FFF2-40B4-BE49-F238E27FC236}">
                <a16:creationId xmlns:a16="http://schemas.microsoft.com/office/drawing/2014/main" id="{636DA3F2-2427-4BF6-B83D-394056D7998F}"/>
              </a:ext>
            </a:extLst>
          </p:cNvPr>
          <p:cNvSpPr>
            <a:spLocks noGrp="1"/>
          </p:cNvSpPr>
          <p:nvPr>
            <p:ph idx="1"/>
          </p:nvPr>
        </p:nvSpPr>
        <p:spPr>
          <a:xfrm>
            <a:off x="581191" y="1819387"/>
            <a:ext cx="11029616" cy="4904330"/>
          </a:xfrm>
        </p:spPr>
        <p:txBody>
          <a:bodyPr>
            <a:noAutofit/>
          </a:bodyPr>
          <a:lstStyle/>
          <a:p>
            <a:pPr>
              <a:spcBef>
                <a:spcPts val="18"/>
              </a:spcBef>
              <a:spcAft>
                <a:spcPts val="1200"/>
              </a:spcAft>
            </a:pPr>
            <a:r>
              <a:rPr lang="en-US" sz="2400" dirty="0"/>
              <a:t>ADA does not </a:t>
            </a:r>
            <a:r>
              <a:rPr lang="en-US" sz="2400" i="1" dirty="0"/>
              <a:t>require</a:t>
            </a:r>
            <a:r>
              <a:rPr lang="en-US" sz="2400" dirty="0"/>
              <a:t> employer to:</a:t>
            </a:r>
            <a:endParaRPr lang="en-US" sz="2400" b="0" dirty="0"/>
          </a:p>
          <a:p>
            <a:pPr lvl="1">
              <a:spcBef>
                <a:spcPts val="18"/>
              </a:spcBef>
              <a:spcAft>
                <a:spcPts val="1200"/>
              </a:spcAft>
            </a:pPr>
            <a:r>
              <a:rPr lang="en-US" sz="2400" dirty="0"/>
              <a:t>Provide employee’s preferred accommodation; employer may choose among effective alternatives</a:t>
            </a:r>
            <a:endParaRPr lang="en-US" sz="2400" b="0" dirty="0"/>
          </a:p>
          <a:p>
            <a:pPr lvl="1">
              <a:spcBef>
                <a:spcPts val="18"/>
              </a:spcBef>
              <a:spcAft>
                <a:spcPts val="1200"/>
              </a:spcAft>
            </a:pPr>
            <a:r>
              <a:rPr lang="en-US" sz="2400" b="0" dirty="0"/>
              <a:t>Provide accommodations that pose an undue hardship —  </a:t>
            </a:r>
            <a:br>
              <a:rPr lang="en-US" sz="2400" b="0" dirty="0"/>
            </a:br>
            <a:r>
              <a:rPr lang="en-US" sz="2400" b="0" i="1" dirty="0"/>
              <a:t>significant</a:t>
            </a:r>
            <a:r>
              <a:rPr lang="en-US" sz="2400" b="0" dirty="0"/>
              <a:t> difficulty or expense (budget of employer overall)</a:t>
            </a:r>
          </a:p>
          <a:p>
            <a:pPr lvl="1">
              <a:spcBef>
                <a:spcPts val="18"/>
              </a:spcBef>
              <a:spcAft>
                <a:spcPts val="1200"/>
              </a:spcAft>
            </a:pPr>
            <a:r>
              <a:rPr lang="en-US" sz="2400" b="0" dirty="0"/>
              <a:t>Provide </a:t>
            </a:r>
            <a:r>
              <a:rPr lang="en-US" sz="2400" b="0" i="1" dirty="0"/>
              <a:t>personal use items</a:t>
            </a:r>
            <a:r>
              <a:rPr lang="en-US" sz="2400" b="0" dirty="0"/>
              <a:t> needed in accomplishing daily activities </a:t>
            </a:r>
            <a:br>
              <a:rPr lang="en-US" sz="2400" b="0" dirty="0"/>
            </a:br>
            <a:r>
              <a:rPr lang="en-US" sz="2400" b="0" u="sng" dirty="0"/>
              <a:t>both on and off the job</a:t>
            </a:r>
            <a:r>
              <a:rPr lang="en-US" sz="2400" b="0" dirty="0"/>
              <a:t> (e.g., hearing aids, prosthetics)</a:t>
            </a:r>
          </a:p>
          <a:p>
            <a:pPr lvl="1">
              <a:spcBef>
                <a:spcPts val="18"/>
              </a:spcBef>
              <a:spcAft>
                <a:spcPts val="1200"/>
              </a:spcAft>
            </a:pPr>
            <a:r>
              <a:rPr lang="en-US" sz="2400" dirty="0"/>
              <a:t>R</a:t>
            </a:r>
            <a:r>
              <a:rPr lang="en-US" sz="2400" b="0" dirty="0"/>
              <a:t>emove </a:t>
            </a:r>
            <a:r>
              <a:rPr lang="en-US" sz="2400" b="0" i="1" dirty="0"/>
              <a:t>essential</a:t>
            </a:r>
            <a:r>
              <a:rPr lang="en-US" sz="2400" b="0" dirty="0"/>
              <a:t> functions, lower production standards, or create a new job, but may </a:t>
            </a:r>
            <a:r>
              <a:rPr lang="en-US" sz="2400" dirty="0"/>
              <a:t>—</a:t>
            </a:r>
            <a:r>
              <a:rPr lang="en-US" sz="2400" b="0" dirty="0"/>
              <a:t> benevolent employers not held liable for exceeding ADA requirements</a:t>
            </a:r>
          </a:p>
        </p:txBody>
      </p:sp>
      <p:sp>
        <p:nvSpPr>
          <p:cNvPr id="4" name="Slide Number Placeholder 3">
            <a:extLst>
              <a:ext uri="{FF2B5EF4-FFF2-40B4-BE49-F238E27FC236}">
                <a16:creationId xmlns:a16="http://schemas.microsoft.com/office/drawing/2014/main" id="{C2F9D9DF-B39A-433B-A192-8E79EDC2EFBA}"/>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28</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3762673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DF56-FB5C-4CAD-8EC4-B4B1DE6EC071}"/>
              </a:ext>
            </a:extLst>
          </p:cNvPr>
          <p:cNvSpPr>
            <a:spLocks noGrp="1"/>
          </p:cNvSpPr>
          <p:nvPr>
            <p:ph type="title"/>
          </p:nvPr>
        </p:nvSpPr>
        <p:spPr/>
        <p:txBody>
          <a:bodyPr/>
          <a:lstStyle/>
          <a:p>
            <a:r>
              <a:rPr lang="en-US" dirty="0"/>
              <a:t>Accommodation request insufficient:  no notice</a:t>
            </a:r>
          </a:p>
        </p:txBody>
      </p:sp>
      <p:sp>
        <p:nvSpPr>
          <p:cNvPr id="3" name="Content Placeholder 2">
            <a:extLst>
              <a:ext uri="{FF2B5EF4-FFF2-40B4-BE49-F238E27FC236}">
                <a16:creationId xmlns:a16="http://schemas.microsoft.com/office/drawing/2014/main" id="{E6D6AB3A-BACE-436C-8589-7DD32EB7BBD6}"/>
              </a:ext>
            </a:extLst>
          </p:cNvPr>
          <p:cNvSpPr>
            <a:spLocks noGrp="1"/>
          </p:cNvSpPr>
          <p:nvPr>
            <p:ph idx="1"/>
          </p:nvPr>
        </p:nvSpPr>
        <p:spPr>
          <a:xfrm>
            <a:off x="581192" y="2477541"/>
            <a:ext cx="11029615" cy="3678303"/>
          </a:xfrm>
        </p:spPr>
        <p:txBody>
          <a:bodyPr>
            <a:noAutofit/>
          </a:bodyPr>
          <a:lstStyle/>
          <a:p>
            <a:pPr marL="0" indent="0">
              <a:spcAft>
                <a:spcPts val="1200"/>
              </a:spcAft>
              <a:buNone/>
            </a:pPr>
            <a:r>
              <a:rPr lang="en-US" sz="2400" b="1" u="sng" dirty="0"/>
              <a:t>Powley v. Rail Crew Xpress, LLC</a:t>
            </a:r>
            <a:r>
              <a:rPr lang="en-US" sz="2400" dirty="0"/>
              <a:t>, 25 F.4th 610 (8th Cir. 2022). </a:t>
            </a:r>
          </a:p>
          <a:p>
            <a:pPr lvl="1">
              <a:buFont typeface="Wingdings" panose="05000000000000000000" pitchFamily="2" charset="2"/>
              <a:buChar char="§"/>
            </a:pPr>
            <a:r>
              <a:rPr lang="en-US" sz="2400" dirty="0"/>
              <a:t>Request to transfer without linking it to medical condition not an accommodation request</a:t>
            </a:r>
          </a:p>
          <a:p>
            <a:pPr lvl="1">
              <a:buFont typeface="Wingdings" panose="05000000000000000000" pitchFamily="2" charset="2"/>
              <a:buChar char="§"/>
            </a:pPr>
            <a:r>
              <a:rPr lang="en-US" sz="2400" dirty="0"/>
              <a:t>For employee’s prior accommodation requests, she provided doctor’s note explaining medical need due to back pain</a:t>
            </a:r>
          </a:p>
          <a:p>
            <a:pPr lvl="1">
              <a:buFont typeface="Wingdings" panose="05000000000000000000" pitchFamily="2" charset="2"/>
              <a:buChar char="§"/>
            </a:pPr>
            <a:r>
              <a:rPr lang="en-US" sz="2400" dirty="0"/>
              <a:t>But when complained about noise in new position, did not make clear it was medical issue</a:t>
            </a:r>
          </a:p>
          <a:p>
            <a:pPr lvl="1">
              <a:buFont typeface="Wingdings" panose="05000000000000000000" pitchFamily="2" charset="2"/>
              <a:buChar char="§"/>
            </a:pPr>
            <a:r>
              <a:rPr lang="en-US" sz="2400" dirty="0"/>
              <a:t>Told coworkers but not employer about headaches; failed to put employer on notice request to return to former position was based on medical needs</a:t>
            </a:r>
          </a:p>
          <a:p>
            <a:endParaRPr lang="en-US" sz="2400" dirty="0"/>
          </a:p>
        </p:txBody>
      </p:sp>
      <p:sp>
        <p:nvSpPr>
          <p:cNvPr id="4" name="Slide Number Placeholder 3">
            <a:extLst>
              <a:ext uri="{FF2B5EF4-FFF2-40B4-BE49-F238E27FC236}">
                <a16:creationId xmlns:a16="http://schemas.microsoft.com/office/drawing/2014/main" id="{5A8F6B7E-F6FA-48B9-BE04-9D9A25B63B4D}"/>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29</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4083276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639C-8766-4AAC-BA35-547F96D3D9BE}"/>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Housekeeping 2</a:t>
            </a:r>
          </a:p>
        </p:txBody>
      </p:sp>
      <p:sp>
        <p:nvSpPr>
          <p:cNvPr id="4" name="Slide Number Placeholder 3">
            <a:extLst>
              <a:ext uri="{FF2B5EF4-FFF2-40B4-BE49-F238E27FC236}">
                <a16:creationId xmlns:a16="http://schemas.microsoft.com/office/drawing/2014/main" id="{5AAA4C37-1AED-4F4E-AF40-81719900D239}"/>
              </a:ext>
            </a:extLst>
          </p:cNvPr>
          <p:cNvSpPr>
            <a:spLocks noGrp="1"/>
          </p:cNvSpPr>
          <p:nvPr>
            <p:ph type="sldNum" sz="quarter" idx="12"/>
          </p:nvPr>
        </p:nvSpPr>
        <p:spPr>
          <a:xfrm>
            <a:off x="10665305" y="92075"/>
            <a:ext cx="1052508" cy="365125"/>
          </a:xfrm>
        </p:spPr>
        <p:txBody>
          <a:bodyPr>
            <a:normAutofit/>
          </a:bodyPr>
          <a:lstStyle/>
          <a:p>
            <a:pPr marL="0" marR="0" lvl="0" indent="0" algn="r" defTabSz="914400" rtl="0" eaLnBrk="0" fontAlgn="base" latinLnBrk="0" hangingPunct="0">
              <a:lnSpc>
                <a:spcPct val="90000"/>
              </a:lnSpc>
              <a:spcBef>
                <a:spcPct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C5F"/>
                </a:solidFill>
                <a:effectLst/>
                <a:uLnTx/>
                <a:uFillTx/>
                <a:latin typeface="Arial Nova" panose="020B0504020202020204" pitchFamily="34" charset="0"/>
              </a:rPr>
              <a:pPr marL="0" marR="0" lvl="0" indent="0" algn="r" defTabSz="914400" rtl="0" eaLnBrk="0" fontAlgn="base" latinLnBrk="0" hangingPunct="0">
                <a:lnSpc>
                  <a:spcPct val="90000"/>
                </a:lnSpc>
                <a:spcBef>
                  <a:spcPct val="0"/>
                </a:spcBef>
                <a:spcAft>
                  <a:spcPts val="600"/>
                </a:spcAft>
                <a:buClrTx/>
                <a:buSzTx/>
                <a:buFontTx/>
                <a:buNone/>
                <a:tabLst/>
                <a:defRPr/>
              </a:pPr>
              <a:t>3</a:t>
            </a:fld>
            <a:endParaRPr kumimoji="0" lang="en-US" sz="1600" b="0" i="0" u="none" strike="noStrike" kern="1200" cap="none" spc="0" normalizeH="0" baseline="0" noProof="0" dirty="0">
              <a:ln>
                <a:noFill/>
              </a:ln>
              <a:solidFill>
                <a:srgbClr val="002C5F"/>
              </a:solidFill>
              <a:effectLst/>
              <a:uLnTx/>
              <a:uFillTx/>
              <a:latin typeface="Arial Nova" panose="020B0504020202020204" pitchFamily="34" charset="0"/>
            </a:endParaRPr>
          </a:p>
        </p:txBody>
      </p:sp>
      <p:graphicFrame>
        <p:nvGraphicFramePr>
          <p:cNvPr id="8" name="Content Placeholder 2" descr="PPT Slides&#10;Click the link included in the webcast login email you received&#10;Captioning&#10;Use the closed caption (CC) option or StreamText link shared in the webcast chat&#10;Transcript will be available wit webcast archive">
            <a:extLst>
              <a:ext uri="{FF2B5EF4-FFF2-40B4-BE49-F238E27FC236}">
                <a16:creationId xmlns:a16="http://schemas.microsoft.com/office/drawing/2014/main" id="{4EBCF884-6B8F-417E-9493-91071CE480E5}"/>
              </a:ext>
            </a:extLst>
          </p:cNvPr>
          <p:cNvGraphicFramePr>
            <a:graphicFrameLocks noGrp="1"/>
          </p:cNvGraphicFramePr>
          <p:nvPr>
            <p:ph idx="1"/>
            <p:extLst>
              <p:ext uri="{D42A27DB-BD31-4B8C-83A1-F6EECF244321}">
                <p14:modId xmlns:p14="http://schemas.microsoft.com/office/powerpoint/2010/main" val="209893033"/>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3457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DD014-AB8E-435F-B97F-383C72DAD747}"/>
              </a:ext>
            </a:extLst>
          </p:cNvPr>
          <p:cNvSpPr>
            <a:spLocks noGrp="1"/>
          </p:cNvSpPr>
          <p:nvPr>
            <p:ph type="title"/>
          </p:nvPr>
        </p:nvSpPr>
        <p:spPr/>
        <p:txBody>
          <a:bodyPr/>
          <a:lstStyle/>
          <a:p>
            <a:r>
              <a:rPr lang="en-US" dirty="0"/>
              <a:t>Insufficient accommodation requests (continued)</a:t>
            </a:r>
          </a:p>
        </p:txBody>
      </p:sp>
      <p:sp>
        <p:nvSpPr>
          <p:cNvPr id="3" name="Content Placeholder 2">
            <a:extLst>
              <a:ext uri="{FF2B5EF4-FFF2-40B4-BE49-F238E27FC236}">
                <a16:creationId xmlns:a16="http://schemas.microsoft.com/office/drawing/2014/main" id="{9C1B6628-BB6A-4056-86A6-E5859B7BCC98}"/>
              </a:ext>
            </a:extLst>
          </p:cNvPr>
          <p:cNvSpPr>
            <a:spLocks noGrp="1"/>
          </p:cNvSpPr>
          <p:nvPr>
            <p:ph idx="1"/>
          </p:nvPr>
        </p:nvSpPr>
        <p:spPr>
          <a:xfrm>
            <a:off x="581193" y="2012996"/>
            <a:ext cx="11029615" cy="3890299"/>
          </a:xfrm>
        </p:spPr>
        <p:txBody>
          <a:bodyPr>
            <a:noAutofit/>
          </a:bodyPr>
          <a:lstStyle/>
          <a:p>
            <a:pPr marL="0" indent="0">
              <a:buNone/>
            </a:pPr>
            <a:r>
              <a:rPr lang="en-US" sz="2200" b="1" u="sng" dirty="0"/>
              <a:t>Edmonds-Radford v. Southwest Airlines Co.</a:t>
            </a:r>
            <a:r>
              <a:rPr lang="en-US" sz="2200" b="1" dirty="0"/>
              <a:t>,</a:t>
            </a:r>
            <a:r>
              <a:rPr lang="en-US" sz="2200" dirty="0"/>
              <a:t> 17 F.4th 975 (10th Cir. 2021).</a:t>
            </a:r>
          </a:p>
          <a:p>
            <a:pPr lvl="1">
              <a:buFont typeface="Wingdings" panose="05000000000000000000" pitchFamily="2" charset="2"/>
              <a:buChar char="§"/>
            </a:pPr>
            <a:r>
              <a:rPr lang="en-US" sz="2200" dirty="0">
                <a:latin typeface="Arial Nova" panose="020B0504020202020204" pitchFamily="34" charset="0"/>
              </a:rPr>
              <a:t>Requested training assistance but did not link to medical needs</a:t>
            </a:r>
          </a:p>
          <a:p>
            <a:pPr lvl="1">
              <a:spcAft>
                <a:spcPts val="1200"/>
              </a:spcAft>
              <a:buFont typeface="Wingdings" panose="05000000000000000000" pitchFamily="2" charset="2"/>
              <a:buChar char="§"/>
            </a:pPr>
            <a:r>
              <a:rPr lang="en-US" sz="2200" dirty="0">
                <a:latin typeface="Arial Nova" panose="020B0504020202020204" pitchFamily="34" charset="0"/>
              </a:rPr>
              <a:t>Insufficient request; only disclosed learning disabilities to coworkers, not employer</a:t>
            </a:r>
          </a:p>
          <a:p>
            <a:pPr marL="0" indent="0">
              <a:buNone/>
            </a:pPr>
            <a:r>
              <a:rPr lang="en-US" sz="2200" b="1" u="sng" dirty="0"/>
              <a:t>Evans v. Coop. Response Ctr., Inc.</a:t>
            </a:r>
            <a:r>
              <a:rPr lang="en-US" sz="2200" b="1" dirty="0"/>
              <a:t>, </a:t>
            </a:r>
            <a:r>
              <a:rPr lang="en-US" sz="2200" dirty="0"/>
              <a:t>996 F.3d 539 (8th Cir. 2021).  </a:t>
            </a:r>
          </a:p>
          <a:p>
            <a:pPr lvl="1">
              <a:buFont typeface="Wingdings" panose="05000000000000000000" pitchFamily="2" charset="2"/>
              <a:buChar char="§"/>
            </a:pPr>
            <a:r>
              <a:rPr lang="en-US" sz="2200" dirty="0">
                <a:latin typeface="Arial Nova" panose="020B0504020202020204" pitchFamily="34" charset="0"/>
              </a:rPr>
              <a:t>Intermittent FMLA leave provided for reactive arthritis to extent dr. recommended (2 full and 2 half days per month)</a:t>
            </a:r>
          </a:p>
          <a:p>
            <a:pPr lvl="1">
              <a:buFont typeface="Wingdings" panose="05000000000000000000" pitchFamily="2" charset="2"/>
              <a:buChar char="§"/>
            </a:pPr>
            <a:r>
              <a:rPr lang="en-US" sz="2200" dirty="0">
                <a:latin typeface="Arial Nova" panose="020B0504020202020204" pitchFamily="34" charset="0"/>
              </a:rPr>
              <a:t>Employee never communicated additional leave needed for condition, so ADA accommodation not triggered</a:t>
            </a:r>
          </a:p>
          <a:p>
            <a:pPr lvl="1">
              <a:buFont typeface="Wingdings" panose="05000000000000000000" pitchFamily="2" charset="2"/>
              <a:buChar char="§"/>
            </a:pPr>
            <a:r>
              <a:rPr lang="en-US" sz="2200" dirty="0">
                <a:latin typeface="Arial Nova" panose="020B0504020202020204" pitchFamily="34" charset="0"/>
              </a:rPr>
              <a:t>Employer was entitled to terminate her for additional absences under leave policy</a:t>
            </a:r>
          </a:p>
        </p:txBody>
      </p:sp>
      <p:sp>
        <p:nvSpPr>
          <p:cNvPr id="4" name="Slide Number Placeholder 3">
            <a:extLst>
              <a:ext uri="{FF2B5EF4-FFF2-40B4-BE49-F238E27FC236}">
                <a16:creationId xmlns:a16="http://schemas.microsoft.com/office/drawing/2014/main" id="{5697616F-D18F-49E6-99D0-DBA268C0D6F1}"/>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30</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3510299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A05D7-4944-4CCF-B0CF-D808F3DBD63C}"/>
              </a:ext>
            </a:extLst>
          </p:cNvPr>
          <p:cNvSpPr>
            <a:spLocks noGrp="1"/>
          </p:cNvSpPr>
          <p:nvPr>
            <p:ph type="title"/>
          </p:nvPr>
        </p:nvSpPr>
        <p:spPr/>
        <p:txBody>
          <a:bodyPr/>
          <a:lstStyle/>
          <a:p>
            <a:r>
              <a:rPr lang="en-US" dirty="0"/>
              <a:t>Process issues</a:t>
            </a:r>
          </a:p>
        </p:txBody>
      </p:sp>
      <p:sp>
        <p:nvSpPr>
          <p:cNvPr id="3" name="Content Placeholder 2">
            <a:extLst>
              <a:ext uri="{FF2B5EF4-FFF2-40B4-BE49-F238E27FC236}">
                <a16:creationId xmlns:a16="http://schemas.microsoft.com/office/drawing/2014/main" id="{1106ECD6-C5FD-4067-A4F5-B52839C91041}"/>
              </a:ext>
            </a:extLst>
          </p:cNvPr>
          <p:cNvSpPr>
            <a:spLocks noGrp="1"/>
          </p:cNvSpPr>
          <p:nvPr>
            <p:ph idx="1"/>
          </p:nvPr>
        </p:nvSpPr>
        <p:spPr>
          <a:xfrm>
            <a:off x="581192" y="1901436"/>
            <a:ext cx="11029615" cy="4677164"/>
          </a:xfrm>
        </p:spPr>
        <p:txBody>
          <a:bodyPr>
            <a:noAutofit/>
          </a:bodyPr>
          <a:lstStyle/>
          <a:p>
            <a:pPr marL="0" indent="0">
              <a:buNone/>
            </a:pPr>
            <a:r>
              <a:rPr lang="en-US" sz="2200" b="1" u="sng" dirty="0">
                <a:ea typeface="Calibri" panose="020F0502020204030204" pitchFamily="34" charset="0"/>
                <a:cs typeface="Times New Roman" panose="02020603050405020304" pitchFamily="18" charset="0"/>
              </a:rPr>
              <a:t>Smith</a:t>
            </a:r>
            <a:r>
              <a:rPr lang="en-US" sz="2200" b="1" u="sng" dirty="0"/>
              <a:t> v. CSRA</a:t>
            </a:r>
            <a:r>
              <a:rPr lang="en-US" sz="2200" dirty="0"/>
              <a:t>, 12 F.4th 396 (4th Cir. 2021). </a:t>
            </a:r>
          </a:p>
          <a:p>
            <a:pPr lvl="1">
              <a:buFont typeface="Wingdings" panose="05000000000000000000" pitchFamily="2" charset="2"/>
              <a:buChar char="§"/>
            </a:pPr>
            <a:r>
              <a:rPr lang="en-US" sz="2000" dirty="0">
                <a:latin typeface="Arial Nova" panose="020B0504020202020204" pitchFamily="34" charset="0"/>
              </a:rPr>
              <a:t>Issuance of pass for accessible parking 5 weeks after accommodation request was not “undue delay” tantamount to unlawful denial of accommodation</a:t>
            </a:r>
          </a:p>
          <a:p>
            <a:pPr lvl="1">
              <a:spcAft>
                <a:spcPts val="1200"/>
              </a:spcAft>
              <a:buFont typeface="Wingdings" panose="05000000000000000000" pitchFamily="2" charset="2"/>
              <a:buChar char="§"/>
            </a:pPr>
            <a:r>
              <a:rPr lang="en-US" sz="2000" dirty="0">
                <a:latin typeface="Arial Nova" panose="020B0504020202020204" pitchFamily="34" charset="0"/>
              </a:rPr>
              <a:t>Employer was actively requesting/reviewing updated medical documentation; taking steps to ascertain legal obligations to subcontractor and assess lease restrictions on who entitled to passes</a:t>
            </a:r>
          </a:p>
          <a:p>
            <a:pPr marL="0" indent="0">
              <a:buNone/>
            </a:pPr>
            <a:r>
              <a:rPr lang="en-US" sz="2200" b="1" u="sng" dirty="0"/>
              <a:t>Perdue v. Sanofi-Aventis U.S., LLC</a:t>
            </a:r>
            <a:r>
              <a:rPr lang="en-US" sz="2200" dirty="0"/>
              <a:t>, 999 F.3d 954 (4th Cir. 2021).  </a:t>
            </a:r>
          </a:p>
          <a:p>
            <a:pPr marL="612900" lvl="2" indent="-342900">
              <a:buFont typeface="Wingdings" panose="05000000000000000000" pitchFamily="2" charset="2"/>
              <a:buChar char="§"/>
            </a:pPr>
            <a:r>
              <a:rPr lang="en-US" sz="2000" dirty="0">
                <a:latin typeface="Arial Nova" panose="020B0504020202020204" pitchFamily="34" charset="0"/>
              </a:rPr>
              <a:t>ADA not violated by failure to engage in the interactive process itself if no reasonable accommodation was possible; “not an end in itself”</a:t>
            </a:r>
          </a:p>
          <a:p>
            <a:pPr marL="612900" lvl="2" indent="-342900">
              <a:buFont typeface="Wingdings" panose="05000000000000000000" pitchFamily="2" charset="2"/>
              <a:buChar char="§"/>
            </a:pPr>
            <a:r>
              <a:rPr lang="en-US" sz="2000" dirty="0">
                <a:latin typeface="Arial Nova" panose="020B0504020202020204" pitchFamily="34" charset="0"/>
              </a:rPr>
              <a:t>No liability for failure to accommodate because only accommodation employee would accept, creation of job-share position, was not a reasonable accommodation</a:t>
            </a:r>
            <a:endParaRPr lang="en-US" sz="2000" dirty="0"/>
          </a:p>
        </p:txBody>
      </p:sp>
      <p:sp>
        <p:nvSpPr>
          <p:cNvPr id="4" name="Slide Number Placeholder 3">
            <a:extLst>
              <a:ext uri="{FF2B5EF4-FFF2-40B4-BE49-F238E27FC236}">
                <a16:creationId xmlns:a16="http://schemas.microsoft.com/office/drawing/2014/main" id="{B5B64041-2D42-4D13-AE98-823E9F3926D2}"/>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31</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3967337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AF1B89-7F7D-4D37-B1B1-1FB452C8A870}"/>
              </a:ext>
            </a:extLst>
          </p:cNvPr>
          <p:cNvSpPr>
            <a:spLocks noGrp="1"/>
          </p:cNvSpPr>
          <p:nvPr>
            <p:ph type="title"/>
          </p:nvPr>
        </p:nvSpPr>
        <p:spPr/>
        <p:txBody>
          <a:bodyPr>
            <a:normAutofit/>
          </a:bodyPr>
          <a:lstStyle/>
          <a:p>
            <a:r>
              <a:rPr lang="en-US" dirty="0"/>
              <a:t>Leave:  Mind the Interaction of FMLA &amp; ADA  </a:t>
            </a:r>
          </a:p>
        </p:txBody>
      </p:sp>
      <p:sp>
        <p:nvSpPr>
          <p:cNvPr id="6" name="Content Placeholder 5">
            <a:extLst>
              <a:ext uri="{FF2B5EF4-FFF2-40B4-BE49-F238E27FC236}">
                <a16:creationId xmlns:a16="http://schemas.microsoft.com/office/drawing/2014/main" id="{D2A285A9-593A-4888-A634-BE4A8624D70D}"/>
              </a:ext>
            </a:extLst>
          </p:cNvPr>
          <p:cNvSpPr>
            <a:spLocks noGrp="1"/>
          </p:cNvSpPr>
          <p:nvPr>
            <p:ph idx="1"/>
          </p:nvPr>
        </p:nvSpPr>
        <p:spPr/>
        <p:txBody>
          <a:bodyPr>
            <a:normAutofit fontScale="92500" lnSpcReduction="10000"/>
          </a:bodyPr>
          <a:lstStyle/>
          <a:p>
            <a:pPr>
              <a:spcAft>
                <a:spcPts val="1200"/>
              </a:spcAft>
            </a:pPr>
            <a:r>
              <a:rPr lang="en-US" sz="2600" b="1" dirty="0">
                <a:latin typeface="Arial Nova" panose="020B0504020202020204" pitchFamily="34" charset="0"/>
              </a:rPr>
              <a:t>ADA</a:t>
            </a:r>
            <a:r>
              <a:rPr lang="en-US" sz="2600" dirty="0">
                <a:latin typeface="Arial Nova" panose="020B0504020202020204" pitchFamily="34" charset="0"/>
              </a:rPr>
              <a:t>: Employee needs leave as accommodation because of own disability</a:t>
            </a:r>
          </a:p>
          <a:p>
            <a:pPr>
              <a:spcAft>
                <a:spcPts val="1200"/>
              </a:spcAft>
            </a:pPr>
            <a:r>
              <a:rPr lang="en-US" sz="2600" b="1" dirty="0">
                <a:latin typeface="Arial Nova" panose="020B0504020202020204" pitchFamily="34" charset="0"/>
              </a:rPr>
              <a:t>FMLA</a:t>
            </a:r>
            <a:r>
              <a:rPr lang="en-US" sz="2600" dirty="0">
                <a:latin typeface="Arial Nova" panose="020B0504020202020204" pitchFamily="34" charset="0"/>
              </a:rPr>
              <a:t>: Employee needs leave for own serious health condition or that of </a:t>
            </a:r>
            <a:br>
              <a:rPr lang="en-US" sz="2600" dirty="0">
                <a:latin typeface="Arial Nova" panose="020B0504020202020204" pitchFamily="34" charset="0"/>
              </a:rPr>
            </a:br>
            <a:r>
              <a:rPr lang="en-US" sz="2600" dirty="0">
                <a:latin typeface="Arial Nova" panose="020B0504020202020204" pitchFamily="34" charset="0"/>
              </a:rPr>
              <a:t>a covered relative</a:t>
            </a:r>
          </a:p>
          <a:p>
            <a:pPr>
              <a:spcAft>
                <a:spcPts val="1200"/>
              </a:spcAft>
            </a:pPr>
            <a:r>
              <a:rPr lang="en-US" sz="2600" dirty="0"/>
              <a:t>Employer can request different documentation for each</a:t>
            </a:r>
          </a:p>
          <a:p>
            <a:pPr lvl="0">
              <a:spcAft>
                <a:spcPts val="1200"/>
              </a:spcAft>
            </a:pPr>
            <a:r>
              <a:rPr lang="en-US" sz="2600" dirty="0"/>
              <a:t>ADA has undue hardship defense; FMLA does not, but FMLA has 12-week limit per 12-month period</a:t>
            </a:r>
          </a:p>
          <a:p>
            <a:pPr lvl="0">
              <a:spcAft>
                <a:spcPts val="1200"/>
              </a:spcAft>
            </a:pPr>
            <a:r>
              <a:rPr lang="en-US" sz="2600" dirty="0"/>
              <a:t>If both ADA and FMLA apply, employer must provide leave under whichever statute provides greater rights to employees</a:t>
            </a:r>
            <a:endParaRPr lang="en-US" dirty="0"/>
          </a:p>
        </p:txBody>
      </p:sp>
      <p:sp>
        <p:nvSpPr>
          <p:cNvPr id="4" name="Slide Number Placeholder 3">
            <a:extLst>
              <a:ext uri="{FF2B5EF4-FFF2-40B4-BE49-F238E27FC236}">
                <a16:creationId xmlns:a16="http://schemas.microsoft.com/office/drawing/2014/main" id="{2D431094-00EC-45C3-AC6D-FEA9E88D029C}"/>
              </a:ext>
            </a:extLst>
          </p:cNvPr>
          <p:cNvSpPr>
            <a:spLocks noGrp="1"/>
          </p:cNvSpPr>
          <p:nvPr>
            <p:ph type="sldNum" sz="quarter" idx="12"/>
          </p:nvPr>
        </p:nvSpPr>
        <p:spPr/>
        <p:txBody>
          <a:bodyPr>
            <a:normAutofit/>
          </a:bodyPr>
          <a:lstStyle/>
          <a:p>
            <a:pPr>
              <a:lnSpc>
                <a:spcPct val="90000"/>
              </a:lnSpc>
              <a:spcAft>
                <a:spcPts val="600"/>
              </a:spcAft>
            </a:pPr>
            <a:fld id="{D57F1E4F-1CFF-5643-939E-217C01CDF565}" type="slidenum">
              <a:rPr lang="en-US" sz="1600" smtClean="0">
                <a:solidFill>
                  <a:srgbClr val="002060"/>
                </a:solidFill>
                <a:latin typeface="Arial Nova" panose="020B0504020202020204" pitchFamily="34" charset="0"/>
              </a:rPr>
              <a:pPr>
                <a:lnSpc>
                  <a:spcPct val="90000"/>
                </a:lnSpc>
                <a:spcAft>
                  <a:spcPts val="600"/>
                </a:spcAft>
              </a:pPr>
              <a:t>32</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2785964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14FD0-9A86-4AA4-AD26-3597556E1C8A}"/>
              </a:ext>
            </a:extLst>
          </p:cNvPr>
          <p:cNvSpPr>
            <a:spLocks noGrp="1"/>
          </p:cNvSpPr>
          <p:nvPr>
            <p:ph type="title"/>
          </p:nvPr>
        </p:nvSpPr>
        <p:spPr>
          <a:xfrm>
            <a:off x="581192" y="702156"/>
            <a:ext cx="11029616" cy="1013800"/>
          </a:xfrm>
        </p:spPr>
        <p:txBody>
          <a:bodyPr>
            <a:normAutofit/>
          </a:bodyPr>
          <a:lstStyle/>
          <a:p>
            <a:r>
              <a:rPr lang="en-US" dirty="0"/>
              <a:t>Leave:  Mind the Interaction of FMLA &amp; ADA (2) </a:t>
            </a:r>
          </a:p>
        </p:txBody>
      </p:sp>
      <p:sp>
        <p:nvSpPr>
          <p:cNvPr id="11" name="Rectangle 10">
            <a:extLst>
              <a:ext uri="{FF2B5EF4-FFF2-40B4-BE49-F238E27FC236}">
                <a16:creationId xmlns:a16="http://schemas.microsoft.com/office/drawing/2014/main" id="{2A2327CB-1839-4A51-8B61-B95E86C56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346443C-8401-4527-8E82-0FAD53E99B61}"/>
              </a:ext>
              <a:ext uri="{C183D7F6-B498-43B3-948B-1728B52AA6E4}">
                <adec:decorative xmlns:adec="http://schemas.microsoft.com/office/drawing/2017/decorative" val="1"/>
              </a:ext>
            </a:extLst>
          </p:cNvPr>
          <p:cNvPicPr>
            <a:picLocks noChangeAspect="1"/>
          </p:cNvPicPr>
          <p:nvPr/>
        </p:nvPicPr>
        <p:blipFill rotWithShape="1">
          <a:blip r:embed="rId3"/>
          <a:srcRect l="18896" r="20645" b="-4"/>
          <a:stretch/>
        </p:blipFill>
        <p:spPr>
          <a:xfrm>
            <a:off x="657225" y="2361056"/>
            <a:ext cx="3305175" cy="3649219"/>
          </a:xfrm>
          <a:prstGeom prst="rect">
            <a:avLst/>
          </a:prstGeom>
        </p:spPr>
      </p:pic>
      <p:sp>
        <p:nvSpPr>
          <p:cNvPr id="3" name="Content Placeholder 2">
            <a:extLst>
              <a:ext uri="{FF2B5EF4-FFF2-40B4-BE49-F238E27FC236}">
                <a16:creationId xmlns:a16="http://schemas.microsoft.com/office/drawing/2014/main" id="{26F80E26-CCAB-4406-A34A-1B1CF57B11A5}"/>
              </a:ext>
            </a:extLst>
          </p:cNvPr>
          <p:cNvSpPr>
            <a:spLocks noGrp="1"/>
          </p:cNvSpPr>
          <p:nvPr>
            <p:ph idx="1"/>
          </p:nvPr>
        </p:nvSpPr>
        <p:spPr>
          <a:xfrm>
            <a:off x="4505327" y="2059846"/>
            <a:ext cx="7105481" cy="4045683"/>
          </a:xfrm>
        </p:spPr>
        <p:txBody>
          <a:bodyPr>
            <a:normAutofit/>
          </a:bodyPr>
          <a:lstStyle/>
          <a:p>
            <a:pPr lvl="0">
              <a:spcAft>
                <a:spcPts val="1200"/>
              </a:spcAft>
            </a:pPr>
            <a:r>
              <a:rPr lang="en-US" sz="2400" dirty="0"/>
              <a:t>Employees may be entitled to leave under the ADA after exhausting their FMLA leave</a:t>
            </a:r>
          </a:p>
          <a:p>
            <a:pPr lvl="0">
              <a:spcAft>
                <a:spcPts val="1200"/>
              </a:spcAft>
            </a:pPr>
            <a:r>
              <a:rPr lang="en-US" sz="2400" dirty="0"/>
              <a:t>Employers may consider FMLA leave taken when determining whether additional leave under ADA would pose an undue hardship</a:t>
            </a:r>
          </a:p>
          <a:p>
            <a:r>
              <a:rPr lang="en-US" sz="2400" dirty="0"/>
              <a:t>Unless undue hardship or direct threat to health/safety, can’t force an employee to take leave due to disability instead of providing reasonable accommodation to enable work</a:t>
            </a:r>
          </a:p>
        </p:txBody>
      </p:sp>
      <p:sp>
        <p:nvSpPr>
          <p:cNvPr id="4" name="Slide Number Placeholder 3">
            <a:extLst>
              <a:ext uri="{FF2B5EF4-FFF2-40B4-BE49-F238E27FC236}">
                <a16:creationId xmlns:a16="http://schemas.microsoft.com/office/drawing/2014/main" id="{ECF469D0-6D9D-4C42-91C0-49A5D21B4A10}"/>
              </a:ext>
            </a:extLst>
          </p:cNvPr>
          <p:cNvSpPr>
            <a:spLocks noGrp="1"/>
          </p:cNvSpPr>
          <p:nvPr>
            <p:ph type="sldNum" sz="quarter" idx="12"/>
          </p:nvPr>
        </p:nvSpPr>
        <p:spPr>
          <a:xfrm>
            <a:off x="10691650" y="55053"/>
            <a:ext cx="1052508" cy="365125"/>
          </a:xfrm>
        </p:spPr>
        <p:txBody>
          <a:bodyPr>
            <a:normAutofit/>
          </a:bodyPr>
          <a:lstStyle/>
          <a:p>
            <a:pPr>
              <a:lnSpc>
                <a:spcPct val="90000"/>
              </a:lnSpc>
              <a:spcAft>
                <a:spcPts val="600"/>
              </a:spcAft>
            </a:pPr>
            <a:fld id="{D57F1E4F-1CFF-5643-939E-217C01CDF565}" type="slidenum">
              <a:rPr lang="en-US" sz="1600" smtClean="0">
                <a:solidFill>
                  <a:srgbClr val="002060"/>
                </a:solidFill>
                <a:latin typeface="Arial Nova" panose="020B0504020202020204" pitchFamily="34" charset="0"/>
              </a:rPr>
              <a:pPr>
                <a:lnSpc>
                  <a:spcPct val="90000"/>
                </a:lnSpc>
                <a:spcAft>
                  <a:spcPts val="600"/>
                </a:spcAft>
              </a:pPr>
              <a:t>33</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1737310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6753C-2C71-4CB8-890A-6B4AC3868AD5}"/>
              </a:ext>
            </a:extLst>
          </p:cNvPr>
          <p:cNvSpPr>
            <a:spLocks noGrp="1"/>
          </p:cNvSpPr>
          <p:nvPr>
            <p:ph type="title"/>
          </p:nvPr>
        </p:nvSpPr>
        <p:spPr/>
        <p:txBody>
          <a:bodyPr>
            <a:normAutofit fontScale="90000"/>
          </a:bodyPr>
          <a:lstStyle/>
          <a:p>
            <a:r>
              <a:rPr lang="en-US" dirty="0"/>
              <a:t>Leave as a Reasonable accommodation:</a:t>
            </a:r>
            <a:br>
              <a:rPr lang="en-US" dirty="0"/>
            </a:br>
            <a:r>
              <a:rPr lang="en-US" dirty="0"/>
              <a:t>Difference Between “Indefinite Leave” &amp; “Estimated Return Date”</a:t>
            </a:r>
          </a:p>
        </p:txBody>
      </p:sp>
      <p:sp>
        <p:nvSpPr>
          <p:cNvPr id="3" name="Content Placeholder 2">
            <a:extLst>
              <a:ext uri="{FF2B5EF4-FFF2-40B4-BE49-F238E27FC236}">
                <a16:creationId xmlns:a16="http://schemas.microsoft.com/office/drawing/2014/main" id="{8E0F555C-9937-4C40-B96B-2E4151EBF554}"/>
              </a:ext>
            </a:extLst>
          </p:cNvPr>
          <p:cNvSpPr>
            <a:spLocks noGrp="1"/>
          </p:cNvSpPr>
          <p:nvPr>
            <p:ph idx="1"/>
          </p:nvPr>
        </p:nvSpPr>
        <p:spPr>
          <a:xfrm>
            <a:off x="581193" y="2089196"/>
            <a:ext cx="11029615" cy="4321904"/>
          </a:xfrm>
        </p:spPr>
        <p:txBody>
          <a:bodyPr>
            <a:normAutofit/>
          </a:bodyPr>
          <a:lstStyle/>
          <a:p>
            <a:pPr marL="0" indent="0">
              <a:buNone/>
            </a:pPr>
            <a:r>
              <a:rPr lang="en-US" sz="2400" b="1" u="sng" dirty="0"/>
              <a:t>Herrmann v. Salt Lake City Corp.</a:t>
            </a:r>
            <a:r>
              <a:rPr lang="en-US" sz="2400" dirty="0"/>
              <a:t>, 21 F.4th 666 (10th Cir. 2021).</a:t>
            </a:r>
          </a:p>
          <a:p>
            <a:pPr lvl="1">
              <a:buFont typeface="Wingdings" panose="05000000000000000000" pitchFamily="2" charset="2"/>
              <a:buChar char="§"/>
            </a:pPr>
            <a:r>
              <a:rPr lang="en-US" sz="2400" dirty="0"/>
              <a:t>“Indefinite” leave not required but leave not indefinite because of estimated (rather than exact) date of return</a:t>
            </a:r>
          </a:p>
          <a:p>
            <a:pPr lvl="1">
              <a:buFont typeface="Wingdings" panose="05000000000000000000" pitchFamily="2" charset="2"/>
              <a:buChar char="§"/>
            </a:pPr>
            <a:r>
              <a:rPr lang="en-US" sz="2400" dirty="0"/>
              <a:t>Treating therapist provided employer with sufficient expectations of return.  Gave estimated return date and tied it to treatment; referred to need for “enough time off” so PTSD symptoms could subside, and stated hoped for return at some point after 8 weeks of treatment</a:t>
            </a:r>
          </a:p>
          <a:p>
            <a:pPr lvl="1">
              <a:buFont typeface="Wingdings" panose="05000000000000000000" pitchFamily="2" charset="2"/>
              <a:buChar char="§"/>
            </a:pPr>
            <a:r>
              <a:rPr lang="en-US" sz="2400" dirty="0">
                <a:latin typeface="Arial Nova" panose="020B0504020202020204" pitchFamily="34" charset="0"/>
              </a:rPr>
              <a:t>Court noted:  For chronic conditions, an estimate is likely the best employee or medical provider can offer, so employer may have to consider multiple communications to determine if requested leave is indefinite</a:t>
            </a:r>
          </a:p>
          <a:p>
            <a:endParaRPr lang="en-US" dirty="0"/>
          </a:p>
        </p:txBody>
      </p:sp>
      <p:sp>
        <p:nvSpPr>
          <p:cNvPr id="4" name="Slide Number Placeholder 3">
            <a:extLst>
              <a:ext uri="{FF2B5EF4-FFF2-40B4-BE49-F238E27FC236}">
                <a16:creationId xmlns:a16="http://schemas.microsoft.com/office/drawing/2014/main" id="{8DD587B7-B658-4A95-A5A5-DFA50D306009}"/>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34</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91954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5EC87-23DD-47B7-99F8-5C1A5AC0FE89}"/>
              </a:ext>
            </a:extLst>
          </p:cNvPr>
          <p:cNvSpPr>
            <a:spLocks noGrp="1"/>
          </p:cNvSpPr>
          <p:nvPr>
            <p:ph type="title"/>
          </p:nvPr>
        </p:nvSpPr>
        <p:spPr/>
        <p:txBody>
          <a:bodyPr/>
          <a:lstStyle/>
          <a:p>
            <a:r>
              <a:rPr lang="en-US" dirty="0"/>
              <a:t>Estimated return dates (continued)</a:t>
            </a:r>
          </a:p>
        </p:txBody>
      </p:sp>
      <p:sp>
        <p:nvSpPr>
          <p:cNvPr id="3" name="Content Placeholder 2">
            <a:extLst>
              <a:ext uri="{FF2B5EF4-FFF2-40B4-BE49-F238E27FC236}">
                <a16:creationId xmlns:a16="http://schemas.microsoft.com/office/drawing/2014/main" id="{762F4EEC-96BF-4976-B8FC-31AF39997944}"/>
              </a:ext>
            </a:extLst>
          </p:cNvPr>
          <p:cNvSpPr>
            <a:spLocks noGrp="1"/>
          </p:cNvSpPr>
          <p:nvPr>
            <p:ph idx="1"/>
          </p:nvPr>
        </p:nvSpPr>
        <p:spPr>
          <a:xfrm>
            <a:off x="581192" y="2180496"/>
            <a:ext cx="11029615" cy="3975348"/>
          </a:xfrm>
        </p:spPr>
        <p:txBody>
          <a:bodyPr>
            <a:normAutofit lnSpcReduction="10000"/>
          </a:bodyPr>
          <a:lstStyle/>
          <a:p>
            <a:pPr marL="0" indent="0">
              <a:buNone/>
            </a:pPr>
            <a:r>
              <a:rPr lang="en-US" sz="2400" b="1" u="sng" dirty="0"/>
              <a:t>Blanchet v. Charter Commc’ns, LLC</a:t>
            </a:r>
            <a:r>
              <a:rPr lang="en-US" sz="2400" dirty="0"/>
              <a:t>, 27 F.4th 1221 (6th Cir 2022). </a:t>
            </a:r>
          </a:p>
          <a:p>
            <a:pPr lvl="1">
              <a:buFont typeface="Wingdings" panose="05000000000000000000" pitchFamily="2" charset="2"/>
              <a:buChar char="§"/>
            </a:pPr>
            <a:r>
              <a:rPr lang="en-US" sz="2400" dirty="0">
                <a:latin typeface="Arial Nova" panose="020B0504020202020204" pitchFamily="34" charset="0"/>
              </a:rPr>
              <a:t>Reasonable jury could find requested leave not indefinite</a:t>
            </a:r>
          </a:p>
          <a:p>
            <a:pPr lvl="1">
              <a:buFont typeface="Wingdings" panose="05000000000000000000" pitchFamily="2" charset="2"/>
              <a:buChar char="§"/>
            </a:pPr>
            <a:r>
              <a:rPr lang="en-US" sz="2400" dirty="0">
                <a:latin typeface="Arial Nova" panose="020B0504020202020204" pitchFamily="34" charset="0"/>
              </a:rPr>
              <a:t>Medical documentation said return date “unknown at this time” but </a:t>
            </a:r>
            <a:br>
              <a:rPr lang="en-US" sz="2400" dirty="0">
                <a:latin typeface="Arial Nova" panose="020B0504020202020204" pitchFamily="34" charset="0"/>
              </a:rPr>
            </a:br>
            <a:r>
              <a:rPr lang="en-US" sz="2400" dirty="0">
                <a:latin typeface="Arial Nova" panose="020B0504020202020204" pitchFamily="34" charset="0"/>
              </a:rPr>
              <a:t>“expect April” </a:t>
            </a:r>
          </a:p>
          <a:p>
            <a:pPr lvl="1">
              <a:buFont typeface="Wingdings" panose="05000000000000000000" pitchFamily="2" charset="2"/>
              <a:buChar char="§"/>
            </a:pPr>
            <a:r>
              <a:rPr lang="en-US" sz="2400" dirty="0">
                <a:latin typeface="Arial Nova" panose="020B0504020202020204" pitchFamily="34" charset="0"/>
              </a:rPr>
              <a:t>Doctor indicated employee’s postpartum depression was being treated </a:t>
            </a:r>
            <a:br>
              <a:rPr lang="en-US" sz="2400" dirty="0">
                <a:latin typeface="Arial Nova" panose="020B0504020202020204" pitchFamily="34" charset="0"/>
              </a:rPr>
            </a:br>
            <a:r>
              <a:rPr lang="en-US" sz="2400" dirty="0">
                <a:latin typeface="Arial Nova" panose="020B0504020202020204" pitchFamily="34" charset="0"/>
              </a:rPr>
              <a:t>with therapy and medications </a:t>
            </a:r>
          </a:p>
          <a:p>
            <a:pPr lvl="1">
              <a:buFont typeface="Wingdings" panose="05000000000000000000" pitchFamily="2" charset="2"/>
              <a:buChar char="§"/>
            </a:pPr>
            <a:r>
              <a:rPr lang="en-US" sz="2400" dirty="0">
                <a:latin typeface="Arial Nova" panose="020B0504020202020204" pitchFamily="34" charset="0"/>
              </a:rPr>
              <a:t>Court also found relevant that employer’s representative led employee to believe she had provided sufficient information, and never asked for clarification of return date</a:t>
            </a:r>
          </a:p>
          <a:p>
            <a:endParaRPr lang="en-US" dirty="0"/>
          </a:p>
        </p:txBody>
      </p:sp>
      <p:sp>
        <p:nvSpPr>
          <p:cNvPr id="4" name="Slide Number Placeholder 3">
            <a:extLst>
              <a:ext uri="{FF2B5EF4-FFF2-40B4-BE49-F238E27FC236}">
                <a16:creationId xmlns:a16="http://schemas.microsoft.com/office/drawing/2014/main" id="{E3E871DB-5675-46AB-904F-178266747206}"/>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35</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2125923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887-FE28-48E9-9A7D-84B8B3B0AB2D}"/>
              </a:ext>
            </a:extLst>
          </p:cNvPr>
          <p:cNvSpPr>
            <a:spLocks noGrp="1"/>
          </p:cNvSpPr>
          <p:nvPr>
            <p:ph type="title"/>
          </p:nvPr>
        </p:nvSpPr>
        <p:spPr/>
        <p:txBody>
          <a:bodyPr/>
          <a:lstStyle/>
          <a:p>
            <a:r>
              <a:rPr lang="en-US" dirty="0"/>
              <a:t>Ada “other federal law” defense</a:t>
            </a:r>
          </a:p>
        </p:txBody>
      </p:sp>
      <p:sp>
        <p:nvSpPr>
          <p:cNvPr id="3" name="Content Placeholder 2">
            <a:extLst>
              <a:ext uri="{FF2B5EF4-FFF2-40B4-BE49-F238E27FC236}">
                <a16:creationId xmlns:a16="http://schemas.microsoft.com/office/drawing/2014/main" id="{D3FB04E0-4646-4C43-B287-0558A7A5421F}"/>
              </a:ext>
            </a:extLst>
          </p:cNvPr>
          <p:cNvSpPr>
            <a:spLocks noGrp="1"/>
          </p:cNvSpPr>
          <p:nvPr>
            <p:ph idx="1"/>
          </p:nvPr>
        </p:nvSpPr>
        <p:spPr>
          <a:xfrm>
            <a:off x="586603" y="2012996"/>
            <a:ext cx="10804203" cy="3974243"/>
          </a:xfrm>
        </p:spPr>
        <p:txBody>
          <a:bodyPr>
            <a:noAutofit/>
          </a:bodyPr>
          <a:lstStyle/>
          <a:p>
            <a:pPr marL="0" indent="0">
              <a:buNone/>
            </a:pPr>
            <a:r>
              <a:rPr lang="en-US" sz="2400" b="1" u="sng" dirty="0"/>
              <a:t>Bey v. City of New York</a:t>
            </a:r>
            <a:r>
              <a:rPr lang="en-US" sz="2400" dirty="0"/>
              <a:t>, 999 F.3d 157 (2d Cir. 2021).  </a:t>
            </a:r>
          </a:p>
          <a:p>
            <a:pPr lvl="1">
              <a:buFont typeface="Wingdings" panose="05000000000000000000" pitchFamily="2" charset="2"/>
              <a:buChar char="§"/>
            </a:pPr>
            <a:r>
              <a:rPr lang="en-US" sz="2400" dirty="0"/>
              <a:t>Firefighters with </a:t>
            </a:r>
            <a:r>
              <a:rPr lang="en-US" sz="2400" dirty="0" err="1"/>
              <a:t>Pseudofolliculitis</a:t>
            </a:r>
            <a:r>
              <a:rPr lang="en-US" sz="2400" dirty="0"/>
              <a:t> Barbae challenged rescission of their exemption from clean-shave standard for wearing respirator</a:t>
            </a:r>
          </a:p>
          <a:p>
            <a:pPr lvl="1">
              <a:buFont typeface="Wingdings" panose="05000000000000000000" pitchFamily="2" charset="2"/>
              <a:buChar char="§"/>
            </a:pPr>
            <a:r>
              <a:rPr lang="en-US" sz="2400" dirty="0"/>
              <a:t>Accommodation not reasonable and/or posed undue hardship under ADA because would cause employer to violate binding federal OSHA safety regulation. Plus, need to comply with contrary mandatory federal statute or regulation is an affirmative defense under ADA. 29 C.F.R. 1630.15(e)</a:t>
            </a:r>
          </a:p>
          <a:p>
            <a:pPr lvl="1">
              <a:buFont typeface="Wingdings" panose="05000000000000000000" pitchFamily="2" charset="2"/>
              <a:buChar char="§"/>
            </a:pPr>
            <a:r>
              <a:rPr lang="en-US" sz="2400" dirty="0"/>
              <a:t>OSHA’s regulations are binding and prohibited the accommodation sought: “That ends the matter with respect to the ADA.”</a:t>
            </a:r>
          </a:p>
        </p:txBody>
      </p:sp>
      <p:sp>
        <p:nvSpPr>
          <p:cNvPr id="4" name="Slide Number Placeholder 3">
            <a:extLst>
              <a:ext uri="{FF2B5EF4-FFF2-40B4-BE49-F238E27FC236}">
                <a16:creationId xmlns:a16="http://schemas.microsoft.com/office/drawing/2014/main" id="{87794D61-6C4F-45DC-9E6F-4CC55436D3AB}"/>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36</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2872057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A46E3-CCD1-4F70-A76F-2220BF7B14D5}"/>
              </a:ext>
            </a:extLst>
          </p:cNvPr>
          <p:cNvSpPr>
            <a:spLocks noGrp="1"/>
          </p:cNvSpPr>
          <p:nvPr>
            <p:ph type="title"/>
          </p:nvPr>
        </p:nvSpPr>
        <p:spPr/>
        <p:txBody>
          <a:bodyPr/>
          <a:lstStyle/>
          <a:p>
            <a:r>
              <a:rPr lang="en-US" dirty="0"/>
              <a:t>Entitled to Accommodation </a:t>
            </a:r>
            <a:br>
              <a:rPr lang="en-US" dirty="0"/>
            </a:br>
            <a:r>
              <a:rPr lang="en-US" dirty="0"/>
              <a:t>Even if Could Perform Duties Without It?</a:t>
            </a:r>
          </a:p>
        </p:txBody>
      </p:sp>
      <p:sp>
        <p:nvSpPr>
          <p:cNvPr id="3" name="Content Placeholder 2">
            <a:extLst>
              <a:ext uri="{FF2B5EF4-FFF2-40B4-BE49-F238E27FC236}">
                <a16:creationId xmlns:a16="http://schemas.microsoft.com/office/drawing/2014/main" id="{16FAAE22-6BBE-48CB-B55A-8E9B9F9F1C7E}"/>
              </a:ext>
            </a:extLst>
          </p:cNvPr>
          <p:cNvSpPr>
            <a:spLocks noGrp="1"/>
          </p:cNvSpPr>
          <p:nvPr>
            <p:ph idx="1"/>
          </p:nvPr>
        </p:nvSpPr>
        <p:spPr>
          <a:xfrm>
            <a:off x="581192" y="2143625"/>
            <a:ext cx="11029615" cy="4187647"/>
          </a:xfrm>
        </p:spPr>
        <p:txBody>
          <a:bodyPr>
            <a:normAutofit fontScale="92500" lnSpcReduction="10000"/>
          </a:bodyPr>
          <a:lstStyle/>
          <a:p>
            <a:pPr marL="0" marR="0" lvl="0" indent="0" algn="l" defTabSz="457200"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None/>
              <a:tabLst/>
              <a:defRPr/>
            </a:pPr>
            <a:r>
              <a:rPr kumimoji="0" lang="en-US" sz="2600" b="1" i="0" u="sng"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Burnett v. Ocean Props., LTD</a:t>
            </a:r>
            <a:r>
              <a:rPr kumimoji="0" lang="en-US" sz="2600" b="1"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 </a:t>
            </a:r>
            <a:r>
              <a:rPr kumimoji="0" lang="en-US" sz="2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987 F.3d 57 (1st Cir. 2021). </a:t>
            </a:r>
          </a:p>
          <a:p>
            <a:pPr marL="630000" marR="0" lvl="1" indent="-306000" algn="l" defTabSz="457200"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Char char=""/>
              <a:tabLst/>
              <a:defRPr/>
            </a:pPr>
            <a:r>
              <a:rPr kumimoji="0" lang="en-US" sz="2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Requested automatic doors at public entrance was reasonable accommodation for employee with paraplegia who uses a wheelchair and struggled to open the heavy doors and hold them open while he entered  </a:t>
            </a:r>
          </a:p>
          <a:p>
            <a:pPr marL="630000" marR="0" lvl="1" indent="-306000" algn="l" defTabSz="457200"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Char char=""/>
              <a:tabLst/>
              <a:defRPr/>
            </a:pPr>
            <a:r>
              <a:rPr kumimoji="0" lang="en-US" sz="2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Employer stipulated that replacing the doors would not be undue hardship</a:t>
            </a:r>
          </a:p>
          <a:p>
            <a:pPr marL="630000" marR="0" lvl="1" indent="-306000" algn="l" defTabSz="457200"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Char char=""/>
              <a:tabLst/>
              <a:defRPr/>
            </a:pPr>
            <a:r>
              <a:rPr kumimoji="0" lang="en-US" sz="2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Court rejected employer’s argument that because employee able to excel in performing job, not entitled to reasonable accommodation </a:t>
            </a:r>
          </a:p>
          <a:p>
            <a:pPr marL="630000" marR="0" lvl="1" indent="-306000" algn="l" defTabSz="457200"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Char char=""/>
              <a:tabLst/>
              <a:defRPr/>
            </a:pPr>
            <a:r>
              <a:rPr kumimoji="0" lang="en-US" sz="2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Fact that he managed to enter building despite difficulty doing so did not mean he had no right to a reasonable accommodation or that his request was unreasonable</a:t>
            </a:r>
          </a:p>
          <a:p>
            <a:endParaRPr lang="en-US" dirty="0"/>
          </a:p>
        </p:txBody>
      </p:sp>
      <p:sp>
        <p:nvSpPr>
          <p:cNvPr id="4" name="Slide Number Placeholder 3">
            <a:extLst>
              <a:ext uri="{FF2B5EF4-FFF2-40B4-BE49-F238E27FC236}">
                <a16:creationId xmlns:a16="http://schemas.microsoft.com/office/drawing/2014/main" id="{86921BC0-3638-4555-BC96-C3EFF0B65D88}"/>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37</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36034771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36CA-6C99-468F-A4A8-ECD36708CFA9}"/>
              </a:ext>
            </a:extLst>
          </p:cNvPr>
          <p:cNvSpPr>
            <a:spLocks noGrp="1"/>
          </p:cNvSpPr>
          <p:nvPr>
            <p:ph type="title"/>
          </p:nvPr>
        </p:nvSpPr>
        <p:spPr/>
        <p:txBody>
          <a:bodyPr>
            <a:normAutofit/>
          </a:bodyPr>
          <a:lstStyle/>
          <a:p>
            <a:r>
              <a:rPr lang="en-US" dirty="0"/>
              <a:t>Telework Accommodation requests </a:t>
            </a:r>
            <a:br>
              <a:rPr lang="en-US" dirty="0"/>
            </a:br>
            <a:r>
              <a:rPr lang="en-US" dirty="0"/>
              <a:t>related to pandemic</a:t>
            </a:r>
          </a:p>
        </p:txBody>
      </p:sp>
      <p:sp>
        <p:nvSpPr>
          <p:cNvPr id="3" name="Content Placeholder 2">
            <a:extLst>
              <a:ext uri="{FF2B5EF4-FFF2-40B4-BE49-F238E27FC236}">
                <a16:creationId xmlns:a16="http://schemas.microsoft.com/office/drawing/2014/main" id="{6BD7335F-239F-4E29-93A3-CB5EDB3A24AD}"/>
              </a:ext>
            </a:extLst>
          </p:cNvPr>
          <p:cNvSpPr>
            <a:spLocks noGrp="1"/>
          </p:cNvSpPr>
          <p:nvPr>
            <p:ph idx="1"/>
          </p:nvPr>
        </p:nvSpPr>
        <p:spPr>
          <a:xfrm>
            <a:off x="581191" y="1967624"/>
            <a:ext cx="11029615" cy="4188220"/>
          </a:xfrm>
        </p:spPr>
        <p:txBody>
          <a:bodyPr>
            <a:noAutofit/>
          </a:bodyPr>
          <a:lstStyle/>
          <a:p>
            <a:pPr>
              <a:spcBef>
                <a:spcPts val="24"/>
              </a:spcBef>
              <a:spcAft>
                <a:spcPts val="1200"/>
              </a:spcAft>
            </a:pPr>
            <a:r>
              <a:rPr lang="en-US" sz="2400" dirty="0"/>
              <a:t>Legal analysis unchanged: Is remote work needed due to disability? Is it feasible for essential functions to be performed remotely? Would it pose an undue hardship?</a:t>
            </a:r>
          </a:p>
          <a:p>
            <a:pPr>
              <a:spcBef>
                <a:spcPts val="24"/>
              </a:spcBef>
              <a:spcAft>
                <a:spcPts val="1200"/>
              </a:spcAft>
            </a:pPr>
            <a:r>
              <a:rPr lang="en-US" sz="2400" dirty="0"/>
              <a:t>Employer may restore pre-pandemic duties even if removed essential functions to enable full-time remote work due to pandemic</a:t>
            </a:r>
          </a:p>
          <a:p>
            <a:pPr>
              <a:spcBef>
                <a:spcPts val="24"/>
              </a:spcBef>
              <a:spcAft>
                <a:spcPts val="1200"/>
              </a:spcAft>
            </a:pPr>
            <a:r>
              <a:rPr lang="en-US" sz="2400" dirty="0"/>
              <a:t>But pandemic telework experience is relevant in determining if continued telework as a disability accommodation is feasible, and whether it would pose an undue hardship</a:t>
            </a:r>
          </a:p>
        </p:txBody>
      </p:sp>
      <p:sp>
        <p:nvSpPr>
          <p:cNvPr id="6" name="Slide Number Placeholder 5">
            <a:extLst>
              <a:ext uri="{FF2B5EF4-FFF2-40B4-BE49-F238E27FC236}">
                <a16:creationId xmlns:a16="http://schemas.microsoft.com/office/drawing/2014/main" id="{19569414-DF49-4925-B70B-EE32A9DC21B4}"/>
              </a:ext>
            </a:extLst>
          </p:cNvPr>
          <p:cNvSpPr>
            <a:spLocks noGrp="1"/>
          </p:cNvSpPr>
          <p:nvPr>
            <p:ph type="sldNum" sz="quarter" idx="12"/>
          </p:nvPr>
        </p:nvSpPr>
        <p:spPr/>
        <p:txBody>
          <a:bodyPr/>
          <a:lstStyle/>
          <a:p>
            <a:fld id="{27CE633F-9882-4A5C-83A2-1109D0C73261}" type="slidenum">
              <a:rPr lang="en-US" sz="1600" smtClean="0">
                <a:solidFill>
                  <a:srgbClr val="002060"/>
                </a:solidFill>
                <a:latin typeface="Arial Nova" panose="020B0504020202020204" pitchFamily="34" charset="0"/>
              </a:rPr>
              <a:t>38</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1867164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4BE5-F185-43D4-965D-53CD93A82B16}"/>
              </a:ext>
            </a:extLst>
          </p:cNvPr>
          <p:cNvSpPr>
            <a:spLocks noGrp="1"/>
          </p:cNvSpPr>
          <p:nvPr>
            <p:ph type="title"/>
          </p:nvPr>
        </p:nvSpPr>
        <p:spPr/>
        <p:txBody>
          <a:bodyPr/>
          <a:lstStyle/>
          <a:p>
            <a:r>
              <a:rPr lang="en-US" dirty="0"/>
              <a:t>Could employee’s duties Be Performed remotely?</a:t>
            </a:r>
          </a:p>
        </p:txBody>
      </p:sp>
      <p:sp>
        <p:nvSpPr>
          <p:cNvPr id="3" name="Content Placeholder 2">
            <a:extLst>
              <a:ext uri="{FF2B5EF4-FFF2-40B4-BE49-F238E27FC236}">
                <a16:creationId xmlns:a16="http://schemas.microsoft.com/office/drawing/2014/main" id="{FE69A858-91D8-4B42-9D76-BA4F2A921CFA}"/>
              </a:ext>
            </a:extLst>
          </p:cNvPr>
          <p:cNvSpPr>
            <a:spLocks noGrp="1"/>
          </p:cNvSpPr>
          <p:nvPr>
            <p:ph idx="1"/>
          </p:nvPr>
        </p:nvSpPr>
        <p:spPr>
          <a:xfrm>
            <a:off x="581192" y="2012996"/>
            <a:ext cx="11029615" cy="4111447"/>
          </a:xfrm>
        </p:spPr>
        <p:txBody>
          <a:bodyPr>
            <a:normAutofit/>
          </a:bodyPr>
          <a:lstStyle/>
          <a:p>
            <a:pPr marL="0" marR="0" lvl="0" indent="0" algn="l" defTabSz="457200" rtl="0" eaLnBrk="1" fontAlgn="auto" latinLnBrk="0" hangingPunct="1">
              <a:lnSpc>
                <a:spcPct val="100000"/>
              </a:lnSpc>
              <a:spcBef>
                <a:spcPct val="20000"/>
              </a:spcBef>
              <a:buClr>
                <a:srgbClr val="1A3260"/>
              </a:buClr>
              <a:buSzPct val="92000"/>
              <a:buNone/>
              <a:tabLst/>
              <a:defRPr/>
            </a:pPr>
            <a:r>
              <a:rPr kumimoji="0" lang="en-US" sz="2400" b="1" i="0" u="sng"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rPr>
              <a:t>Thomas v. Bridgeport Bd. of Educ</a:t>
            </a:r>
            <a:r>
              <a:rPr kumimoji="0" lang="en-US" sz="2400" b="1"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rPr>
              <a:t>2020 WL 12188900 (D. Conn. Nov. 19, 2020).</a:t>
            </a:r>
          </a:p>
          <a:p>
            <a:pPr lvl="1">
              <a:spcAft>
                <a:spcPts val="1200"/>
              </a:spcAft>
              <a:buClr>
                <a:srgbClr val="1A3260"/>
              </a:buClr>
              <a:buFont typeface="Wingdings" panose="05000000000000000000" pitchFamily="2" charset="2"/>
              <a:buChar char="§"/>
              <a:defRPr/>
            </a:pPr>
            <a:r>
              <a:rPr lang="en-US" sz="2400" dirty="0">
                <a:solidFill>
                  <a:srgbClr val="1A3260"/>
                </a:solidFill>
              </a:rPr>
              <a:t>T</a:t>
            </a:r>
            <a:r>
              <a:rPr kumimoji="0" lang="en-US" sz="2400" b="0" i="0" u="none" strike="noStrike" kern="1200" cap="none" spc="0" normalizeH="0" baseline="0" noProof="0" dirty="0" err="1">
                <a:ln>
                  <a:noFill/>
                </a:ln>
                <a:solidFill>
                  <a:srgbClr val="1A3260"/>
                </a:solidFill>
                <a:effectLst/>
                <a:uLnTx/>
                <a:uFillTx/>
                <a:latin typeface="Arial Nova" panose="020B0504020202020204" pitchFamily="34" charset="0"/>
                <a:ea typeface="+mn-ea"/>
                <a:cs typeface="Arial" panose="020B0604020202020204" pitchFamily="34" charset="0"/>
              </a:rPr>
              <a:t>eacher</a:t>
            </a:r>
            <a:r>
              <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rPr>
              <a:t> directed to telework during pandemic not entitled to continued telework once recalled; in-person teaching was essential function</a:t>
            </a:r>
          </a:p>
          <a:p>
            <a:pPr marL="0" marR="0" lvl="0" indent="0" algn="l" defTabSz="457200" rtl="0" eaLnBrk="1" fontAlgn="auto" latinLnBrk="0" hangingPunct="1">
              <a:lnSpc>
                <a:spcPct val="100000"/>
              </a:lnSpc>
              <a:spcBef>
                <a:spcPct val="20000"/>
              </a:spcBef>
              <a:buClr>
                <a:srgbClr val="1A3260"/>
              </a:buClr>
              <a:buSzPct val="92000"/>
              <a:buNone/>
              <a:tabLst/>
              <a:defRPr/>
            </a:pPr>
            <a:r>
              <a:rPr kumimoji="0" lang="en-US" sz="2400" b="1" i="0" u="sng" strike="noStrike" kern="1200" cap="none" spc="0" normalizeH="0" baseline="0" noProof="0" dirty="0" err="1">
                <a:ln>
                  <a:noFill/>
                </a:ln>
                <a:solidFill>
                  <a:srgbClr val="1A3260"/>
                </a:solidFill>
                <a:effectLst/>
                <a:uLnTx/>
                <a:uFillTx/>
                <a:latin typeface="Arial Nova" panose="020B0504020202020204" pitchFamily="34" charset="0"/>
                <a:ea typeface="+mn-ea"/>
                <a:cs typeface="Arial" panose="020B0604020202020204" pitchFamily="34" charset="0"/>
              </a:rPr>
              <a:t>Maffett</a:t>
            </a:r>
            <a:r>
              <a:rPr kumimoji="0" lang="en-US" sz="2400" b="1" i="0" u="sng"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rPr>
              <a:t> v. City of Columbia</a:t>
            </a:r>
            <a:r>
              <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rPr>
              <a:t>, 2021 WL 4596659 (D.S.C. Apr. 19, 2021).</a:t>
            </a:r>
          </a:p>
          <a:p>
            <a:pPr lvl="1">
              <a:spcAft>
                <a:spcPts val="1200"/>
              </a:spcAft>
              <a:buClr>
                <a:srgbClr val="1A3260"/>
              </a:buClr>
              <a:buFont typeface="Wingdings" panose="05000000000000000000" pitchFamily="2" charset="2"/>
              <a:buChar char="§"/>
              <a:defRPr/>
            </a:pPr>
            <a:r>
              <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rPr>
              <a:t>Buyer whose department was directed to telework during pandemic couldn’t cite that as evidence telework was a reasonable accommodation. Essential function of processing purchase orders required use of specialized on-site printing equipment.</a:t>
            </a:r>
          </a:p>
          <a:p>
            <a:endParaRPr lang="en-US" dirty="0"/>
          </a:p>
        </p:txBody>
      </p:sp>
      <p:sp>
        <p:nvSpPr>
          <p:cNvPr id="4" name="Slide Number Placeholder 3">
            <a:extLst>
              <a:ext uri="{FF2B5EF4-FFF2-40B4-BE49-F238E27FC236}">
                <a16:creationId xmlns:a16="http://schemas.microsoft.com/office/drawing/2014/main" id="{90F6539D-EEE4-4EFD-B36E-C00AA1327C3D}"/>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39</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2760879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FD4124-F3CE-452F-9901-6771F9ED50C2}"/>
              </a:ext>
            </a:extLst>
          </p:cNvPr>
          <p:cNvSpPr>
            <a:spLocks noGrp="1"/>
          </p:cNvSpPr>
          <p:nvPr>
            <p:ph type="title"/>
          </p:nvPr>
        </p:nvSpPr>
        <p:spPr>
          <a:xfrm>
            <a:off x="581192" y="702156"/>
            <a:ext cx="11029616" cy="1013800"/>
          </a:xfrm>
        </p:spPr>
        <p:txBody>
          <a:bodyPr>
            <a:normAutofit/>
          </a:bodyPr>
          <a:lstStyle/>
          <a:p>
            <a:r>
              <a:rPr lang="en-US" dirty="0"/>
              <a:t>ADA Update Discussion Topics</a:t>
            </a:r>
          </a:p>
        </p:txBody>
      </p:sp>
      <p:pic>
        <p:nvPicPr>
          <p:cNvPr id="8" name="Content Placeholder 7">
            <a:extLst>
              <a:ext uri="{FF2B5EF4-FFF2-40B4-BE49-F238E27FC236}">
                <a16:creationId xmlns:a16="http://schemas.microsoft.com/office/drawing/2014/main" id="{5D318DE7-D7A2-43F0-A5D8-258319934CA1}"/>
              </a:ext>
              <a:ext uri="{C183D7F6-B498-43B3-948B-1728B52AA6E4}">
                <adec:decorative xmlns:adec="http://schemas.microsoft.com/office/drawing/2017/decorative" val="1"/>
              </a:ext>
            </a:extLst>
          </p:cNvPr>
          <p:cNvPicPr>
            <a:picLocks noChangeAspect="1"/>
          </p:cNvPicPr>
          <p:nvPr/>
        </p:nvPicPr>
        <p:blipFill rotWithShape="1">
          <a:blip r:embed="rId3"/>
          <a:srcRect r="45421" b="1"/>
          <a:stretch/>
        </p:blipFill>
        <p:spPr>
          <a:xfrm>
            <a:off x="448732" y="1871133"/>
            <a:ext cx="3683001" cy="4504267"/>
          </a:xfrm>
          <a:prstGeom prst="rect">
            <a:avLst/>
          </a:prstGeom>
        </p:spPr>
      </p:pic>
      <p:sp>
        <p:nvSpPr>
          <p:cNvPr id="17" name="Content Placeholder 11">
            <a:extLst>
              <a:ext uri="{FF2B5EF4-FFF2-40B4-BE49-F238E27FC236}">
                <a16:creationId xmlns:a16="http://schemas.microsoft.com/office/drawing/2014/main" id="{5E921DF8-846D-04B3-C499-17BBB50437D0}"/>
              </a:ext>
            </a:extLst>
          </p:cNvPr>
          <p:cNvSpPr>
            <a:spLocks noGrp="1"/>
          </p:cNvSpPr>
          <p:nvPr>
            <p:ph idx="1"/>
          </p:nvPr>
        </p:nvSpPr>
        <p:spPr>
          <a:xfrm>
            <a:off x="4475858" y="2180496"/>
            <a:ext cx="7140407" cy="3678303"/>
          </a:xfrm>
        </p:spPr>
        <p:txBody>
          <a:bodyPr>
            <a:normAutofit/>
          </a:bodyPr>
          <a:lstStyle/>
          <a:p>
            <a:pPr>
              <a:spcAft>
                <a:spcPts val="1200"/>
              </a:spcAft>
            </a:pPr>
            <a:r>
              <a:rPr lang="en-US" sz="2800" dirty="0"/>
              <a:t>Definition of Disability for </a:t>
            </a:r>
            <a:br>
              <a:rPr lang="en-US" sz="2800" dirty="0"/>
            </a:br>
            <a:r>
              <a:rPr lang="en-US" sz="2800" dirty="0"/>
              <a:t>Reasonable Accommodation</a:t>
            </a:r>
          </a:p>
          <a:p>
            <a:pPr>
              <a:spcAft>
                <a:spcPts val="1200"/>
              </a:spcAft>
            </a:pPr>
            <a:r>
              <a:rPr lang="en-US" sz="2800" dirty="0"/>
              <a:t>“Regarded as” Individual with a Disability</a:t>
            </a:r>
          </a:p>
          <a:p>
            <a:pPr>
              <a:spcAft>
                <a:spcPts val="1200"/>
              </a:spcAft>
            </a:pPr>
            <a:r>
              <a:rPr lang="en-US" sz="2800" dirty="0"/>
              <a:t>Qualified</a:t>
            </a:r>
          </a:p>
          <a:p>
            <a:r>
              <a:rPr lang="en-US" sz="2800" dirty="0"/>
              <a:t>Reasonable Accommodation</a:t>
            </a:r>
          </a:p>
          <a:p>
            <a:endParaRPr lang="en-US" dirty="0"/>
          </a:p>
        </p:txBody>
      </p:sp>
      <p:sp>
        <p:nvSpPr>
          <p:cNvPr id="4" name="Slide Number Placeholder 3">
            <a:extLst>
              <a:ext uri="{FF2B5EF4-FFF2-40B4-BE49-F238E27FC236}">
                <a16:creationId xmlns:a16="http://schemas.microsoft.com/office/drawing/2014/main" id="{F574A7F5-697E-4822-841C-D8E56A906628}"/>
              </a:ext>
            </a:extLst>
          </p:cNvPr>
          <p:cNvSpPr>
            <a:spLocks noGrp="1"/>
          </p:cNvSpPr>
          <p:nvPr>
            <p:ph type="sldNum" sz="quarter" idx="12"/>
          </p:nvPr>
        </p:nvSpPr>
        <p:spPr>
          <a:xfrm>
            <a:off x="11198668" y="55053"/>
            <a:ext cx="544875" cy="365125"/>
          </a:xfrm>
        </p:spPr>
        <p:txBody>
          <a:bodyPr>
            <a:normAutofit/>
          </a:bodyPr>
          <a:lstStyle/>
          <a:p>
            <a:pPr>
              <a:lnSpc>
                <a:spcPct val="90000"/>
              </a:lnSpc>
              <a:spcAft>
                <a:spcPts val="600"/>
              </a:spcAft>
            </a:pPr>
            <a:fld id="{D57F1E4F-1CFF-5643-939E-217C01CDF565}" type="slidenum">
              <a:rPr lang="en-US" sz="1600" smtClean="0">
                <a:solidFill>
                  <a:srgbClr val="002060"/>
                </a:solidFill>
                <a:latin typeface="Arial Nova" panose="020B0504020202020204" pitchFamily="34" charset="0"/>
              </a:rPr>
              <a:pPr>
                <a:lnSpc>
                  <a:spcPct val="90000"/>
                </a:lnSpc>
                <a:spcAft>
                  <a:spcPts val="600"/>
                </a:spcAft>
              </a:pPr>
              <a:t>4</a:t>
            </a:fld>
            <a:endParaRPr lang="en-US" sz="1600">
              <a:solidFill>
                <a:srgbClr val="002060"/>
              </a:solidFill>
              <a:latin typeface="Arial Nova" panose="020B0504020202020204" pitchFamily="34" charset="0"/>
            </a:endParaRPr>
          </a:p>
        </p:txBody>
      </p:sp>
    </p:spTree>
    <p:extLst>
      <p:ext uri="{BB962C8B-B14F-4D97-AF65-F5344CB8AC3E}">
        <p14:creationId xmlns:p14="http://schemas.microsoft.com/office/powerpoint/2010/main" val="704200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B75F3-B604-46AE-96BB-A3263CD77051}"/>
              </a:ext>
            </a:extLst>
          </p:cNvPr>
          <p:cNvSpPr>
            <a:spLocks noGrp="1"/>
          </p:cNvSpPr>
          <p:nvPr>
            <p:ph type="title"/>
          </p:nvPr>
        </p:nvSpPr>
        <p:spPr/>
        <p:txBody>
          <a:bodyPr/>
          <a:lstStyle/>
          <a:p>
            <a:r>
              <a:rPr lang="en-US" dirty="0"/>
              <a:t>Remote Work?  (continued)</a:t>
            </a:r>
          </a:p>
        </p:txBody>
      </p:sp>
      <p:sp>
        <p:nvSpPr>
          <p:cNvPr id="3" name="Content Placeholder 2">
            <a:extLst>
              <a:ext uri="{FF2B5EF4-FFF2-40B4-BE49-F238E27FC236}">
                <a16:creationId xmlns:a16="http://schemas.microsoft.com/office/drawing/2014/main" id="{37463075-1BC8-46A4-90E0-86548FE72048}"/>
              </a:ext>
            </a:extLst>
          </p:cNvPr>
          <p:cNvSpPr>
            <a:spLocks noGrp="1"/>
          </p:cNvSpPr>
          <p:nvPr>
            <p:ph idx="1"/>
          </p:nvPr>
        </p:nvSpPr>
        <p:spPr>
          <a:xfrm>
            <a:off x="581193" y="2224039"/>
            <a:ext cx="11029615" cy="3556276"/>
          </a:xfrm>
        </p:spPr>
        <p:txBody>
          <a:bodyPr>
            <a:noAutofit/>
          </a:bodyPr>
          <a:lstStyle/>
          <a:p>
            <a:endParaRPr lang="en-US" sz="2400" b="1" u="sng" dirty="0"/>
          </a:p>
          <a:p>
            <a:pPr marL="0" indent="0">
              <a:buNone/>
            </a:pPr>
            <a:r>
              <a:rPr lang="en-US" sz="2200" b="1" u="sng" dirty="0">
                <a:solidFill>
                  <a:srgbClr val="002060"/>
                </a:solidFill>
              </a:rPr>
              <a:t>Brown v. Austin</a:t>
            </a:r>
            <a:r>
              <a:rPr lang="en-US" sz="2200" dirty="0">
                <a:solidFill>
                  <a:srgbClr val="002060"/>
                </a:solidFill>
              </a:rPr>
              <a:t>, 13 F.4th 1079 (10th Cir. 2021).</a:t>
            </a:r>
          </a:p>
          <a:p>
            <a:pPr lvl="1">
              <a:spcAft>
                <a:spcPts val="1200"/>
              </a:spcAft>
              <a:buFont typeface="Wingdings" panose="05000000000000000000" pitchFamily="2" charset="2"/>
              <a:buChar char="§"/>
            </a:pPr>
            <a:r>
              <a:rPr lang="en-US" sz="2200" dirty="0">
                <a:solidFill>
                  <a:srgbClr val="002060"/>
                </a:solidFill>
              </a:rPr>
              <a:t>Fraud specialist not entitled to telework more than one day/week where job required group access to large paper files; even if selected files were scanned before telework day, still would lack access to any other files needed to answer incoming questions</a:t>
            </a:r>
          </a:p>
          <a:p>
            <a:pPr marL="0" indent="0">
              <a:buNone/>
            </a:pPr>
            <a:r>
              <a:rPr lang="en-US" sz="2200" b="1" u="sng" dirty="0">
                <a:solidFill>
                  <a:srgbClr val="002060"/>
                </a:solidFill>
              </a:rPr>
              <a:t>Gentile v. County of DuPage</a:t>
            </a:r>
            <a:r>
              <a:rPr lang="en-US" sz="2200" dirty="0">
                <a:solidFill>
                  <a:srgbClr val="002060"/>
                </a:solidFill>
              </a:rPr>
              <a:t>, __ F. Supp. 3d __, 2022 WL 345078 (N.D. Ill. Feb. 4, 2022). </a:t>
            </a:r>
          </a:p>
          <a:p>
            <a:pPr lvl="1">
              <a:buSzPct val="75000"/>
            </a:pPr>
            <a:r>
              <a:rPr lang="en-US" sz="2200" dirty="0">
                <a:solidFill>
                  <a:srgbClr val="002060"/>
                </a:solidFill>
              </a:rPr>
              <a:t>Duty to perform onsite inspections could be essential function even though excused from it for several months; if so, fact questions would include whether task could be done remotely, and even if so, whether employer’s proposed accommodation of wearing PPE instead of granting telework would be effective</a:t>
            </a:r>
          </a:p>
          <a:p>
            <a:endParaRPr lang="en-US" sz="2400" dirty="0"/>
          </a:p>
        </p:txBody>
      </p:sp>
      <p:sp>
        <p:nvSpPr>
          <p:cNvPr id="4" name="Slide Number Placeholder 3">
            <a:extLst>
              <a:ext uri="{FF2B5EF4-FFF2-40B4-BE49-F238E27FC236}">
                <a16:creationId xmlns:a16="http://schemas.microsoft.com/office/drawing/2014/main" id="{E6E7418C-463D-48B4-A70B-7266D5352FDB}"/>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40</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4013096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DF877-DBF1-4209-BFBB-D92F6A2FDAD6}"/>
              </a:ext>
            </a:extLst>
          </p:cNvPr>
          <p:cNvSpPr>
            <a:spLocks noGrp="1"/>
          </p:cNvSpPr>
          <p:nvPr>
            <p:ph type="title"/>
          </p:nvPr>
        </p:nvSpPr>
        <p:spPr/>
        <p:txBody>
          <a:bodyPr/>
          <a:lstStyle/>
          <a:p>
            <a:r>
              <a:rPr lang="en-US" dirty="0"/>
              <a:t>TELEWORK CASES:  different facts - OTHER OUTCOMES</a:t>
            </a:r>
          </a:p>
        </p:txBody>
      </p:sp>
      <p:sp>
        <p:nvSpPr>
          <p:cNvPr id="3" name="Content Placeholder 2">
            <a:extLst>
              <a:ext uri="{FF2B5EF4-FFF2-40B4-BE49-F238E27FC236}">
                <a16:creationId xmlns:a16="http://schemas.microsoft.com/office/drawing/2014/main" id="{A49FC9D5-5165-4808-B299-D8F1D206938B}"/>
              </a:ext>
            </a:extLst>
          </p:cNvPr>
          <p:cNvSpPr>
            <a:spLocks noGrp="1"/>
          </p:cNvSpPr>
          <p:nvPr>
            <p:ph idx="1"/>
          </p:nvPr>
        </p:nvSpPr>
        <p:spPr>
          <a:xfrm>
            <a:off x="581192" y="2302141"/>
            <a:ext cx="11029616" cy="3940788"/>
          </a:xfrm>
        </p:spPr>
        <p:txBody>
          <a:bodyPr>
            <a:noAutofit/>
          </a:bodyPr>
          <a:lstStyle/>
          <a:p>
            <a:pPr marL="0" lvl="0" indent="0">
              <a:buNone/>
            </a:pPr>
            <a:r>
              <a:rPr lang="en-US" sz="2200" b="1" u="sng" dirty="0" err="1">
                <a:solidFill>
                  <a:srgbClr val="002060"/>
                </a:solidFill>
              </a:rPr>
              <a:t>Peeples</a:t>
            </a:r>
            <a:r>
              <a:rPr lang="en-US" sz="2200" b="1" u="sng" dirty="0">
                <a:solidFill>
                  <a:srgbClr val="002060"/>
                </a:solidFill>
              </a:rPr>
              <a:t> v. Clinical Support Options, Inc</a:t>
            </a:r>
            <a:r>
              <a:rPr lang="en-US" sz="2200" dirty="0">
                <a:solidFill>
                  <a:srgbClr val="002060"/>
                </a:solidFill>
              </a:rPr>
              <a:t>., 487 F. Supp. 3d 56 (D. Mass. 2020).</a:t>
            </a:r>
          </a:p>
          <a:p>
            <a:pPr lvl="1">
              <a:spcAft>
                <a:spcPts val="1200"/>
              </a:spcAft>
              <a:buFont typeface="Wingdings" panose="05000000000000000000" pitchFamily="2" charset="2"/>
              <a:buChar char="§"/>
            </a:pPr>
            <a:r>
              <a:rPr lang="en-US" sz="1800" dirty="0">
                <a:solidFill>
                  <a:srgbClr val="002060"/>
                </a:solidFill>
              </a:rPr>
              <a:t>Granting preliminary injunction barring terminating of employee with asthma in case challenging employer’s denial of telework or alternatively PPE as reasonable accommodations to reduce COVID risks</a:t>
            </a:r>
          </a:p>
          <a:p>
            <a:pPr marL="0" lvl="0" indent="0">
              <a:buNone/>
            </a:pPr>
            <a:r>
              <a:rPr lang="en-US" sz="2200" b="1" u="sng" dirty="0">
                <a:solidFill>
                  <a:srgbClr val="002060"/>
                </a:solidFill>
              </a:rPr>
              <a:t>Lin v. CGIT Sys</a:t>
            </a:r>
            <a:r>
              <a:rPr lang="en-US" sz="2200" dirty="0">
                <a:solidFill>
                  <a:srgbClr val="002060"/>
                </a:solidFill>
              </a:rPr>
              <a:t>., 2021 WL 4295863 (D. Mass. Sep. 21, 2021).</a:t>
            </a:r>
          </a:p>
          <a:p>
            <a:pPr lvl="1">
              <a:spcAft>
                <a:spcPts val="1200"/>
              </a:spcAft>
              <a:buFont typeface="Wingdings" panose="05000000000000000000" pitchFamily="2" charset="2"/>
              <a:buChar char="§"/>
            </a:pPr>
            <a:r>
              <a:rPr lang="en-US" sz="1800" dirty="0">
                <a:solidFill>
                  <a:srgbClr val="002060"/>
                </a:solidFill>
              </a:rPr>
              <a:t>Denying motion to dismiss claim by employee with high blood pressure alleging unlawful </a:t>
            </a:r>
            <a:br>
              <a:rPr lang="en-US" sz="1800" dirty="0">
                <a:solidFill>
                  <a:srgbClr val="002060"/>
                </a:solidFill>
              </a:rPr>
            </a:br>
            <a:r>
              <a:rPr lang="en-US" sz="1800" dirty="0">
                <a:solidFill>
                  <a:srgbClr val="002060"/>
                </a:solidFill>
              </a:rPr>
              <a:t>denial of telework as a disability accommodation</a:t>
            </a:r>
          </a:p>
          <a:p>
            <a:pPr marL="0" lvl="0" indent="0">
              <a:buNone/>
            </a:pPr>
            <a:r>
              <a:rPr lang="en-US" sz="2200" b="1" u="sng" dirty="0">
                <a:solidFill>
                  <a:srgbClr val="002060"/>
                </a:solidFill>
              </a:rPr>
              <a:t>Conaway v. Detroit Pub. Sch. </a:t>
            </a:r>
            <a:r>
              <a:rPr lang="en-US" sz="2200" b="1" u="sng" dirty="0" err="1">
                <a:solidFill>
                  <a:srgbClr val="002060"/>
                </a:solidFill>
              </a:rPr>
              <a:t>Cmty</a:t>
            </a:r>
            <a:r>
              <a:rPr lang="en-US" sz="2200" b="1" u="sng" dirty="0">
                <a:solidFill>
                  <a:srgbClr val="002060"/>
                </a:solidFill>
              </a:rPr>
              <a:t>. Dist</a:t>
            </a:r>
            <a:r>
              <a:rPr lang="en-US" sz="2200" dirty="0">
                <a:solidFill>
                  <a:srgbClr val="002060"/>
                </a:solidFill>
              </a:rPr>
              <a:t>., 2021 WL 5989044 (E.D. Mich. Dec. 17, 2021). </a:t>
            </a:r>
          </a:p>
          <a:p>
            <a:pPr lvl="1">
              <a:buFont typeface="Wingdings" panose="05000000000000000000" pitchFamily="2" charset="2"/>
              <a:buChar char="§"/>
            </a:pPr>
            <a:r>
              <a:rPr lang="en-US" sz="1800" dirty="0">
                <a:solidFill>
                  <a:srgbClr val="002060"/>
                </a:solidFill>
              </a:rPr>
              <a:t>Denying preliminary injunction sought by fully vaccinated teacher with asthma; employer’s offer of working from home three days per week was reasonable accommodation</a:t>
            </a:r>
          </a:p>
        </p:txBody>
      </p:sp>
      <p:sp>
        <p:nvSpPr>
          <p:cNvPr id="4" name="Slide Number Placeholder 3">
            <a:extLst>
              <a:ext uri="{FF2B5EF4-FFF2-40B4-BE49-F238E27FC236}">
                <a16:creationId xmlns:a16="http://schemas.microsoft.com/office/drawing/2014/main" id="{3123C479-AFAD-46A7-A833-FB61CF37FF42}"/>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41</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33509584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E88CE-E561-4CF8-805E-FEB2EC399425}"/>
              </a:ext>
            </a:extLst>
          </p:cNvPr>
          <p:cNvSpPr>
            <a:spLocks noGrp="1"/>
          </p:cNvSpPr>
          <p:nvPr>
            <p:ph type="title"/>
          </p:nvPr>
        </p:nvSpPr>
        <p:spPr/>
        <p:txBody>
          <a:bodyPr/>
          <a:lstStyle/>
          <a:p>
            <a:r>
              <a:rPr lang="en-US" dirty="0"/>
              <a:t>EEOC COVID-19 Litigation:  Telework</a:t>
            </a:r>
          </a:p>
        </p:txBody>
      </p:sp>
      <p:sp>
        <p:nvSpPr>
          <p:cNvPr id="3" name="Content Placeholder 2">
            <a:extLst>
              <a:ext uri="{FF2B5EF4-FFF2-40B4-BE49-F238E27FC236}">
                <a16:creationId xmlns:a16="http://schemas.microsoft.com/office/drawing/2014/main" id="{B3681CAE-0B86-4CD1-B665-93912B0C4ABF}"/>
              </a:ext>
            </a:extLst>
          </p:cNvPr>
          <p:cNvSpPr>
            <a:spLocks noGrp="1"/>
          </p:cNvSpPr>
          <p:nvPr>
            <p:ph idx="1"/>
          </p:nvPr>
        </p:nvSpPr>
        <p:spPr>
          <a:xfrm>
            <a:off x="581192" y="2170756"/>
            <a:ext cx="11029615" cy="4001389"/>
          </a:xfrm>
        </p:spPr>
        <p:txBody>
          <a:bodyPr>
            <a:noAutofit/>
          </a:bodyPr>
          <a:lstStyle/>
          <a:p>
            <a:pPr marL="0" marR="0" lvl="0" indent="0" algn="l" defTabSz="457200"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None/>
              <a:tabLst/>
              <a:defRPr/>
            </a:pPr>
            <a:r>
              <a:rPr kumimoji="0" lang="en-US" sz="2400" b="1" i="1"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Pending:  </a:t>
            </a:r>
            <a:r>
              <a:rPr kumimoji="0" lang="en-US" sz="2400" b="1" i="0" u="sng"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EEOC v. ISS Facility Services</a:t>
            </a:r>
            <a:r>
              <a:rPr kumimoji="0" lang="en-US" sz="2400" b="1"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No. 1:21-CV-3708-SCJ-RDC (N.D. Ga. filed Sept. 2021). </a:t>
            </a:r>
            <a:r>
              <a:rPr kumimoji="0" lang="en-US" sz="2400" b="0" i="1"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Summary of allegations:</a:t>
            </a:r>
            <a:endParaRPr kumimoji="0" lang="en-US" sz="24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a:p>
            <a:pPr marL="630000" marR="0" lvl="1" indent="-306000" algn="l" defTabSz="457200" rtl="0" eaLnBrk="1" fontAlgn="auto" latinLnBrk="0" hangingPunct="1">
              <a:lnSpc>
                <a:spcPct val="100000"/>
              </a:lnSpc>
              <a:spcBef>
                <a:spcPct val="20000"/>
              </a:spcBef>
              <a:spcAft>
                <a:spcPts val="1200"/>
              </a:spcAft>
              <a:buClr>
                <a:srgbClr val="1A3260"/>
              </a:buClr>
              <a:buSzPct val="75000"/>
              <a:buFont typeface="Wingdings 2" panose="05020102010507070707" pitchFamily="18" charset="2"/>
              <a:buChar char=""/>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Employee, health and safety manager at facility management company, had pulmonary condition placing her at higher risk of severe illness if she contracted the virus</a:t>
            </a:r>
          </a:p>
          <a:p>
            <a:pPr marL="630000" marR="0" lvl="1" indent="-306000" algn="l" defTabSz="457200" rtl="0" eaLnBrk="1" fontAlgn="auto" latinLnBrk="0" hangingPunct="1">
              <a:lnSpc>
                <a:spcPct val="100000"/>
              </a:lnSpc>
              <a:spcBef>
                <a:spcPct val="20000"/>
              </a:spcBef>
              <a:spcAft>
                <a:spcPts val="1200"/>
              </a:spcAft>
              <a:buClr>
                <a:srgbClr val="1A3260"/>
              </a:buClr>
              <a:buSzPct val="75000"/>
              <a:buFont typeface="Wingdings 2" panose="05020102010507070707" pitchFamily="18" charset="2"/>
              <a:buChar char=""/>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Early in pandemic, company required all employees to work remotely 4 days/week; after recall to workplace, employee requested continued telework 2 days/week to reduce risk</a:t>
            </a:r>
          </a:p>
          <a:p>
            <a:pPr marL="630000" marR="0" lvl="1" indent="-306000" algn="l" defTabSz="457200" rtl="0" eaLnBrk="1" fontAlgn="auto" latinLnBrk="0" hangingPunct="1">
              <a:lnSpc>
                <a:spcPct val="100000"/>
              </a:lnSpc>
              <a:spcBef>
                <a:spcPct val="20000"/>
              </a:spcBef>
              <a:spcAft>
                <a:spcPts val="600"/>
              </a:spcAft>
              <a:buClr>
                <a:srgbClr val="1A3260"/>
              </a:buClr>
              <a:buSzPct val="75000"/>
              <a:buFont typeface="Wingdings 2" panose="05020102010507070707" pitchFamily="18" charset="2"/>
              <a:buChar char=""/>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Accommodation denied, even though telework was permitted for others in same position, and she was terminated</a:t>
            </a:r>
            <a:endParaRPr lang="en-US" sz="2400" dirty="0"/>
          </a:p>
        </p:txBody>
      </p:sp>
      <p:sp>
        <p:nvSpPr>
          <p:cNvPr id="4" name="Slide Number Placeholder 3">
            <a:extLst>
              <a:ext uri="{FF2B5EF4-FFF2-40B4-BE49-F238E27FC236}">
                <a16:creationId xmlns:a16="http://schemas.microsoft.com/office/drawing/2014/main" id="{8077869B-20A9-4F9D-8438-87F2CD9049F2}"/>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42</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2776088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C10A8-0AE2-4B41-8D40-A53530A94416}"/>
              </a:ext>
            </a:extLst>
          </p:cNvPr>
          <p:cNvSpPr>
            <a:spLocks noGrp="1"/>
          </p:cNvSpPr>
          <p:nvPr>
            <p:ph type="title"/>
          </p:nvPr>
        </p:nvSpPr>
        <p:spPr/>
        <p:txBody>
          <a:bodyPr/>
          <a:lstStyle/>
          <a:p>
            <a:r>
              <a:rPr lang="en-US" dirty="0"/>
              <a:t>EEOC COVID-19 Litigation: </a:t>
            </a:r>
            <a:br>
              <a:rPr lang="en-US" dirty="0"/>
            </a:br>
            <a:r>
              <a:rPr lang="en-US" dirty="0"/>
              <a:t>Accommodation to Wear Mask</a:t>
            </a:r>
          </a:p>
        </p:txBody>
      </p:sp>
      <p:sp>
        <p:nvSpPr>
          <p:cNvPr id="3" name="Content Placeholder 2">
            <a:extLst>
              <a:ext uri="{FF2B5EF4-FFF2-40B4-BE49-F238E27FC236}">
                <a16:creationId xmlns:a16="http://schemas.microsoft.com/office/drawing/2014/main" id="{661280D4-B1C7-4CCC-B57D-08C3D9EC6D71}"/>
              </a:ext>
            </a:extLst>
          </p:cNvPr>
          <p:cNvSpPr>
            <a:spLocks noGrp="1"/>
          </p:cNvSpPr>
          <p:nvPr>
            <p:ph idx="1"/>
          </p:nvPr>
        </p:nvSpPr>
        <p:spPr>
          <a:xfrm>
            <a:off x="581192" y="2012996"/>
            <a:ext cx="11029615" cy="4142848"/>
          </a:xfrm>
        </p:spPr>
        <p:txBody>
          <a:bodyPr>
            <a:normAutofit/>
          </a:bodyPr>
          <a:lstStyle/>
          <a:p>
            <a:pPr marL="0" marR="0" lvl="0" indent="0" algn="l" defTabSz="457200"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None/>
              <a:tabLst/>
              <a:defRPr/>
            </a:pPr>
            <a:r>
              <a:rPr kumimoji="0" lang="en-US" sz="2400" b="1" i="1"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Pending</a:t>
            </a:r>
            <a:r>
              <a:rPr kumimoji="0" lang="en-US" sz="2400" b="1"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  </a:t>
            </a:r>
            <a:r>
              <a:rPr kumimoji="0" lang="en-US" sz="2400" b="1" i="0" u="sng"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EEOC v. U.S. Drug Mart d/b/a Fabens Pharmacy</a:t>
            </a:r>
            <a:r>
              <a:rPr kumimoji="0" lang="en-US" sz="2400" b="1"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No. 3:21-cv-00232 (W.D. Tex. filed Sept. 2021).  </a:t>
            </a:r>
            <a:r>
              <a:rPr kumimoji="0" lang="en-US" sz="2400" b="0" i="1"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Summary of allegations:  </a:t>
            </a:r>
          </a:p>
          <a:p>
            <a:pPr marL="630000" marR="0" lvl="1" indent="-306000" algn="l" defTabSz="457200" rtl="0" eaLnBrk="1" fontAlgn="auto" latinLnBrk="0" hangingPunct="1">
              <a:lnSpc>
                <a:spcPct val="100000"/>
              </a:lnSpc>
              <a:spcBef>
                <a:spcPct val="20000"/>
              </a:spcBef>
              <a:spcAft>
                <a:spcPts val="1200"/>
              </a:spcAft>
              <a:buClr>
                <a:srgbClr val="1A3260"/>
              </a:buClr>
              <a:buSzPct val="75000"/>
              <a:buFont typeface="Wingdings 2" panose="05020102010507070707" pitchFamily="18" charset="2"/>
              <a:buChar char=""/>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Employee, a pharmacy technician, had asthma that placed him at higher risk of severe illness if he contracted the virus</a:t>
            </a:r>
          </a:p>
          <a:p>
            <a:pPr marL="630000" marR="0" lvl="1" indent="-306000" algn="l" defTabSz="457200" rtl="0" eaLnBrk="1" fontAlgn="auto" latinLnBrk="0" hangingPunct="1">
              <a:lnSpc>
                <a:spcPct val="100000"/>
              </a:lnSpc>
              <a:spcBef>
                <a:spcPct val="20000"/>
              </a:spcBef>
              <a:spcAft>
                <a:spcPts val="1200"/>
              </a:spcAft>
              <a:buClr>
                <a:srgbClr val="1A3260"/>
              </a:buClr>
              <a:buSzPct val="75000"/>
              <a:buFont typeface="Wingdings 2" panose="05020102010507070707" pitchFamily="18" charset="2"/>
              <a:buChar char=""/>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Request for permission to wear a mask to reduce the risk denied</a:t>
            </a:r>
          </a:p>
          <a:p>
            <a:pPr marL="630000" marR="0" lvl="1" indent="-306000" algn="l" defTabSz="457200" rtl="0" eaLnBrk="1" fontAlgn="auto" latinLnBrk="0" hangingPunct="1">
              <a:lnSpc>
                <a:spcPct val="100000"/>
              </a:lnSpc>
              <a:spcBef>
                <a:spcPct val="20000"/>
              </a:spcBef>
              <a:spcAft>
                <a:spcPts val="600"/>
              </a:spcAft>
              <a:buClr>
                <a:srgbClr val="1A3260"/>
              </a:buClr>
              <a:buSzPct val="75000"/>
              <a:buFont typeface="Wingdings 2" panose="05020102010507070707" pitchFamily="18" charset="2"/>
              <a:buChar char=""/>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Sent home twice when he asked to wear a mask, and then taunted and humiliated for questioning management’s no-mask policy, leading him to quit</a:t>
            </a:r>
            <a:r>
              <a:rPr lang="en-US" sz="2400" dirty="0">
                <a:solidFill>
                  <a:srgbClr val="002060"/>
                </a:solidFill>
              </a:rPr>
              <a:t>; c</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ase</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alleges unlawful denial of accommodation, disability-based harassment, and constructive discharge</a:t>
            </a:r>
            <a:endParaRPr lang="en-US" dirty="0"/>
          </a:p>
        </p:txBody>
      </p:sp>
      <p:sp>
        <p:nvSpPr>
          <p:cNvPr id="4" name="Slide Number Placeholder 3">
            <a:extLst>
              <a:ext uri="{FF2B5EF4-FFF2-40B4-BE49-F238E27FC236}">
                <a16:creationId xmlns:a16="http://schemas.microsoft.com/office/drawing/2014/main" id="{0712504B-D305-4A44-A717-4B531A1BE406}"/>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43</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4291800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A4CF1-2B62-44DB-9A7E-2EFA6C037356}"/>
              </a:ext>
            </a:extLst>
          </p:cNvPr>
          <p:cNvSpPr>
            <a:spLocks noGrp="1"/>
          </p:cNvSpPr>
          <p:nvPr>
            <p:ph type="title"/>
          </p:nvPr>
        </p:nvSpPr>
        <p:spPr/>
        <p:txBody>
          <a:bodyPr/>
          <a:lstStyle/>
          <a:p>
            <a:r>
              <a:rPr lang="en-US" dirty="0"/>
              <a:t>EEOC COVID-19 Litigation: What if employer is concerned about health or safety risk to the employee? </a:t>
            </a:r>
          </a:p>
        </p:txBody>
      </p:sp>
      <p:sp>
        <p:nvSpPr>
          <p:cNvPr id="3" name="Content Placeholder 2">
            <a:extLst>
              <a:ext uri="{FF2B5EF4-FFF2-40B4-BE49-F238E27FC236}">
                <a16:creationId xmlns:a16="http://schemas.microsoft.com/office/drawing/2014/main" id="{BE98CCE1-0CAA-4A36-B883-99EC6B0818F5}"/>
              </a:ext>
            </a:extLst>
          </p:cNvPr>
          <p:cNvSpPr>
            <a:spLocks noGrp="1"/>
          </p:cNvSpPr>
          <p:nvPr>
            <p:ph idx="1"/>
          </p:nvPr>
        </p:nvSpPr>
        <p:spPr>
          <a:xfrm>
            <a:off x="581190" y="1990363"/>
            <a:ext cx="11029615" cy="4387804"/>
          </a:xfrm>
        </p:spPr>
        <p:txBody>
          <a:bodyPr>
            <a:normAutofit lnSpcReduction="10000"/>
          </a:bodyPr>
          <a:lstStyle/>
          <a:p>
            <a:pPr marL="0" marR="0" lvl="0" indent="0" algn="l" defTabSz="457200"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None/>
              <a:tabLst/>
              <a:defRPr/>
            </a:pPr>
            <a:r>
              <a:rPr kumimoji="0" lang="en-US" sz="2400" b="1" i="1"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Resolved:  </a:t>
            </a:r>
            <a:r>
              <a:rPr kumimoji="0" lang="en-US" sz="2400" b="1" i="0" u="sng"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hlinkClick r:id="rId2"/>
              </a:rPr>
              <a:t>EEOC v. 151 Coffee, LLC</a:t>
            </a:r>
            <a:r>
              <a:rPr kumimoji="0" lang="en-US" sz="2400" b="1"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No. 4:21-cv-01081 (N.D. Tex. consent decree entered May 2022).  </a:t>
            </a:r>
            <a:r>
              <a:rPr kumimoji="0" lang="en-US" sz="2400" b="0" i="1"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Allegation</a:t>
            </a:r>
            <a:r>
              <a:rPr kumimoji="0" lang="en-US" sz="24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  </a:t>
            </a:r>
          </a:p>
          <a:p>
            <a:pPr marL="612900" marR="0" lvl="2" indent="-342900" algn="l" defTabSz="457200" rtl="0" eaLnBrk="1" fontAlgn="auto" latinLnBrk="0" hangingPunct="1">
              <a:lnSpc>
                <a:spcPct val="100000"/>
              </a:lnSpc>
              <a:spcBef>
                <a:spcPct val="20000"/>
              </a:spcBef>
              <a:spcAft>
                <a:spcPts val="600"/>
              </a:spcAft>
              <a:buClr>
                <a:srgbClr val="1A3260"/>
              </a:buClr>
              <a:buSzPct val="92000"/>
              <a:buFont typeface="Wingdings" panose="05000000000000000000" pitchFamily="2" charset="2"/>
              <a:buChar char="§"/>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Two employees, both coffee shop baristas with underlying disabilities, were able to work with requested accommodations, but were instead notified by employer that due to their disabilities they would not be allowed to work until a COVID-19 vaccine became available</a:t>
            </a:r>
          </a:p>
          <a:p>
            <a:pPr marL="612900" marR="0" lvl="2" indent="-342900" algn="l" defTabSz="457200" rtl="0" eaLnBrk="1" fontAlgn="auto" latinLnBrk="0" hangingPunct="1">
              <a:lnSpc>
                <a:spcPct val="100000"/>
              </a:lnSpc>
              <a:spcBef>
                <a:spcPct val="20000"/>
              </a:spcBef>
              <a:spcAft>
                <a:spcPts val="600"/>
              </a:spcAft>
              <a:buClr>
                <a:srgbClr val="1A3260"/>
              </a:buClr>
              <a:buSzPct val="92000"/>
              <a:buFont typeface="Wingdings" panose="05000000000000000000" pitchFamily="2" charset="2"/>
              <a:buChar char="§"/>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Unless “direct threat to health or safety of self or others,” employer cannot exclude qualified employee solely based on disability if could work with needed accommodation absent undue hardship</a:t>
            </a:r>
          </a:p>
          <a:p>
            <a:pPr marL="612900" marR="0" lvl="2" indent="-342900" algn="l" defTabSz="457200" rtl="0" eaLnBrk="1" fontAlgn="auto" latinLnBrk="0" hangingPunct="1">
              <a:lnSpc>
                <a:spcPct val="100000"/>
              </a:lnSpc>
              <a:spcBef>
                <a:spcPct val="20000"/>
              </a:spcBef>
              <a:spcAft>
                <a:spcPts val="600"/>
              </a:spcAft>
              <a:buClr>
                <a:srgbClr val="1A3260"/>
              </a:buClr>
              <a:buSzPct val="92000"/>
              <a:buFont typeface="Wingdings" panose="05000000000000000000" pitchFamily="2" charset="2"/>
              <a:buChar char="§"/>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Q&amp;A G.4, </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hlinkClick r:id="rId3"/>
              </a:rPr>
              <a:t>What You Should Know About COVID-19 and the ADA, the Rehabilitation Act, and Other EEO Laws</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(Section G)</a:t>
            </a:r>
            <a:endParaRPr lang="en-US" dirty="0"/>
          </a:p>
        </p:txBody>
      </p:sp>
      <p:sp>
        <p:nvSpPr>
          <p:cNvPr id="4" name="Slide Number Placeholder 3">
            <a:extLst>
              <a:ext uri="{FF2B5EF4-FFF2-40B4-BE49-F238E27FC236}">
                <a16:creationId xmlns:a16="http://schemas.microsoft.com/office/drawing/2014/main" id="{C454FCEB-EAE3-4191-A5F3-721D890F492E}"/>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44</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603864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2AD31-7088-4C49-ACDB-029F291B34BF}"/>
              </a:ext>
            </a:extLst>
          </p:cNvPr>
          <p:cNvSpPr>
            <a:spLocks noGrp="1"/>
          </p:cNvSpPr>
          <p:nvPr>
            <p:ph type="title"/>
          </p:nvPr>
        </p:nvSpPr>
        <p:spPr/>
        <p:txBody>
          <a:bodyPr/>
          <a:lstStyle/>
          <a:p>
            <a:r>
              <a:rPr lang="en-US" dirty="0"/>
              <a:t>Accommodation requests to be exempt</a:t>
            </a:r>
            <a:br>
              <a:rPr lang="en-US" dirty="0"/>
            </a:br>
            <a:r>
              <a:rPr lang="en-US" dirty="0"/>
              <a:t>From infection control requirements</a:t>
            </a:r>
          </a:p>
        </p:txBody>
      </p:sp>
      <p:sp>
        <p:nvSpPr>
          <p:cNvPr id="3" name="Content Placeholder 2">
            <a:extLst>
              <a:ext uri="{FF2B5EF4-FFF2-40B4-BE49-F238E27FC236}">
                <a16:creationId xmlns:a16="http://schemas.microsoft.com/office/drawing/2014/main" id="{B49923F5-1AC2-435D-BBF1-0F9CEE36F4E6}"/>
              </a:ext>
            </a:extLst>
          </p:cNvPr>
          <p:cNvSpPr>
            <a:spLocks noGrp="1"/>
          </p:cNvSpPr>
          <p:nvPr>
            <p:ph idx="1"/>
          </p:nvPr>
        </p:nvSpPr>
        <p:spPr>
          <a:xfrm>
            <a:off x="581190" y="1925909"/>
            <a:ext cx="11029615" cy="4431347"/>
          </a:xfrm>
        </p:spPr>
        <p:txBody>
          <a:bodyPr>
            <a:normAutofit fontScale="77500" lnSpcReduction="20000"/>
          </a:bodyPr>
          <a:lstStyle/>
          <a:p>
            <a:pPr marL="148950" indent="-285750">
              <a:buClr>
                <a:srgbClr val="1A3260"/>
              </a:buClr>
              <a:defRPr/>
            </a:pPr>
            <a:r>
              <a:rPr kumimoji="0" lang="en-US" sz="3100" b="0" i="0" u="none" strike="noStrike" kern="1200" cap="none" spc="0" normalizeH="0" baseline="0" noProof="0" dirty="0">
                <a:ln>
                  <a:noFill/>
                </a:ln>
                <a:solidFill>
                  <a:srgbClr val="002060"/>
                </a:solidFill>
                <a:effectLst/>
                <a:uLnTx/>
                <a:uFillTx/>
                <a:latin typeface="Arial Nova" panose="020B0504020202020204" pitchFamily="34" charset="0"/>
                <a:ea typeface="+mn-ea"/>
                <a:cs typeface="Segoe UI Semibold" panose="020B0702040204020203" pitchFamily="34" charset="0"/>
              </a:rPr>
              <a:t>Common accommodations in lieu of vaccination:</a:t>
            </a:r>
          </a:p>
          <a:p>
            <a:pPr marL="742950" marR="0" lvl="2" indent="-285750" algn="l" defTabSz="457200"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Char char=""/>
              <a:tabLst/>
              <a:defRPr/>
            </a:pPr>
            <a:r>
              <a:rPr kumimoji="0" lang="en-US" sz="2400" b="0" i="0" u="none" strike="noStrike" kern="1200" cap="none" spc="0" normalizeH="0" baseline="0" noProof="0" dirty="0">
                <a:ln>
                  <a:noFill/>
                </a:ln>
                <a:solidFill>
                  <a:srgbClr val="002060"/>
                </a:solidFill>
                <a:effectLst/>
                <a:uLnTx/>
                <a:uFillTx/>
                <a:latin typeface="Arial Nova" panose="020B0504020202020204" pitchFamily="34" charset="0"/>
                <a:ea typeface="+mn-ea"/>
                <a:cs typeface="Segoe UI Semibold" panose="020B0702040204020203" pitchFamily="34" charset="0"/>
              </a:rPr>
              <a:t>Face mask (e.g., regular or particular type)</a:t>
            </a:r>
          </a:p>
          <a:p>
            <a:pPr marL="742950" marR="0" lvl="2" indent="-285750" algn="l" defTabSz="457200"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Char char=""/>
              <a:tabLst/>
              <a:defRPr/>
            </a:pPr>
            <a:r>
              <a:rPr kumimoji="0" lang="en-US" sz="2400" b="0" i="0" u="none" strike="noStrike" kern="1200" cap="none" spc="0" normalizeH="0" baseline="0" noProof="0" dirty="0">
                <a:ln>
                  <a:noFill/>
                </a:ln>
                <a:solidFill>
                  <a:srgbClr val="002060"/>
                </a:solidFill>
                <a:effectLst/>
                <a:uLnTx/>
                <a:uFillTx/>
                <a:latin typeface="Arial Nova" panose="020B0504020202020204" pitchFamily="34" charset="0"/>
                <a:ea typeface="+mn-ea"/>
                <a:cs typeface="Segoe UI Semibold" panose="020B0702040204020203" pitchFamily="34" charset="0"/>
              </a:rPr>
              <a:t>Workstation modified or relocated for physical distancing</a:t>
            </a:r>
          </a:p>
          <a:p>
            <a:pPr marL="742950" marR="0" lvl="2" indent="-285750" algn="l" defTabSz="457200"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Char char=""/>
              <a:tabLst/>
              <a:defRPr/>
            </a:pPr>
            <a:r>
              <a:rPr kumimoji="0" lang="en-US" sz="2400" b="0" i="0" u="none" strike="noStrike" kern="1200" cap="none" spc="0" normalizeH="0" baseline="0" noProof="0" dirty="0">
                <a:ln>
                  <a:noFill/>
                </a:ln>
                <a:solidFill>
                  <a:srgbClr val="002060"/>
                </a:solidFill>
                <a:effectLst/>
                <a:uLnTx/>
                <a:uFillTx/>
                <a:latin typeface="Arial Nova" panose="020B0504020202020204" pitchFamily="34" charset="0"/>
                <a:ea typeface="+mn-ea"/>
                <a:cs typeface="Segoe UI Semibold" panose="020B0702040204020203" pitchFamily="34" charset="0"/>
              </a:rPr>
              <a:t>Periodic COVID-19 testing (if physically entering the workplace)</a:t>
            </a:r>
          </a:p>
          <a:p>
            <a:pPr marL="742950" marR="0" lvl="2" indent="-285750" algn="l" defTabSz="457200"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Char char=""/>
              <a:tabLst/>
              <a:defRPr/>
            </a:pPr>
            <a:r>
              <a:rPr kumimoji="0" lang="en-US" sz="2400" b="0" i="0" u="none" strike="noStrike" kern="1200" cap="none" spc="0" normalizeH="0" baseline="0" noProof="0" dirty="0">
                <a:ln>
                  <a:noFill/>
                </a:ln>
                <a:solidFill>
                  <a:srgbClr val="002060"/>
                </a:solidFill>
                <a:effectLst/>
                <a:uLnTx/>
                <a:uFillTx/>
                <a:latin typeface="Arial Nova" panose="020B0504020202020204" pitchFamily="34" charset="0"/>
                <a:ea typeface="+mn-ea"/>
                <a:cs typeface="Segoe UI Semibold" panose="020B0702040204020203" pitchFamily="34" charset="0"/>
              </a:rPr>
              <a:t>Modified shift/hours</a:t>
            </a:r>
          </a:p>
          <a:p>
            <a:pPr marL="742950" marR="0" lvl="2" indent="-285750" algn="l" defTabSz="457200"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Char char=""/>
              <a:tabLst/>
              <a:defRPr/>
            </a:pPr>
            <a:r>
              <a:rPr kumimoji="0" lang="en-US" sz="2400" b="0" i="0" u="none" strike="noStrike" kern="1200" cap="none" spc="0" normalizeH="0" baseline="0" noProof="0" dirty="0">
                <a:ln>
                  <a:noFill/>
                </a:ln>
                <a:solidFill>
                  <a:srgbClr val="002060"/>
                </a:solidFill>
                <a:effectLst/>
                <a:uLnTx/>
                <a:uFillTx/>
                <a:latin typeface="Arial Nova" panose="020B0504020202020204" pitchFamily="34" charset="0"/>
                <a:ea typeface="+mn-ea"/>
                <a:cs typeface="Segoe UI Semibold" panose="020B0702040204020203" pitchFamily="34" charset="0"/>
              </a:rPr>
              <a:t>Telework</a:t>
            </a:r>
          </a:p>
          <a:p>
            <a:pPr marL="742950" marR="0" lvl="2" indent="-285750" algn="l" defTabSz="457200"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Char char=""/>
              <a:tabLst/>
              <a:defRPr/>
            </a:pPr>
            <a:r>
              <a:rPr kumimoji="0" lang="en-US" sz="2400" b="0" i="0" u="none" strike="noStrike" kern="1200" cap="none" spc="0" normalizeH="0" baseline="0" noProof="0" dirty="0">
                <a:ln>
                  <a:noFill/>
                </a:ln>
                <a:solidFill>
                  <a:srgbClr val="002060"/>
                </a:solidFill>
                <a:effectLst/>
                <a:uLnTx/>
                <a:uFillTx/>
                <a:latin typeface="Arial Nova" panose="020B0504020202020204" pitchFamily="34" charset="0"/>
                <a:ea typeface="+mn-ea"/>
                <a:cs typeface="Segoe UI Semibold" panose="020B0702040204020203" pitchFamily="34" charset="0"/>
              </a:rPr>
              <a:t>Transfer/reassignment</a:t>
            </a:r>
          </a:p>
          <a:p>
            <a:pPr marL="742950" marR="0" lvl="2" indent="-285750" algn="l" defTabSz="457200"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Char char=""/>
              <a:tabLst/>
              <a:defRPr/>
            </a:pPr>
            <a:r>
              <a:rPr kumimoji="0" lang="en-US" sz="2400" b="0" i="0" u="none" strike="noStrike" kern="1200" cap="none" spc="0" normalizeH="0" baseline="0" noProof="0" dirty="0">
                <a:ln>
                  <a:noFill/>
                </a:ln>
                <a:solidFill>
                  <a:srgbClr val="002060"/>
                </a:solidFill>
                <a:effectLst/>
                <a:uLnTx/>
                <a:uFillTx/>
                <a:latin typeface="Arial Nova" panose="020B0504020202020204" pitchFamily="34" charset="0"/>
                <a:ea typeface="+mn-ea"/>
                <a:cs typeface="Segoe UI Semibold" panose="020B0702040204020203" pitchFamily="34" charset="0"/>
              </a:rPr>
              <a:t>Combination, e.g., masking, distancing, and testing</a:t>
            </a:r>
          </a:p>
          <a:p>
            <a:pPr marL="742950" marR="0" lvl="2" indent="-285750" algn="l" defTabSz="457200" rtl="0" eaLnBrk="1" fontAlgn="auto" latinLnBrk="0" hangingPunct="1">
              <a:lnSpc>
                <a:spcPct val="100000"/>
              </a:lnSpc>
              <a:spcBef>
                <a:spcPct val="20000"/>
              </a:spcBef>
              <a:spcAft>
                <a:spcPts val="1200"/>
              </a:spcAft>
              <a:buClr>
                <a:srgbClr val="1A3260"/>
              </a:buClr>
              <a:buSzPct val="92000"/>
              <a:buFont typeface="Wingdings 2" panose="05020102010507070707" pitchFamily="18" charset="2"/>
              <a:buChar char=""/>
              <a:tabLst/>
              <a:defRPr/>
            </a:pPr>
            <a:r>
              <a:rPr kumimoji="0" lang="en-US" sz="2400" b="0" i="0" u="none" strike="noStrike" kern="1200" cap="none" spc="0" normalizeH="0" baseline="0" noProof="0" dirty="0">
                <a:ln>
                  <a:noFill/>
                </a:ln>
                <a:solidFill>
                  <a:srgbClr val="002060"/>
                </a:solidFill>
                <a:effectLst/>
                <a:uLnTx/>
                <a:uFillTx/>
                <a:latin typeface="Arial Nova" panose="020B0504020202020204" pitchFamily="34" charset="0"/>
                <a:ea typeface="+mn-ea"/>
                <a:cs typeface="Segoe UI Semibold" panose="020B0702040204020203" pitchFamily="34" charset="0"/>
              </a:rPr>
              <a:t>Other</a:t>
            </a:r>
          </a:p>
          <a:p>
            <a:pPr marL="310896" indent="-285750">
              <a:buClr>
                <a:srgbClr val="1A3260"/>
              </a:buClr>
              <a:defRPr/>
            </a:pPr>
            <a:r>
              <a:rPr kumimoji="0" lang="en-US" sz="2800" b="0" i="0" u="none" strike="noStrike" kern="1200" cap="none" spc="0" normalizeH="0" baseline="0" noProof="0" dirty="0">
                <a:ln>
                  <a:noFill/>
                </a:ln>
                <a:solidFill>
                  <a:srgbClr val="002060"/>
                </a:solidFill>
                <a:effectLst/>
                <a:uLnTx/>
                <a:uFillTx/>
                <a:latin typeface="Arial Nova" panose="020B0504020202020204" pitchFamily="34" charset="0"/>
                <a:ea typeface="+mn-ea"/>
                <a:cs typeface="Segoe UI Semibold" panose="020B0702040204020203" pitchFamily="34" charset="0"/>
              </a:rPr>
              <a:t>If exemption instead/also needed from masking or testing requirement as accommodation, consider whether feasible alternatives that don’t pose undue hardship</a:t>
            </a:r>
            <a:endParaRPr lang="en-US" sz="2800" dirty="0"/>
          </a:p>
        </p:txBody>
      </p:sp>
      <p:sp>
        <p:nvSpPr>
          <p:cNvPr id="4" name="Slide Number Placeholder 3">
            <a:extLst>
              <a:ext uri="{FF2B5EF4-FFF2-40B4-BE49-F238E27FC236}">
                <a16:creationId xmlns:a16="http://schemas.microsoft.com/office/drawing/2014/main" id="{EB53371B-3482-462D-8CFD-F98E7F9F07D5}"/>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45</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20569582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790CA-7819-470C-A3B3-1D1957CB505A}"/>
              </a:ext>
            </a:extLst>
          </p:cNvPr>
          <p:cNvSpPr>
            <a:spLocks noGrp="1"/>
          </p:cNvSpPr>
          <p:nvPr>
            <p:ph type="title"/>
          </p:nvPr>
        </p:nvSpPr>
        <p:spPr/>
        <p:txBody>
          <a:bodyPr/>
          <a:lstStyle/>
          <a:p>
            <a:r>
              <a:rPr lang="en-US" dirty="0"/>
              <a:t>ASSESSING UNDUE HARDSHIP:</a:t>
            </a:r>
            <a:br>
              <a:rPr lang="en-US" dirty="0"/>
            </a:br>
            <a:r>
              <a:rPr lang="en-US" dirty="0"/>
              <a:t>EXAMPLES OF POTENTIALLY RELEVANT FACTS</a:t>
            </a:r>
          </a:p>
        </p:txBody>
      </p:sp>
      <p:sp>
        <p:nvSpPr>
          <p:cNvPr id="3" name="Content Placeholder 2">
            <a:extLst>
              <a:ext uri="{FF2B5EF4-FFF2-40B4-BE49-F238E27FC236}">
                <a16:creationId xmlns:a16="http://schemas.microsoft.com/office/drawing/2014/main" id="{DF777319-D37B-4C39-A835-7A55DFBC9EC3}"/>
              </a:ext>
            </a:extLst>
          </p:cNvPr>
          <p:cNvSpPr>
            <a:spLocks noGrp="1"/>
          </p:cNvSpPr>
          <p:nvPr>
            <p:ph idx="1"/>
          </p:nvPr>
        </p:nvSpPr>
        <p:spPr>
          <a:xfrm>
            <a:off x="581193" y="2012996"/>
            <a:ext cx="11029615" cy="4361818"/>
          </a:xfrm>
        </p:spPr>
        <p:txBody>
          <a:bodyPr>
            <a:normAutofit fontScale="92500" lnSpcReduction="20000"/>
          </a:bodyPr>
          <a:lstStyle/>
          <a:p>
            <a:pPr>
              <a:spcAft>
                <a:spcPts val="1200"/>
              </a:spcAft>
            </a:pPr>
            <a:r>
              <a:rPr lang="en-US" sz="2400" dirty="0"/>
              <a:t>Type of workplace? Work indoors or outdoors? Solitary or group setting? </a:t>
            </a:r>
          </a:p>
          <a:p>
            <a:pPr>
              <a:spcAft>
                <a:spcPts val="1200"/>
              </a:spcAft>
            </a:pPr>
            <a:r>
              <a:rPr lang="en-US" sz="2400" dirty="0"/>
              <a:t>Duties? Feasible to reposition away from others, or must job must be done in close proximity to coworkers, clients, customers? </a:t>
            </a:r>
          </a:p>
          <a:p>
            <a:pPr>
              <a:spcAft>
                <a:spcPts val="1200"/>
              </a:spcAft>
            </a:pPr>
            <a:r>
              <a:rPr lang="en-US" sz="2400" dirty="0"/>
              <a:t>How many employees/others physically enter workplace?</a:t>
            </a:r>
          </a:p>
          <a:p>
            <a:pPr>
              <a:spcAft>
                <a:spcPts val="1200"/>
              </a:spcAft>
            </a:pPr>
            <a:r>
              <a:rPr lang="en-US" sz="2400" dirty="0"/>
              <a:t>Number of fully vaccinated employees? </a:t>
            </a:r>
          </a:p>
          <a:p>
            <a:pPr>
              <a:spcAft>
                <a:spcPts val="1200"/>
              </a:spcAft>
            </a:pPr>
            <a:r>
              <a:rPr lang="en-US" sz="2400" dirty="0"/>
              <a:t>Risk of spread of COVID-19 to other employees or others? (e.g., work with medically vulnerable individuals, children under 5, or people with unknown vaccination status)</a:t>
            </a:r>
          </a:p>
          <a:p>
            <a:r>
              <a:rPr lang="en-US" sz="2400" dirty="0"/>
              <a:t>Number of employees who are seeking a similar accommodation? (i.e., cumulative cost or burden on employer of granting the accommodation, but note:  a mere assumption that many more employees might seek accommodation is not evidence of undue hardship)</a:t>
            </a:r>
          </a:p>
        </p:txBody>
      </p:sp>
      <p:sp>
        <p:nvSpPr>
          <p:cNvPr id="4" name="Slide Number Placeholder 3">
            <a:extLst>
              <a:ext uri="{FF2B5EF4-FFF2-40B4-BE49-F238E27FC236}">
                <a16:creationId xmlns:a16="http://schemas.microsoft.com/office/drawing/2014/main" id="{D57914B7-E3CB-438C-997F-6A5A71AE1094}"/>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46</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3097286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4C852-73E6-4F94-BF5A-7C4A57C4045D}"/>
              </a:ext>
            </a:extLst>
          </p:cNvPr>
          <p:cNvSpPr>
            <a:spLocks noGrp="1"/>
          </p:cNvSpPr>
          <p:nvPr>
            <p:ph type="title"/>
          </p:nvPr>
        </p:nvSpPr>
        <p:spPr/>
        <p:txBody>
          <a:bodyPr/>
          <a:lstStyle/>
          <a:p>
            <a:r>
              <a:rPr lang="en-US" dirty="0"/>
              <a:t>EEOC Resources on COVID-19</a:t>
            </a:r>
          </a:p>
        </p:txBody>
      </p:sp>
      <p:sp>
        <p:nvSpPr>
          <p:cNvPr id="3" name="Content Placeholder 2">
            <a:extLst>
              <a:ext uri="{FF2B5EF4-FFF2-40B4-BE49-F238E27FC236}">
                <a16:creationId xmlns:a16="http://schemas.microsoft.com/office/drawing/2014/main" id="{EF6F0FA2-C946-4E8A-9FE5-DFF826D6CDC4}"/>
              </a:ext>
            </a:extLst>
          </p:cNvPr>
          <p:cNvSpPr>
            <a:spLocks noGrp="1"/>
          </p:cNvSpPr>
          <p:nvPr>
            <p:ph idx="1"/>
          </p:nvPr>
        </p:nvSpPr>
        <p:spPr/>
        <p:txBody>
          <a:bodyPr/>
          <a:lstStyle/>
          <a:p>
            <a:pPr marR="0" lvl="0" algn="l" defTabSz="457200" rtl="0" eaLnBrk="1" fontAlgn="auto" latinLnBrk="0" hangingPunct="1">
              <a:lnSpc>
                <a:spcPct val="100000"/>
              </a:lnSpc>
              <a:spcBef>
                <a:spcPct val="20000"/>
              </a:spcBef>
              <a:spcAft>
                <a:spcPts val="1200"/>
              </a:spcAft>
              <a:buClr>
                <a:srgbClr val="1A3260"/>
              </a:buClr>
              <a:buSzPct val="92000"/>
              <a:buFont typeface="Wingdings" panose="05000000000000000000" pitchFamily="2" charset="2"/>
              <a:buChar char="§"/>
              <a:tabLst/>
              <a:defRPr/>
            </a:pPr>
            <a:r>
              <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Segoe UI Semibold" panose="020B0702040204020203" pitchFamily="34" charset="0"/>
              </a:rPr>
              <a:t>Everything EEOC has issued on COVID-19 available at </a:t>
            </a:r>
            <a:r>
              <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Segoe UI Semibold" panose="020B0702040204020203" pitchFamily="34" charset="0"/>
                <a:hlinkClick r:id="rId2"/>
              </a:rPr>
              <a:t>www.EEOC.gov/Coronavirus</a:t>
            </a:r>
            <a:r>
              <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Segoe UI Semibold" panose="020B0702040204020203" pitchFamily="34" charset="0"/>
              </a:rPr>
              <a:t>, including frequently updated main publication: </a:t>
            </a:r>
            <a:endParaRPr kumimoji="0" lang="en-US" sz="2400" b="0" i="0" u="none" strike="noStrike" kern="1200" cap="none" spc="0" normalizeH="0" baseline="0" noProof="0" dirty="0">
              <a:ln>
                <a:noFill/>
              </a:ln>
              <a:solidFill>
                <a:srgbClr val="1A3260"/>
              </a:solidFill>
              <a:effectLst/>
              <a:uLnTx/>
              <a:uFillTx/>
              <a:latin typeface="Arial" panose="020B0604020202020204" pitchFamily="34" charset="0"/>
              <a:ea typeface="+mn-ea"/>
              <a:cs typeface="Segoe UI Semibold" panose="020B0702040204020203" pitchFamily="34" charset="0"/>
            </a:endParaRPr>
          </a:p>
          <a:p>
            <a:pPr lvl="1">
              <a:buClr>
                <a:srgbClr val="1A3260"/>
              </a:buClr>
              <a:buFont typeface="Wingdings" panose="05000000000000000000" pitchFamily="2" charset="2"/>
              <a:buChar char="§"/>
              <a:defRPr/>
            </a:pPr>
            <a:r>
              <a:rPr kumimoji="0" lang="en-US" sz="2200" b="1" i="1" u="none" strike="noStrike" kern="1200" cap="none" spc="0" normalizeH="0" baseline="0" noProof="0" dirty="0">
                <a:ln>
                  <a:noFill/>
                </a:ln>
                <a:solidFill>
                  <a:srgbClr val="1A3260"/>
                </a:solidFill>
                <a:effectLst/>
                <a:uLnTx/>
                <a:uFillTx/>
                <a:latin typeface="Arial Nova" panose="020B0504020202020204" pitchFamily="34" charset="0"/>
                <a:ea typeface="+mn-ea"/>
                <a:cs typeface="Segoe UI Semibold" panose="020B0702040204020203" pitchFamily="34" charset="0"/>
              </a:rPr>
              <a:t>What You Should Know about COVID-19 and the ADA, the Rehabilitation Act, and Other EEO Laws</a:t>
            </a:r>
            <a:r>
              <a:rPr kumimoji="0" lang="en-US" sz="2200" b="1" i="0" u="none" strike="noStrike" kern="1200" cap="none" spc="0" normalizeH="0" baseline="0" noProof="0" dirty="0">
                <a:ln>
                  <a:noFill/>
                </a:ln>
                <a:solidFill>
                  <a:srgbClr val="1A3260"/>
                </a:solidFill>
                <a:effectLst/>
                <a:uLnTx/>
                <a:uFillTx/>
                <a:latin typeface="Arial Nova" panose="020B0504020202020204" pitchFamily="34" charset="0"/>
                <a:ea typeface="+mn-ea"/>
                <a:cs typeface="Segoe UI Semibold" panose="020B0702040204020203" pitchFamily="34" charset="0"/>
              </a:rPr>
              <a:t> </a:t>
            </a:r>
            <a:r>
              <a:rPr kumimoji="0" lang="en-US" sz="2200" b="0" i="0" u="none" strike="noStrike" kern="1200" cap="none" spc="0" normalizeH="0" baseline="0" noProof="0" dirty="0">
                <a:ln>
                  <a:noFill/>
                </a:ln>
                <a:solidFill>
                  <a:srgbClr val="1A3260"/>
                </a:solidFill>
                <a:effectLst/>
                <a:uLnTx/>
                <a:uFillTx/>
                <a:latin typeface="Arial Nova" panose="020B0504020202020204" pitchFamily="34" charset="0"/>
                <a:ea typeface="+mn-ea"/>
                <a:cs typeface="Segoe UI Semibold" panose="020B0702040204020203" pitchFamily="34" charset="0"/>
              </a:rPr>
              <a:t>(</a:t>
            </a:r>
            <a:r>
              <a:rPr kumimoji="0" lang="en-US" sz="2200" b="0" i="0" u="none" strike="noStrike" kern="1200" cap="none" spc="0" normalizeH="0" baseline="0" noProof="0">
                <a:ln>
                  <a:noFill/>
                </a:ln>
                <a:solidFill>
                  <a:srgbClr val="1A3260"/>
                </a:solidFill>
                <a:effectLst/>
                <a:uLnTx/>
                <a:uFillTx/>
                <a:latin typeface="Arial Nova" panose="020B0504020202020204" pitchFamily="34" charset="0"/>
                <a:ea typeface="+mn-ea"/>
                <a:cs typeface="Segoe UI Semibold" panose="020B0702040204020203" pitchFamily="34" charset="0"/>
              </a:rPr>
              <a:t>Last updated July 12, 2022)</a:t>
            </a:r>
            <a:br>
              <a:rPr kumimoji="0" lang="en-US" sz="2200" b="0" i="0" u="none" strike="noStrike" kern="1200" cap="none" spc="0" normalizeH="0" baseline="0" noProof="0" dirty="0">
                <a:ln>
                  <a:noFill/>
                </a:ln>
                <a:solidFill>
                  <a:srgbClr val="1A3260"/>
                </a:solidFill>
                <a:effectLst/>
                <a:uLnTx/>
                <a:uFillTx/>
                <a:latin typeface="Arial Nova" panose="020B0504020202020204" pitchFamily="34" charset="0"/>
                <a:ea typeface="+mn-ea"/>
                <a:cs typeface="Segoe UI Semibold" panose="020B0702040204020203" pitchFamily="34" charset="0"/>
              </a:rPr>
            </a:br>
            <a:r>
              <a:rPr kumimoji="0" lang="en-US" sz="2200" b="0" i="0" u="none" strike="noStrike" kern="1200" cap="none" spc="0" normalizeH="0" baseline="0" noProof="0" dirty="0">
                <a:ln>
                  <a:noFill/>
                </a:ln>
                <a:solidFill>
                  <a:srgbClr val="1A3260"/>
                </a:solidFill>
                <a:effectLst/>
                <a:uLnTx/>
                <a:uFillTx/>
                <a:latin typeface="Arial Nova" panose="020B0504020202020204" pitchFamily="34" charset="0"/>
                <a:ea typeface="+mn-ea"/>
                <a:cs typeface="Segoe UI Semibold" panose="020B0702040204020203" pitchFamily="34" charset="0"/>
                <a:hlinkClick r:id="rId3"/>
              </a:rPr>
              <a:t>https://www.EEOC.gov/WYSK/What-You-Should-Know-About-COVID-19-and-ADA-Rehabilitation-Act-and-Other-EEOC-Laws</a:t>
            </a:r>
            <a:r>
              <a:rPr kumimoji="0" lang="en-US" sz="2200" b="0" i="0" u="none" strike="noStrike" kern="1200" cap="none" spc="0" normalizeH="0" baseline="0" noProof="0" dirty="0">
                <a:ln>
                  <a:noFill/>
                </a:ln>
                <a:solidFill>
                  <a:srgbClr val="1A3260"/>
                </a:solidFill>
                <a:effectLst/>
                <a:uLnTx/>
                <a:uFillTx/>
                <a:latin typeface="Arial Nova" panose="020B0504020202020204" pitchFamily="34" charset="0"/>
                <a:ea typeface="+mn-ea"/>
                <a:cs typeface="Segoe UI Semibold" panose="020B0702040204020203" pitchFamily="34" charset="0"/>
              </a:rPr>
              <a:t> </a:t>
            </a:r>
          </a:p>
          <a:p>
            <a:endParaRPr lang="en-US" dirty="0"/>
          </a:p>
        </p:txBody>
      </p:sp>
      <p:sp>
        <p:nvSpPr>
          <p:cNvPr id="4" name="Slide Number Placeholder 3">
            <a:extLst>
              <a:ext uri="{FF2B5EF4-FFF2-40B4-BE49-F238E27FC236}">
                <a16:creationId xmlns:a16="http://schemas.microsoft.com/office/drawing/2014/main" id="{89DF7FC1-D7D3-4A4A-84AA-F806CA347B86}"/>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47</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23723135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3C8CB-CDD2-4D0F-BABF-D97528CE524A}"/>
              </a:ext>
            </a:extLst>
          </p:cNvPr>
          <p:cNvSpPr>
            <a:spLocks noGrp="1"/>
          </p:cNvSpPr>
          <p:nvPr>
            <p:ph type="title"/>
          </p:nvPr>
        </p:nvSpPr>
        <p:spPr/>
        <p:txBody>
          <a:bodyPr/>
          <a:lstStyle/>
          <a:p>
            <a:r>
              <a:rPr lang="en-US" dirty="0"/>
              <a:t>Mental Health &amp; the ADA</a:t>
            </a:r>
          </a:p>
        </p:txBody>
      </p:sp>
      <p:sp>
        <p:nvSpPr>
          <p:cNvPr id="3" name="Content Placeholder 2">
            <a:extLst>
              <a:ext uri="{FF2B5EF4-FFF2-40B4-BE49-F238E27FC236}">
                <a16:creationId xmlns:a16="http://schemas.microsoft.com/office/drawing/2014/main" id="{974542E0-B7AB-4281-B8B6-7A87C20D150E}"/>
              </a:ext>
            </a:extLst>
          </p:cNvPr>
          <p:cNvSpPr>
            <a:spLocks noGrp="1"/>
          </p:cNvSpPr>
          <p:nvPr>
            <p:ph idx="1"/>
          </p:nvPr>
        </p:nvSpPr>
        <p:spPr/>
        <p:txBody>
          <a:bodyPr>
            <a:normAutofit/>
          </a:bodyPr>
          <a:lstStyle/>
          <a:p>
            <a:pPr marL="306000" marR="0" lvl="0" indent="-306000" algn="l" defTabSz="457200"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Char char=""/>
              <a:tabLst/>
              <a:defRPr/>
            </a:pPr>
            <a:r>
              <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rPr>
              <a:t>New EEOC website resource: </a:t>
            </a:r>
          </a:p>
          <a:p>
            <a:pPr marL="630000" marR="0" lvl="1" indent="-306000" algn="l" defTabSz="457200"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Char char=""/>
              <a:tabLst/>
              <a:defRPr/>
            </a:pPr>
            <a:r>
              <a:rPr kumimoji="0" lang="en-US" sz="2200" b="1" i="0" u="none" strike="noStrike" kern="1200" cap="none" spc="0" normalizeH="0" baseline="0" noProof="0" dirty="0">
                <a:ln>
                  <a:noFill/>
                </a:ln>
                <a:solidFill>
                  <a:srgbClr val="1A3260"/>
                </a:solidFill>
                <a:effectLst/>
                <a:uLnTx/>
                <a:uFillTx/>
                <a:latin typeface="Arial" panose="020B0604020202020204" pitchFamily="34" charset="0"/>
                <a:ea typeface="+mn-ea"/>
                <a:cs typeface="Arial" panose="020B0604020202020204" pitchFamily="34" charset="0"/>
              </a:rPr>
              <a:t>Mental Health Conditions:  Resources for Job Seekers, Employees, and Employers</a:t>
            </a:r>
            <a:br>
              <a:rPr kumimoji="0" lang="en-US" sz="2200" b="1" i="0" u="none" strike="noStrike" kern="1200" cap="none" spc="0" normalizeH="0" baseline="0" noProof="0" dirty="0">
                <a:ln>
                  <a:noFill/>
                </a:ln>
                <a:solidFill>
                  <a:srgbClr val="1A3260"/>
                </a:solidFill>
                <a:effectLst/>
                <a:uLnTx/>
                <a:uFillTx/>
                <a:latin typeface="Arial" panose="020B0604020202020204" pitchFamily="34" charset="0"/>
                <a:ea typeface="+mn-ea"/>
                <a:cs typeface="Arial" panose="020B0604020202020204" pitchFamily="34" charset="0"/>
              </a:rPr>
            </a:br>
            <a:r>
              <a:rPr kumimoji="0" lang="en-US" sz="2400" b="0" i="0" u="none" strike="noStrike" kern="1200" cap="none" spc="0" normalizeH="0" baseline="0" noProof="0" dirty="0">
                <a:ln>
                  <a:noFill/>
                </a:ln>
                <a:solidFill>
                  <a:srgbClr val="1A3260"/>
                </a:solidFill>
                <a:effectLst/>
                <a:uLnTx/>
                <a:uFillTx/>
                <a:latin typeface="Arial" panose="020B0604020202020204" pitchFamily="34" charset="0"/>
                <a:ea typeface="+mn-ea"/>
                <a:cs typeface="Arial" panose="020B0604020202020204" pitchFamily="34" charset="0"/>
                <a:hlinkClick r:id="rId2"/>
              </a:rPr>
              <a:t>https://www.EEOC.gov/Mental-Health-Conditions-Resources-Job-Seekers-Employees-and-Employers</a:t>
            </a:r>
            <a:r>
              <a:rPr kumimoji="0" lang="en-US" sz="2400" b="0" i="0" u="none" strike="noStrike" kern="1200" cap="none" spc="0" normalizeH="0" baseline="0" noProof="0" dirty="0">
                <a:ln>
                  <a:noFill/>
                </a:ln>
                <a:solidFill>
                  <a:srgbClr val="1A3260"/>
                </a:solidFill>
                <a:effectLst/>
                <a:uLnTx/>
                <a:uFillTx/>
                <a:latin typeface="Arial" panose="020B0604020202020204" pitchFamily="34" charset="0"/>
                <a:ea typeface="+mn-ea"/>
                <a:cs typeface="Arial" panose="020B0604020202020204" pitchFamily="34" charset="0"/>
              </a:rPr>
              <a:t> </a:t>
            </a:r>
            <a:endParaRPr kumimoji="0" lang="en-US" sz="2400" b="0" i="1" u="none" strike="noStrike" kern="1200" cap="none" spc="0" normalizeH="0" baseline="0" noProof="0" dirty="0">
              <a:ln>
                <a:noFill/>
              </a:ln>
              <a:solidFill>
                <a:srgbClr val="1A3260"/>
              </a:solidFill>
              <a:effectLst/>
              <a:uLnTx/>
              <a:uFillTx/>
              <a:latin typeface="Arial" panose="020B0604020202020204" pitchFamily="34" charset="0"/>
              <a:ea typeface="+mn-ea"/>
              <a:cs typeface="Arial" panose="020B0604020202020204" pitchFamily="34" charset="0"/>
            </a:endParaRPr>
          </a:p>
          <a:p>
            <a:pPr marL="306000" marR="0" lvl="0" indent="-306000" algn="l" defTabSz="457200"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Char char=""/>
              <a:tabLst/>
              <a:defRPr/>
            </a:pPr>
            <a:r>
              <a:rPr kumimoji="0" lang="en-US" sz="2400" b="0" i="1"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rPr>
              <a:t>Resolved:  </a:t>
            </a:r>
            <a:r>
              <a:rPr kumimoji="0" lang="en-US" sz="2400" b="1" i="0" u="sng"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rPr>
              <a:t>EEOC v. </a:t>
            </a:r>
            <a:r>
              <a:rPr kumimoji="0" lang="en-US" sz="2400" b="1" i="0" u="sng" strike="noStrike" kern="1200" cap="none" spc="0" normalizeH="0" baseline="0" noProof="0" dirty="0" err="1">
                <a:ln>
                  <a:noFill/>
                </a:ln>
                <a:solidFill>
                  <a:srgbClr val="1A3260"/>
                </a:solidFill>
                <a:effectLst/>
                <a:uLnTx/>
                <a:uFillTx/>
                <a:latin typeface="Arial Nova" panose="020B0504020202020204" pitchFamily="34" charset="0"/>
                <a:ea typeface="+mn-ea"/>
                <a:cs typeface="Arial" panose="020B0604020202020204" pitchFamily="34" charset="0"/>
              </a:rPr>
              <a:t>Ranew’s</a:t>
            </a:r>
            <a:r>
              <a:rPr kumimoji="0" lang="en-US" sz="2400" b="1" i="0" u="sng"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rPr>
              <a:t> Management Co</a:t>
            </a:r>
            <a:r>
              <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rPr>
              <a:t>., Civil Action No. 5:21-CV-00443-MTT (M.D. Ga. consent decree filed Feb. 2022)</a:t>
            </a:r>
            <a:br>
              <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rPr>
            </a:br>
            <a:r>
              <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hlinkClick r:id="rId3"/>
              </a:rPr>
              <a:t>https://www.EEOC.gov/Newsroom/Ranews-Management-Company-Pay-250000-Settle-Disability-Discrimination-Lawsuit</a:t>
            </a:r>
            <a:endParaRPr lang="en-US" dirty="0"/>
          </a:p>
        </p:txBody>
      </p:sp>
      <p:sp>
        <p:nvSpPr>
          <p:cNvPr id="4" name="Slide Number Placeholder 3">
            <a:extLst>
              <a:ext uri="{FF2B5EF4-FFF2-40B4-BE49-F238E27FC236}">
                <a16:creationId xmlns:a16="http://schemas.microsoft.com/office/drawing/2014/main" id="{BF8EFADF-4740-4A4F-BFFD-88274A7A3858}"/>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48</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30411765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8018C-672D-4569-A3DB-444D4420158C}"/>
              </a:ext>
            </a:extLst>
          </p:cNvPr>
          <p:cNvSpPr>
            <a:spLocks noGrp="1"/>
          </p:cNvSpPr>
          <p:nvPr>
            <p:ph type="title"/>
          </p:nvPr>
        </p:nvSpPr>
        <p:spPr/>
        <p:txBody>
          <a:bodyPr/>
          <a:lstStyle/>
          <a:p>
            <a:r>
              <a:rPr kumimoji="0" lang="en-US" sz="2800" b="0" i="0" u="none" strike="noStrike" kern="1200" cap="all" spc="0" normalizeH="0" baseline="0" noProof="0" dirty="0">
                <a:ln>
                  <a:noFill/>
                </a:ln>
                <a:solidFill>
                  <a:prstClr val="white"/>
                </a:solidFill>
                <a:effectLst/>
                <a:uLnTx/>
                <a:uFillTx/>
                <a:latin typeface="Gill Sans MT" panose="020B0502020104020203"/>
                <a:ea typeface="+mj-ea"/>
                <a:cs typeface="+mj-cs"/>
              </a:rPr>
              <a:t>Selected Additional ADA resources</a:t>
            </a:r>
            <a:endParaRPr lang="en-US" dirty="0"/>
          </a:p>
        </p:txBody>
      </p:sp>
      <p:sp>
        <p:nvSpPr>
          <p:cNvPr id="3" name="Content Placeholder 2">
            <a:extLst>
              <a:ext uri="{FF2B5EF4-FFF2-40B4-BE49-F238E27FC236}">
                <a16:creationId xmlns:a16="http://schemas.microsoft.com/office/drawing/2014/main" id="{385B0861-8291-411B-A5DB-19F0A8DAFAC3}"/>
              </a:ext>
            </a:extLst>
          </p:cNvPr>
          <p:cNvSpPr>
            <a:spLocks noGrp="1"/>
          </p:cNvSpPr>
          <p:nvPr>
            <p:ph idx="1"/>
          </p:nvPr>
        </p:nvSpPr>
        <p:spPr>
          <a:xfrm>
            <a:off x="581193" y="2012996"/>
            <a:ext cx="11029615" cy="3678303"/>
          </a:xfrm>
        </p:spPr>
        <p:txBody>
          <a:bodyPr/>
          <a:lstStyle/>
          <a:p>
            <a:pPr marL="306000" marR="0" lvl="0" indent="-306000" algn="l" defTabSz="457200" rtl="0" eaLnBrk="1" fontAlgn="auto" latinLnBrk="0" hangingPunct="1">
              <a:lnSpc>
                <a:spcPct val="100000"/>
              </a:lnSpc>
              <a:spcBef>
                <a:spcPct val="20000"/>
              </a:spcBef>
              <a:spcAft>
                <a:spcPts val="1200"/>
              </a:spcAft>
              <a:buClr>
                <a:srgbClr val="1A3260"/>
              </a:buClr>
              <a:buSzPct val="92000"/>
              <a:buFont typeface="Wingdings 2" panose="05020102010507070707" pitchFamily="18" charset="2"/>
              <a:buChar char=""/>
              <a:tabLst/>
              <a:defRPr/>
            </a:pPr>
            <a:r>
              <a:rPr kumimoji="0" lang="en-US" sz="2400" b="1" i="0" u="none" strike="noStrike" kern="1200" cap="none" spc="0" normalizeH="0" baseline="0" noProof="0" dirty="0">
                <a:ln>
                  <a:noFill/>
                </a:ln>
                <a:solidFill>
                  <a:srgbClr val="1A3260"/>
                </a:solidFill>
                <a:effectLst/>
                <a:uLnTx/>
                <a:uFillTx/>
                <a:latin typeface="Arial Nova" panose="020B0504020202020204" pitchFamily="34" charset="0"/>
                <a:ea typeface="+mn-ea"/>
                <a:cs typeface="Segoe UI Semibold" panose="020B0702040204020203" pitchFamily="34" charset="0"/>
              </a:rPr>
              <a:t>Enforcement Guidance on Reasonable Accommodation and Undue Hardship Under the ADA</a:t>
            </a:r>
            <a:br>
              <a:rPr kumimoji="0" lang="en-US" sz="2400" b="1" i="0" u="none" strike="noStrike" kern="1200" cap="none" spc="0" normalizeH="0" baseline="0" noProof="0" dirty="0">
                <a:ln>
                  <a:noFill/>
                </a:ln>
                <a:solidFill>
                  <a:srgbClr val="1A3260"/>
                </a:solidFill>
                <a:effectLst/>
                <a:uLnTx/>
                <a:uFillTx/>
                <a:latin typeface="Arial Nova" panose="020B0504020202020204" pitchFamily="34" charset="0"/>
                <a:ea typeface="+mn-ea"/>
                <a:cs typeface="Segoe UI Semibold" panose="020B0702040204020203" pitchFamily="34" charset="0"/>
              </a:rPr>
            </a:br>
            <a:r>
              <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Segoe UI Semibold" panose="020B0702040204020203" pitchFamily="34" charset="0"/>
                <a:hlinkClick r:id="rId2"/>
              </a:rPr>
              <a:t>https://www.EEOC.gov/Laws/Guidance/Enforcement-Guidance-Reasonable-Accommodation-and-Undue-Hardship-Under-ADA</a:t>
            </a:r>
            <a:endPar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Segoe UI Semibold" panose="020B0702040204020203" pitchFamily="34" charset="0"/>
            </a:endParaRPr>
          </a:p>
          <a:p>
            <a:pPr marL="306000" marR="0" lvl="0" indent="-306000" algn="l" defTabSz="457200"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Char char=""/>
              <a:tabLst/>
              <a:defRPr/>
            </a:pPr>
            <a:r>
              <a:rPr kumimoji="0" lang="en-US" sz="2400" b="1" i="0" u="none" strike="noStrike" kern="1200" cap="none" spc="0" normalizeH="0" baseline="0" noProof="0" dirty="0">
                <a:ln>
                  <a:noFill/>
                </a:ln>
                <a:solidFill>
                  <a:srgbClr val="1A3260"/>
                </a:solidFill>
                <a:effectLst/>
                <a:uLnTx/>
                <a:uFillTx/>
                <a:latin typeface="Arial Nova" panose="020B0504020202020204" pitchFamily="34" charset="0"/>
                <a:ea typeface="+mn-ea"/>
                <a:cs typeface="Segoe UI Semibold" panose="020B0702040204020203" pitchFamily="34" charset="0"/>
              </a:rPr>
              <a:t>Employer-Provided Leave and the ADA</a:t>
            </a:r>
            <a:br>
              <a:rPr kumimoji="0" lang="en-US" sz="2400" b="1" i="0" u="none" strike="noStrike" kern="1200" cap="none" spc="0" normalizeH="0" baseline="0" noProof="0" dirty="0">
                <a:ln>
                  <a:noFill/>
                </a:ln>
                <a:solidFill>
                  <a:srgbClr val="1A3260"/>
                </a:solidFill>
                <a:effectLst/>
                <a:uLnTx/>
                <a:uFillTx/>
                <a:latin typeface="Arial Nova" panose="020B0504020202020204" pitchFamily="34" charset="0"/>
                <a:ea typeface="+mn-ea"/>
                <a:cs typeface="Segoe UI Semibold" panose="020B0702040204020203" pitchFamily="34" charset="0"/>
              </a:rPr>
            </a:br>
            <a:r>
              <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Segoe UI Semibold" panose="020B0702040204020203" pitchFamily="34" charset="0"/>
                <a:hlinkClick r:id="rId3"/>
              </a:rPr>
              <a:t>https://www.EEOC.gov/Laws/Guidance/Employer-Provided-Leave-and-Americans-Disabilities-Act</a:t>
            </a:r>
            <a:r>
              <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Segoe UI Semibold" panose="020B0702040204020203" pitchFamily="34" charset="0"/>
              </a:rPr>
              <a:t> </a:t>
            </a:r>
            <a:endParaRPr lang="en-US" dirty="0"/>
          </a:p>
        </p:txBody>
      </p:sp>
      <p:sp>
        <p:nvSpPr>
          <p:cNvPr id="4" name="Slide Number Placeholder 3">
            <a:extLst>
              <a:ext uri="{FF2B5EF4-FFF2-40B4-BE49-F238E27FC236}">
                <a16:creationId xmlns:a16="http://schemas.microsoft.com/office/drawing/2014/main" id="{F2FE685B-3A79-4443-A34C-1DDC37EA0711}"/>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49</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815860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DB5679-8640-4645-809C-6F6BBA4B23D8}"/>
              </a:ext>
            </a:extLst>
          </p:cNvPr>
          <p:cNvSpPr>
            <a:spLocks noGrp="1"/>
          </p:cNvSpPr>
          <p:nvPr>
            <p:ph type="title" idx="4294967295"/>
          </p:nvPr>
        </p:nvSpPr>
        <p:spPr>
          <a:xfrm>
            <a:off x="581025" y="1897063"/>
            <a:ext cx="11029950" cy="36782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kumimoji="0" lang="en-US" sz="40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Arial" panose="020B0604020202020204" pitchFamily="34" charset="0"/>
              </a:rPr>
              <a:t>DEFINITION OF DISABILITY FOR </a:t>
            </a:r>
            <a:br>
              <a:rPr kumimoji="0" lang="en-US" sz="40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Arial" panose="020B0604020202020204" pitchFamily="34" charset="0"/>
              </a:rPr>
              <a:t>REASONABLE ACCOMMODATION</a:t>
            </a:r>
          </a:p>
        </p:txBody>
      </p:sp>
      <p:sp>
        <p:nvSpPr>
          <p:cNvPr id="11161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4DD503BE-F597-46FA-AC08-F2FE541BB2FD}" type="slidenum">
              <a:rPr kumimoji="0" lang="en-US" altLang="en-US" sz="1600" b="0" i="0" u="none" strike="noStrike" kern="1200" cap="none" spc="0" normalizeH="0" baseline="0" noProof="0">
                <a:ln>
                  <a:noFill/>
                </a:ln>
                <a:solidFill>
                  <a:srgbClr val="1A32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100000"/>
                </a:lnSpc>
                <a:spcBef>
                  <a:spcPct val="0"/>
                </a:spcBef>
                <a:spcAft>
                  <a:spcPts val="0"/>
                </a:spcAft>
                <a:buClrTx/>
                <a:buSzTx/>
                <a:buFontTx/>
                <a:buNone/>
                <a:tabLst/>
                <a:defRPr/>
              </a:pPr>
              <a:t>5</a:t>
            </a:fld>
            <a:endParaRPr kumimoji="0" lang="en-US" altLang="en-US" sz="16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440971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EAA0A-56E9-4495-8077-8701C69AA72C}"/>
              </a:ext>
            </a:extLst>
          </p:cNvPr>
          <p:cNvSpPr>
            <a:spLocks noGrp="1"/>
          </p:cNvSpPr>
          <p:nvPr>
            <p:ph type="title"/>
          </p:nvPr>
        </p:nvSpPr>
        <p:spPr/>
        <p:txBody>
          <a:bodyPr/>
          <a:lstStyle/>
          <a:p>
            <a:r>
              <a:rPr kumimoji="0" lang="en-US" sz="2800" b="0" i="0" u="none" strike="noStrike" kern="1200" cap="all" spc="0" normalizeH="0" baseline="0" noProof="0" dirty="0">
                <a:ln>
                  <a:noFill/>
                </a:ln>
                <a:solidFill>
                  <a:prstClr val="white"/>
                </a:solidFill>
                <a:effectLst/>
                <a:uLnTx/>
                <a:uFillTx/>
                <a:latin typeface="Gill Sans MT" panose="020B0502020104020203"/>
                <a:ea typeface="+mj-ea"/>
                <a:cs typeface="+mj-cs"/>
              </a:rPr>
              <a:t>Selected Additional ADA resources (2)</a:t>
            </a:r>
            <a:endParaRPr lang="en-US" dirty="0"/>
          </a:p>
        </p:txBody>
      </p:sp>
      <p:sp>
        <p:nvSpPr>
          <p:cNvPr id="3" name="Content Placeholder 2">
            <a:extLst>
              <a:ext uri="{FF2B5EF4-FFF2-40B4-BE49-F238E27FC236}">
                <a16:creationId xmlns:a16="http://schemas.microsoft.com/office/drawing/2014/main" id="{09621CF2-346E-4C71-874E-3A1D1BE42A70}"/>
              </a:ext>
            </a:extLst>
          </p:cNvPr>
          <p:cNvSpPr>
            <a:spLocks noGrp="1"/>
          </p:cNvSpPr>
          <p:nvPr>
            <p:ph idx="1"/>
          </p:nvPr>
        </p:nvSpPr>
        <p:spPr>
          <a:xfrm>
            <a:off x="581192" y="2012996"/>
            <a:ext cx="11029615" cy="3678303"/>
          </a:xfrm>
        </p:spPr>
        <p:txBody>
          <a:bodyPr/>
          <a:lstStyle/>
          <a:p>
            <a:pPr marL="306000" marR="0" lvl="0" indent="-306000" algn="l" defTabSz="457200" rtl="0" eaLnBrk="1" fontAlgn="auto" latinLnBrk="0" hangingPunct="1">
              <a:lnSpc>
                <a:spcPct val="100000"/>
              </a:lnSpc>
              <a:spcBef>
                <a:spcPct val="20000"/>
              </a:spcBef>
              <a:spcAft>
                <a:spcPts val="1200"/>
              </a:spcAft>
              <a:buClr>
                <a:srgbClr val="1A3260"/>
              </a:buClr>
              <a:buSzPct val="92000"/>
              <a:buFont typeface="Wingdings 2" panose="05020102010507070707" pitchFamily="18" charset="2"/>
              <a:buChar char=""/>
              <a:tabLst/>
              <a:defRPr/>
            </a:pPr>
            <a:r>
              <a:rPr kumimoji="0" lang="en-US" sz="2400" b="1" i="0" u="none" strike="noStrike" kern="1200" cap="none" spc="0" normalizeH="0" baseline="0" noProof="0" dirty="0">
                <a:ln>
                  <a:noFill/>
                </a:ln>
                <a:solidFill>
                  <a:srgbClr val="1A3260"/>
                </a:solidFill>
                <a:effectLst/>
                <a:uLnTx/>
                <a:uFillTx/>
                <a:latin typeface="Arial Nova" panose="020B0504020202020204" pitchFamily="34" charset="0"/>
                <a:ea typeface="+mn-ea"/>
                <a:cs typeface="Segoe UI Semibold" panose="020B0702040204020203" pitchFamily="34" charset="0"/>
              </a:rPr>
              <a:t>Work at Home/Telework as a Reasonable Accommodation</a:t>
            </a:r>
            <a:br>
              <a:rPr kumimoji="0" lang="en-US" sz="2400" b="1" i="0" u="none" strike="noStrike" kern="1200" cap="none" spc="0" normalizeH="0" baseline="0" noProof="0" dirty="0">
                <a:ln>
                  <a:noFill/>
                </a:ln>
                <a:solidFill>
                  <a:srgbClr val="1A3260"/>
                </a:solidFill>
                <a:effectLst/>
                <a:uLnTx/>
                <a:uFillTx/>
                <a:latin typeface="Arial Nova" panose="020B0504020202020204" pitchFamily="34" charset="0"/>
                <a:ea typeface="+mn-ea"/>
                <a:cs typeface="Segoe UI Semibold" panose="020B0702040204020203" pitchFamily="34" charset="0"/>
              </a:rPr>
            </a:br>
            <a:r>
              <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Segoe UI Semibold" panose="020B0702040204020203" pitchFamily="34" charset="0"/>
                <a:hlinkClick r:id="rId2"/>
              </a:rPr>
              <a:t>https://www.EEOC.gov/Laws/Guidance/Work-HomeTelework-Reasonable-Accommodation</a:t>
            </a:r>
            <a:r>
              <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Segoe UI Semibold" panose="020B0702040204020203" pitchFamily="34" charset="0"/>
              </a:rPr>
              <a:t> </a:t>
            </a:r>
          </a:p>
          <a:p>
            <a:pPr marL="306000" marR="0" lvl="0" indent="-306000" algn="l" defTabSz="457200"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Char char=""/>
              <a:tabLst/>
              <a:defRPr/>
            </a:pPr>
            <a:r>
              <a:rPr kumimoji="0" lang="en-US" sz="2400" b="1" i="0" u="none" strike="noStrike" kern="1200" cap="none" spc="0" normalizeH="0" baseline="0" noProof="0" dirty="0">
                <a:ln>
                  <a:noFill/>
                </a:ln>
                <a:solidFill>
                  <a:srgbClr val="1A3260"/>
                </a:solidFill>
                <a:effectLst/>
                <a:uLnTx/>
                <a:uFillTx/>
                <a:latin typeface="Arial Nova" panose="020B0504020202020204" pitchFamily="34" charset="0"/>
                <a:ea typeface="+mn-ea"/>
                <a:cs typeface="Segoe UI Semibold" panose="020B0702040204020203" pitchFamily="34" charset="0"/>
              </a:rPr>
              <a:t>Applying Performance and Conduct Standards to Employees with Disabilities</a:t>
            </a:r>
            <a:br>
              <a:rPr kumimoji="0" lang="en-US" sz="2400" b="1" i="0" u="none" strike="noStrike" kern="1200" cap="none" spc="0" normalizeH="0" baseline="0" noProof="0" dirty="0">
                <a:ln>
                  <a:noFill/>
                </a:ln>
                <a:solidFill>
                  <a:srgbClr val="1A3260"/>
                </a:solidFill>
                <a:effectLst/>
                <a:uLnTx/>
                <a:uFillTx/>
                <a:latin typeface="Arial Nova" panose="020B0504020202020204" pitchFamily="34" charset="0"/>
                <a:ea typeface="+mn-ea"/>
                <a:cs typeface="Segoe UI Semibold" panose="020B0702040204020203" pitchFamily="34" charset="0"/>
              </a:rPr>
            </a:br>
            <a:r>
              <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Segoe UI Semibold" panose="020B0702040204020203" pitchFamily="34" charset="0"/>
                <a:hlinkClick r:id="rId3"/>
              </a:rPr>
              <a:t>https://www.EEOC.gov/Laws/Guidance/Applying-Performance-and-Conduct-Standards-Employees-Disabilities</a:t>
            </a:r>
            <a:r>
              <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Segoe UI Semibold" panose="020B0702040204020203" pitchFamily="34" charset="0"/>
              </a:rPr>
              <a:t> </a:t>
            </a:r>
            <a:endParaRPr lang="en-US" dirty="0"/>
          </a:p>
        </p:txBody>
      </p:sp>
      <p:sp>
        <p:nvSpPr>
          <p:cNvPr id="4" name="Slide Number Placeholder 3">
            <a:extLst>
              <a:ext uri="{FF2B5EF4-FFF2-40B4-BE49-F238E27FC236}">
                <a16:creationId xmlns:a16="http://schemas.microsoft.com/office/drawing/2014/main" id="{FE6CDBAD-D34A-4F89-9C47-91FF54AF6901}"/>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50</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2814189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24" name="Rectangle 86023">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6026" name="Rectangle 86025">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6028" name="Rectangle 86027">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6030" name="Rectangle 86029">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86032" name="Rectangle 86031">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66E533AD-8625-4A3C-B124-131813A449AD}"/>
              </a:ext>
              <a:ext uri="{C183D7F6-B498-43B3-948B-1728B52AA6E4}">
                <adec:decorative xmlns:adec="http://schemas.microsoft.com/office/drawing/2017/decorative" val="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86034" name="Group 86033">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86035" name="Rectangle 86034">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36C5D8"/>
            </a:solidFill>
            <a:ln>
              <a:noFill/>
            </a:ln>
            <a:effectLst/>
          </p:spPr>
          <p:style>
            <a:lnRef idx="1">
              <a:schemeClr val="accent1"/>
            </a:lnRef>
            <a:fillRef idx="3">
              <a:schemeClr val="accent1"/>
            </a:fillRef>
            <a:effectRef idx="2">
              <a:schemeClr val="accent1"/>
            </a:effectRef>
            <a:fontRef idx="minor">
              <a:schemeClr val="lt1"/>
            </a:fontRef>
          </p:style>
        </p:sp>
        <p:sp>
          <p:nvSpPr>
            <p:cNvPr id="86036" name="Rectangle 86035">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36C5D8"/>
            </a:solidFill>
            <a:ln>
              <a:noFill/>
            </a:ln>
            <a:effectLst/>
          </p:spPr>
          <p:style>
            <a:lnRef idx="1">
              <a:schemeClr val="accent1"/>
            </a:lnRef>
            <a:fillRef idx="3">
              <a:schemeClr val="accent1"/>
            </a:fillRef>
            <a:effectRef idx="2">
              <a:schemeClr val="accent1"/>
            </a:effectRef>
            <a:fontRef idx="minor">
              <a:schemeClr val="lt1"/>
            </a:fontRef>
          </p:style>
        </p:sp>
        <p:sp>
          <p:nvSpPr>
            <p:cNvPr id="86037" name="Rectangle 86036">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36C5D8"/>
            </a:solidFill>
            <a:ln>
              <a:noFill/>
            </a:ln>
            <a:effectLst/>
          </p:spPr>
          <p:style>
            <a:lnRef idx="1">
              <a:schemeClr val="accent1"/>
            </a:lnRef>
            <a:fillRef idx="3">
              <a:schemeClr val="accent1"/>
            </a:fillRef>
            <a:effectRef idx="2">
              <a:schemeClr val="accent1"/>
            </a:effectRef>
            <a:fontRef idx="minor">
              <a:schemeClr val="lt1"/>
            </a:fontRef>
          </p:style>
        </p:sp>
      </p:grpSp>
      <p:sp>
        <p:nvSpPr>
          <p:cNvPr id="86039" name="Rectangle 86038">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1A01F29C-99AF-4571-9A9F-8FC2B45207BD}"/>
              </a:ext>
            </a:extLst>
          </p:cNvPr>
          <p:cNvSpPr>
            <a:spLocks noGrp="1"/>
          </p:cNvSpPr>
          <p:nvPr>
            <p:ph type="title"/>
          </p:nvPr>
        </p:nvSpPr>
        <p:spPr>
          <a:xfrm>
            <a:off x="581191" y="4572000"/>
            <a:ext cx="10993549" cy="895244"/>
          </a:xfrm>
        </p:spPr>
        <p:txBody>
          <a:bodyPr vert="horz" lIns="91440" tIns="45720" rIns="91440" bIns="45720" rtlCol="0" anchor="b">
            <a:normAutofit/>
          </a:bodyPr>
          <a:lstStyle/>
          <a:p>
            <a:r>
              <a:rPr lang="en-US" sz="4000"/>
              <a:t>Questions?</a:t>
            </a:r>
          </a:p>
        </p:txBody>
      </p:sp>
      <p:sp>
        <p:nvSpPr>
          <p:cNvPr id="86019" name="Slide Number Placeholder 2">
            <a:extLst>
              <a:ext uri="{C183D7F6-B498-43B3-948B-1728B52AA6E4}">
                <adec:decorative xmlns:adec="http://schemas.microsoft.com/office/drawing/2017/decorative" val="0"/>
              </a:ext>
            </a:extLst>
          </p:cNvPr>
          <p:cNvSpPr>
            <a:spLocks noGrp="1"/>
          </p:cNvSpPr>
          <p:nvPr>
            <p:ph type="sldNum" sz="quarter" idx="12"/>
          </p:nvPr>
        </p:nvSpPr>
        <p:spPr bwMode="auto">
          <a:xfrm>
            <a:off x="10729027" y="44264"/>
            <a:ext cx="101644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R="0" lvl="0" indent="0" fontAlgn="base">
              <a:spcBef>
                <a:spcPct val="0"/>
              </a:spcBef>
              <a:spcAft>
                <a:spcPts val="600"/>
              </a:spcAft>
              <a:buClrTx/>
              <a:buSzTx/>
              <a:buFontTx/>
              <a:buNone/>
              <a:tabLst/>
              <a:defRPr/>
            </a:pPr>
            <a:fld id="{96D0CE08-6779-4AB0-9F48-F938E4236A3B}" type="slidenum">
              <a:rPr kumimoji="0" lang="en-US" altLang="en-US" sz="1600" b="0" i="0" u="none" strike="noStrike" cap="none" spc="0" normalizeH="0" baseline="0" noProof="0">
                <a:ln>
                  <a:noFill/>
                </a:ln>
                <a:solidFill>
                  <a:srgbClr val="002060"/>
                </a:solidFill>
                <a:effectLst/>
                <a:uLnTx/>
                <a:uFillTx/>
                <a:latin typeface="Arial Nova" panose="020B0504020202020204" pitchFamily="34" charset="0"/>
                <a:cs typeface="+mn-cs"/>
              </a:rPr>
              <a:pPr marR="0" lvl="0" indent="0" fontAlgn="base">
                <a:spcBef>
                  <a:spcPct val="0"/>
                </a:spcBef>
                <a:spcAft>
                  <a:spcPts val="600"/>
                </a:spcAft>
                <a:buClrTx/>
                <a:buSzTx/>
                <a:buFontTx/>
                <a:buNone/>
                <a:tabLst/>
                <a:defRPr/>
              </a:pPr>
              <a:t>51</a:t>
            </a:fld>
            <a:endParaRPr kumimoji="0" lang="en-US" altLang="en-US" sz="1600" b="0" i="0" u="none" strike="noStrike" cap="none" spc="0" normalizeH="0" baseline="0" noProof="0" dirty="0">
              <a:ln>
                <a:noFill/>
              </a:ln>
              <a:solidFill>
                <a:srgbClr val="002060"/>
              </a:solidFill>
              <a:effectLst/>
              <a:uLnTx/>
              <a:uFillTx/>
              <a:latin typeface="Arial Nova" panose="020B0504020202020204" pitchFamily="34" charset="0"/>
              <a:cs typeface="+mn-cs"/>
            </a:endParaRPr>
          </a:p>
        </p:txBody>
      </p:sp>
    </p:spTree>
    <p:extLst>
      <p:ext uri="{BB962C8B-B14F-4D97-AF65-F5344CB8AC3E}">
        <p14:creationId xmlns:p14="http://schemas.microsoft.com/office/powerpoint/2010/main" val="3736702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ABAED-8EED-4206-99B8-A66DAE86FAA9}"/>
              </a:ext>
            </a:extLst>
          </p:cNvPr>
          <p:cNvSpPr>
            <a:spLocks noGrp="1"/>
          </p:cNvSpPr>
          <p:nvPr>
            <p:ph type="title"/>
          </p:nvPr>
        </p:nvSpPr>
        <p:spPr/>
        <p:txBody>
          <a:bodyPr/>
          <a:lstStyle/>
          <a:p>
            <a:r>
              <a:rPr lang="en-US" dirty="0"/>
              <a:t>Contact Guest Speaker</a:t>
            </a:r>
          </a:p>
        </p:txBody>
      </p:sp>
      <p:sp>
        <p:nvSpPr>
          <p:cNvPr id="3" name="Content Placeholder 2">
            <a:extLst>
              <a:ext uri="{FF2B5EF4-FFF2-40B4-BE49-F238E27FC236}">
                <a16:creationId xmlns:a16="http://schemas.microsoft.com/office/drawing/2014/main" id="{60BD46F7-D139-4F20-B8CA-FA4A44397EF0}"/>
              </a:ext>
            </a:extLst>
          </p:cNvPr>
          <p:cNvSpPr>
            <a:spLocks noGrp="1"/>
          </p:cNvSpPr>
          <p:nvPr>
            <p:ph idx="1"/>
          </p:nvPr>
        </p:nvSpPr>
        <p:spPr/>
        <p:txBody>
          <a:bodyPr/>
          <a:lstStyle/>
          <a:p>
            <a:pPr marL="0" indent="0">
              <a:buNone/>
            </a:pPr>
            <a:r>
              <a:rPr lang="en-US" sz="2400" b="1" dirty="0"/>
              <a:t>Jeanne Goldberg </a:t>
            </a:r>
          </a:p>
          <a:p>
            <a:pPr marL="0" indent="0">
              <a:buNone/>
            </a:pPr>
            <a:r>
              <a:rPr lang="en-US" sz="2400" dirty="0"/>
              <a:t>Senior Attorney-Advisor</a:t>
            </a:r>
          </a:p>
          <a:p>
            <a:pPr marL="0" indent="0">
              <a:buNone/>
            </a:pPr>
            <a:r>
              <a:rPr lang="en-US" sz="2400" dirty="0"/>
              <a:t>Office of Legal Counsel</a:t>
            </a:r>
          </a:p>
          <a:p>
            <a:pPr marL="0" indent="0">
              <a:buNone/>
            </a:pPr>
            <a:r>
              <a:rPr lang="en-US" sz="2400" dirty="0"/>
              <a:t>U.S. Equal Employment Opportunity Commission (EEOC)</a:t>
            </a:r>
          </a:p>
          <a:p>
            <a:pPr marL="0" indent="0">
              <a:buNone/>
            </a:pPr>
            <a:r>
              <a:rPr lang="en-US" sz="2400" dirty="0"/>
              <a:t>202-921-2654</a:t>
            </a:r>
          </a:p>
          <a:p>
            <a:pPr marL="0" indent="0">
              <a:buNone/>
            </a:pPr>
            <a:r>
              <a:rPr lang="en-US" sz="2400" u="sng" dirty="0">
                <a:hlinkClick r:id="rId2"/>
              </a:rPr>
              <a:t>Jeanne.Goldberg@EEOC.gov</a:t>
            </a:r>
            <a:endParaRPr lang="en-US" sz="2400" dirty="0"/>
          </a:p>
          <a:p>
            <a:endParaRPr lang="en-US" dirty="0"/>
          </a:p>
        </p:txBody>
      </p:sp>
      <p:sp>
        <p:nvSpPr>
          <p:cNvPr id="4" name="Slide Number Placeholder 3">
            <a:extLst>
              <a:ext uri="{FF2B5EF4-FFF2-40B4-BE49-F238E27FC236}">
                <a16:creationId xmlns:a16="http://schemas.microsoft.com/office/drawing/2014/main" id="{3F6D153F-FC2A-4F57-ABE7-B304B984AF8D}"/>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52</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33450721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BF164-45C8-4F81-ABEC-724917B77983}"/>
              </a:ext>
            </a:extLst>
          </p:cNvPr>
          <p:cNvSpPr>
            <a:spLocks noGrp="1"/>
          </p:cNvSpPr>
          <p:nvPr>
            <p:ph type="title"/>
          </p:nvPr>
        </p:nvSpPr>
        <p:spPr>
          <a:xfrm>
            <a:off x="581192" y="702156"/>
            <a:ext cx="11029616" cy="1013800"/>
          </a:xfrm>
        </p:spPr>
        <p:txBody>
          <a:bodyPr>
            <a:normAutofit/>
          </a:bodyPr>
          <a:lstStyle/>
          <a:p>
            <a:r>
              <a:rPr lang="en-US" dirty="0"/>
              <a:t>JAN Accommodation and Compliance Webcast Series</a:t>
            </a:r>
          </a:p>
        </p:txBody>
      </p:sp>
      <p:sp>
        <p:nvSpPr>
          <p:cNvPr id="12" name="Rectangle 11">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7C85ABC-76DD-4CC1-BD5C-DE88A768D9B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57225" y="2572845"/>
            <a:ext cx="4962525" cy="3225640"/>
          </a:xfrm>
          <a:prstGeom prst="rect">
            <a:avLst/>
          </a:prstGeom>
        </p:spPr>
      </p:pic>
      <p:sp>
        <p:nvSpPr>
          <p:cNvPr id="9" name="Content Placeholder 8">
            <a:extLst>
              <a:ext uri="{FF2B5EF4-FFF2-40B4-BE49-F238E27FC236}">
                <a16:creationId xmlns:a16="http://schemas.microsoft.com/office/drawing/2014/main" id="{50E15FEB-EC54-7402-3EBD-DEB69943E000}"/>
              </a:ext>
            </a:extLst>
          </p:cNvPr>
          <p:cNvSpPr>
            <a:spLocks noGrp="1"/>
          </p:cNvSpPr>
          <p:nvPr>
            <p:ph idx="1"/>
          </p:nvPr>
        </p:nvSpPr>
        <p:spPr>
          <a:xfrm>
            <a:off x="6335805" y="2180496"/>
            <a:ext cx="5275001" cy="4045683"/>
          </a:xfrm>
        </p:spPr>
        <p:txBody>
          <a:bodyPr>
            <a:normAutofit/>
          </a:bodyPr>
          <a:lstStyle/>
          <a:p>
            <a:pPr marL="0" marR="0" lvl="0" indent="0" algn="ctr"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None/>
              <a:tabLst/>
              <a:defRPr/>
            </a:pPr>
            <a:r>
              <a:rPr kumimoji="0" lang="en-US" sz="2400" b="1" i="0" u="none" strike="noStrike" kern="1200" cap="none" spc="0" normalizeH="0" baseline="0" noProof="0" dirty="0">
                <a:ln>
                  <a:noFill/>
                </a:ln>
                <a:solidFill>
                  <a:srgbClr val="002C5F"/>
                </a:solidFill>
                <a:effectLst/>
                <a:uLnTx/>
                <a:uFillTx/>
                <a:latin typeface="Arial Nova" panose="020B0504020202020204" pitchFamily="34" charset="0"/>
                <a:ea typeface="+mn-ea"/>
                <a:cs typeface="+mn-cs"/>
              </a:rPr>
              <a:t>Thank you for attending:</a:t>
            </a:r>
            <a:br>
              <a:rPr kumimoji="0" lang="en-US" sz="2400" b="1" i="0" u="none" strike="noStrike" kern="1200" cap="none" spc="0" normalizeH="0" baseline="0" noProof="0" dirty="0">
                <a:ln>
                  <a:noFill/>
                </a:ln>
                <a:solidFill>
                  <a:srgbClr val="002C5F"/>
                </a:solidFill>
                <a:effectLst/>
                <a:uLnTx/>
                <a:uFillTx/>
                <a:latin typeface="Arial Nova" panose="020B0504020202020204" pitchFamily="34" charset="0"/>
                <a:ea typeface="+mn-ea"/>
                <a:cs typeface="+mn-cs"/>
              </a:rPr>
            </a:br>
            <a:r>
              <a:rPr kumimoji="0" lang="en-US" sz="2400" b="1" i="0" u="none" strike="noStrike" kern="1200" cap="none" spc="0" normalizeH="0" baseline="0" noProof="0" dirty="0">
                <a:ln>
                  <a:noFill/>
                </a:ln>
                <a:solidFill>
                  <a:srgbClr val="002C5F"/>
                </a:solidFill>
                <a:effectLst/>
                <a:uLnTx/>
                <a:uFillTx/>
                <a:latin typeface="Arial Nova" panose="020B0504020202020204" pitchFamily="34" charset="0"/>
                <a:ea typeface="+mn-ea"/>
                <a:cs typeface="+mn-cs"/>
              </a:rPr>
              <a:t>“</a:t>
            </a:r>
            <a:r>
              <a:rPr kumimoji="0" lang="en-US" sz="2400" b="0" i="0" u="none" strike="noStrike" kern="1200" cap="none" spc="0" normalizeH="0" baseline="0" noProof="0" dirty="0">
                <a:ln>
                  <a:noFill/>
                </a:ln>
                <a:solidFill>
                  <a:srgbClr val="002C5F"/>
                </a:solidFill>
                <a:effectLst/>
                <a:uLnTx/>
                <a:uFillTx/>
                <a:latin typeface="Arial Nova" panose="020B0504020202020204" pitchFamily="34" charset="0"/>
                <a:ea typeface="+mn-ea"/>
                <a:cs typeface="+mn-cs"/>
              </a:rPr>
              <a:t>ADA Update 2022”</a:t>
            </a:r>
          </a:p>
          <a:p>
            <a:pPr marL="0" marR="0" lvl="0" indent="0" algn="ctr"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None/>
              <a:tabLst/>
              <a:defRPr/>
            </a:pPr>
            <a:endParaRPr kumimoji="0" lang="en-US" sz="2400" b="0" i="0" u="none" strike="noStrike" kern="1200" cap="none" spc="0" normalizeH="0" baseline="0" noProof="0" dirty="0">
              <a:ln>
                <a:noFill/>
              </a:ln>
              <a:solidFill>
                <a:srgbClr val="002C5F"/>
              </a:solidFill>
              <a:effectLst/>
              <a:uLnTx/>
              <a:uFillTx/>
              <a:latin typeface="Arial Nova" panose="020B0504020202020204" pitchFamily="34" charset="0"/>
              <a:ea typeface="+mn-ea"/>
              <a:cs typeface="+mn-cs"/>
            </a:endParaRPr>
          </a:p>
          <a:p>
            <a:pPr marL="0" marR="0" lvl="0" indent="0" algn="ctr"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None/>
              <a:tabLst/>
              <a:defRPr/>
            </a:pPr>
            <a:r>
              <a:rPr kumimoji="0" lang="en-US" sz="2400" b="1" i="0" u="none" strike="noStrike" kern="1200" cap="none" spc="0" normalizeH="0" baseline="0" noProof="0" dirty="0">
                <a:ln>
                  <a:noFill/>
                </a:ln>
                <a:solidFill>
                  <a:srgbClr val="002C5F"/>
                </a:solidFill>
                <a:effectLst/>
                <a:uLnTx/>
                <a:uFillTx/>
                <a:latin typeface="Arial Nova" panose="020B0504020202020204" pitchFamily="34" charset="0"/>
                <a:ea typeface="+mn-ea"/>
                <a:cs typeface="+mn-cs"/>
              </a:rPr>
              <a:t>Register for the next JAN webcast:</a:t>
            </a:r>
            <a:br>
              <a:rPr kumimoji="0" lang="en-US" sz="2400" b="1" i="0" u="none" strike="noStrike" kern="1200" cap="none" spc="0" normalizeH="0" baseline="0" noProof="0" dirty="0">
                <a:ln>
                  <a:noFill/>
                </a:ln>
                <a:solidFill>
                  <a:srgbClr val="002C5F"/>
                </a:solidFill>
                <a:effectLst/>
                <a:uLnTx/>
                <a:uFillTx/>
                <a:latin typeface="Arial Nova" panose="020B0504020202020204" pitchFamily="34" charset="0"/>
                <a:ea typeface="+mn-ea"/>
                <a:cs typeface="+mn-cs"/>
              </a:rPr>
            </a:br>
            <a:r>
              <a:rPr kumimoji="0" lang="en-US" sz="2400" b="0" i="0" u="none" strike="noStrike" kern="1200" cap="none" spc="0" normalizeH="0" baseline="0" noProof="0" dirty="0">
                <a:ln>
                  <a:noFill/>
                </a:ln>
                <a:solidFill>
                  <a:srgbClr val="4590B8"/>
                </a:solidFill>
                <a:effectLst/>
                <a:uLnTx/>
                <a:uFillTx/>
                <a:latin typeface="Arial Nova" panose="020B0504020202020204" pitchFamily="34" charset="0"/>
                <a:ea typeface="+mn-ea"/>
                <a:cs typeface="+mn-cs"/>
                <a:hlinkClick r:id="rId3">
                  <a:extLst>
                    <a:ext uri="{A12FA001-AC4F-418D-AE19-62706E023703}">
                      <ahyp:hlinkClr xmlns:ahyp="http://schemas.microsoft.com/office/drawing/2018/hyperlinkcolor" val="tx"/>
                    </a:ext>
                  </a:extLst>
                </a:hlinkClick>
              </a:rPr>
              <a:t>AskJAN.org/Events/Register/2021-2022-Webcast-Series.cfm</a:t>
            </a:r>
            <a:endParaRPr kumimoji="0" lang="en-US" sz="2400" b="0" i="0" u="none" strike="noStrike" kern="1200" cap="none" spc="0" normalizeH="0" baseline="0" noProof="0" dirty="0">
              <a:ln>
                <a:noFill/>
              </a:ln>
              <a:solidFill>
                <a:srgbClr val="4590B8"/>
              </a:solidFill>
              <a:effectLst/>
              <a:uLnTx/>
              <a:uFillTx/>
              <a:latin typeface="Arial Nova" panose="020B0504020202020204" pitchFamily="34" charset="0"/>
              <a:ea typeface="+mn-ea"/>
              <a:cs typeface="+mn-cs"/>
            </a:endParaRPr>
          </a:p>
          <a:p>
            <a:endParaRPr lang="en-US" dirty="0"/>
          </a:p>
        </p:txBody>
      </p:sp>
      <p:sp>
        <p:nvSpPr>
          <p:cNvPr id="4" name="Slide Number Placeholder 3">
            <a:extLst>
              <a:ext uri="{FF2B5EF4-FFF2-40B4-BE49-F238E27FC236}">
                <a16:creationId xmlns:a16="http://schemas.microsoft.com/office/drawing/2014/main" id="{FF0E006C-8CAD-4CC9-80AB-8939DD3848C0}"/>
              </a:ext>
            </a:extLst>
          </p:cNvPr>
          <p:cNvSpPr>
            <a:spLocks noGrp="1"/>
          </p:cNvSpPr>
          <p:nvPr>
            <p:ph type="sldNum" sz="quarter" idx="12"/>
          </p:nvPr>
        </p:nvSpPr>
        <p:spPr>
          <a:xfrm>
            <a:off x="10656271" y="104761"/>
            <a:ext cx="1052508" cy="365125"/>
          </a:xfrm>
        </p:spPr>
        <p:txBody>
          <a:bodyPr>
            <a:normAutofit/>
          </a:bodyPr>
          <a:lstStyle/>
          <a:p>
            <a:pPr>
              <a:lnSpc>
                <a:spcPct val="90000"/>
              </a:lnSpc>
              <a:spcAft>
                <a:spcPts val="600"/>
              </a:spcAft>
            </a:pPr>
            <a:fld id="{D57F1E4F-1CFF-5643-939E-217C01CDF565}" type="slidenum">
              <a:rPr lang="en-US" sz="1600" smtClean="0">
                <a:solidFill>
                  <a:srgbClr val="002060"/>
                </a:solidFill>
                <a:latin typeface="Arial Nova" panose="020B0504020202020204" pitchFamily="34" charset="0"/>
              </a:rPr>
              <a:pPr>
                <a:lnSpc>
                  <a:spcPct val="90000"/>
                </a:lnSpc>
                <a:spcAft>
                  <a:spcPts val="600"/>
                </a:spcAft>
              </a:pPr>
              <a:t>53</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19451324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F5C11-5A22-40CE-9324-89514DD81903}"/>
              </a:ext>
            </a:extLst>
          </p:cNvPr>
          <p:cNvSpPr>
            <a:spLocks noGrp="1"/>
          </p:cNvSpPr>
          <p:nvPr>
            <p:ph type="title"/>
          </p:nvPr>
        </p:nvSpPr>
        <p:spPr>
          <a:xfrm>
            <a:off x="581192" y="702156"/>
            <a:ext cx="11029616" cy="1013800"/>
          </a:xfrm>
        </p:spPr>
        <p:txBody>
          <a:bodyPr>
            <a:normAutofit/>
          </a:bodyPr>
          <a:lstStyle/>
          <a:p>
            <a:r>
              <a:rPr lang="en-US" dirty="0"/>
              <a:t>Complete the Evaluation and claim the HR CEU</a:t>
            </a:r>
          </a:p>
        </p:txBody>
      </p:sp>
      <p:sp>
        <p:nvSpPr>
          <p:cNvPr id="3" name="Content Placeholder 2">
            <a:extLst>
              <a:ext uri="{FF2B5EF4-FFF2-40B4-BE49-F238E27FC236}">
                <a16:creationId xmlns:a16="http://schemas.microsoft.com/office/drawing/2014/main" id="{1BE8543D-5F6D-40E3-A8F4-BA219D0175DB}"/>
              </a:ext>
              <a:ext uri="{C183D7F6-B498-43B3-948B-1728B52AA6E4}">
                <adec:decorative xmlns:adec="http://schemas.microsoft.com/office/drawing/2017/decorative" val="0"/>
              </a:ext>
            </a:extLst>
          </p:cNvPr>
          <p:cNvSpPr>
            <a:spLocks noGrp="1"/>
          </p:cNvSpPr>
          <p:nvPr>
            <p:ph idx="1"/>
          </p:nvPr>
        </p:nvSpPr>
        <p:spPr>
          <a:xfrm>
            <a:off x="6335805" y="2180496"/>
            <a:ext cx="5275001" cy="4045683"/>
          </a:xfrm>
        </p:spPr>
        <p:txBody>
          <a:bodyPr>
            <a:normAutofit/>
          </a:bodyPr>
          <a:lstStyle/>
          <a:p>
            <a:pPr>
              <a:spcAft>
                <a:spcPts val="1200"/>
              </a:spcAft>
            </a:pPr>
            <a:r>
              <a:rPr lang="en-US" sz="2400" dirty="0"/>
              <a:t>Don’t close the JAN webcast browser</a:t>
            </a:r>
          </a:p>
          <a:p>
            <a:pPr>
              <a:spcAft>
                <a:spcPts val="1200"/>
              </a:spcAft>
            </a:pPr>
            <a:r>
              <a:rPr lang="en-US" sz="2400" dirty="0"/>
              <a:t>Complete the webcast evaluation </a:t>
            </a:r>
            <a:br>
              <a:rPr lang="en-US" sz="2400" dirty="0"/>
            </a:br>
            <a:r>
              <a:rPr lang="en-US" sz="2400" dirty="0"/>
              <a:t>in new window or go to: </a:t>
            </a:r>
            <a:r>
              <a:rPr lang="en-US" sz="2200" u="sng" dirty="0">
                <a:solidFill>
                  <a:srgbClr val="0563C1"/>
                </a:solidFill>
                <a:effectLst/>
                <a:latin typeface="Arial" panose="020B0604020202020204" pitchFamily="34" charset="0"/>
                <a:ea typeface="Calibri" panose="020F0502020204030204" pitchFamily="34" charset="0"/>
                <a:hlinkClick r:id="rId3"/>
              </a:rPr>
              <a:t>AskJAN.org/</a:t>
            </a:r>
            <a:r>
              <a:rPr lang="en-US" sz="2200" u="sng" dirty="0" err="1">
                <a:solidFill>
                  <a:srgbClr val="0563C1"/>
                </a:solidFill>
                <a:effectLst/>
                <a:latin typeface="Arial" panose="020B0604020202020204" pitchFamily="34" charset="0"/>
                <a:ea typeface="Calibri" panose="020F0502020204030204" pitchFamily="34" charset="0"/>
                <a:hlinkClick r:id="rId3"/>
              </a:rPr>
              <a:t>EvaluationReg.cfm</a:t>
            </a:r>
            <a:endParaRPr lang="en-US" sz="2200" dirty="0"/>
          </a:p>
          <a:p>
            <a:r>
              <a:rPr lang="en-US" sz="2400" dirty="0"/>
              <a:t>Click on “</a:t>
            </a:r>
            <a:r>
              <a:rPr lang="en-US" sz="2400" b="1" dirty="0"/>
              <a:t>View your certificate of completion.”</a:t>
            </a:r>
          </a:p>
        </p:txBody>
      </p:sp>
      <p:sp>
        <p:nvSpPr>
          <p:cNvPr id="4" name="Slide Number Placeholder 3">
            <a:extLst>
              <a:ext uri="{FF2B5EF4-FFF2-40B4-BE49-F238E27FC236}">
                <a16:creationId xmlns:a16="http://schemas.microsoft.com/office/drawing/2014/main" id="{F3E98E1F-68E8-4748-864C-7774480571AF}"/>
              </a:ext>
            </a:extLst>
          </p:cNvPr>
          <p:cNvSpPr>
            <a:spLocks noGrp="1"/>
          </p:cNvSpPr>
          <p:nvPr>
            <p:ph type="sldNum" sz="quarter" idx="12"/>
          </p:nvPr>
        </p:nvSpPr>
        <p:spPr>
          <a:xfrm>
            <a:off x="10675032" y="84237"/>
            <a:ext cx="1052508" cy="365125"/>
          </a:xfrm>
        </p:spPr>
        <p:txBody>
          <a:bodyPr>
            <a:normAutofit/>
          </a:bodyPr>
          <a:lstStyle/>
          <a:p>
            <a:pPr marL="0" marR="0" lvl="0" indent="0" algn="r" defTabSz="914400" rtl="0" eaLnBrk="0" fontAlgn="base" latinLnBrk="0" hangingPunct="0">
              <a:lnSpc>
                <a:spcPct val="90000"/>
              </a:lnSpc>
              <a:spcBef>
                <a:spcPct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rPr>
              <a:pPr marL="0" marR="0" lvl="0" indent="0" algn="r" defTabSz="914400" rtl="0" eaLnBrk="0" fontAlgn="base" latinLnBrk="0" hangingPunct="0">
                <a:lnSpc>
                  <a:spcPct val="90000"/>
                </a:lnSpc>
                <a:spcBef>
                  <a:spcPct val="0"/>
                </a:spcBef>
                <a:spcAft>
                  <a:spcPts val="600"/>
                </a:spcAft>
                <a:buClrTx/>
                <a:buSzTx/>
                <a:buFontTx/>
                <a:buNone/>
                <a:tabLst/>
                <a:defRPr/>
              </a:pPr>
              <a:t>54</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ndParaRPr>
          </a:p>
        </p:txBody>
      </p:sp>
      <p:pic>
        <p:nvPicPr>
          <p:cNvPr id="6" name="Picture 5">
            <a:extLst>
              <a:ext uri="{FF2B5EF4-FFF2-40B4-BE49-F238E27FC236}">
                <a16:creationId xmlns:a16="http://schemas.microsoft.com/office/drawing/2014/main" id="{D6187E47-05DB-4A50-B670-532212BFD26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1192" y="2180496"/>
            <a:ext cx="5514808" cy="3784060"/>
          </a:xfrm>
          <a:prstGeom prst="rect">
            <a:avLst/>
          </a:prstGeom>
        </p:spPr>
      </p:pic>
    </p:spTree>
    <p:extLst>
      <p:ext uri="{BB962C8B-B14F-4D97-AF65-F5344CB8AC3E}">
        <p14:creationId xmlns:p14="http://schemas.microsoft.com/office/powerpoint/2010/main" val="12650388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E1FB-2AD0-4329-9CB0-82A282F19EE8}"/>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Questions? Contact JAN for More Information</a:t>
            </a:r>
          </a:p>
        </p:txBody>
      </p:sp>
      <p:sp>
        <p:nvSpPr>
          <p:cNvPr id="4" name="Slide Number Placeholder 3">
            <a:extLst>
              <a:ext uri="{FF2B5EF4-FFF2-40B4-BE49-F238E27FC236}">
                <a16:creationId xmlns:a16="http://schemas.microsoft.com/office/drawing/2014/main" id="{290915FE-A624-43E4-8D1A-23025311C711}"/>
              </a:ext>
            </a:extLst>
          </p:cNvPr>
          <p:cNvSpPr>
            <a:spLocks noGrp="1"/>
          </p:cNvSpPr>
          <p:nvPr>
            <p:ph type="sldNum" sz="quarter" idx="12"/>
          </p:nvPr>
        </p:nvSpPr>
        <p:spPr>
          <a:xfrm>
            <a:off x="10665304" y="104396"/>
            <a:ext cx="1052508" cy="365125"/>
          </a:xfrm>
        </p:spPr>
        <p:txBody>
          <a:bodyPr>
            <a:normAutofit/>
          </a:bodyPr>
          <a:lstStyle/>
          <a:p>
            <a:pPr marL="0" marR="0" lvl="0" indent="0" algn="r" defTabSz="914400" rtl="0" eaLnBrk="0" fontAlgn="base" latinLnBrk="0" hangingPunct="0">
              <a:lnSpc>
                <a:spcPct val="90000"/>
              </a:lnSpc>
              <a:spcBef>
                <a:spcPct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rPr>
              <a:pPr marL="0" marR="0" lvl="0" indent="0" algn="r" defTabSz="914400" rtl="0" eaLnBrk="0" fontAlgn="base" latinLnBrk="0" hangingPunct="0">
                <a:lnSpc>
                  <a:spcPct val="90000"/>
                </a:lnSpc>
                <a:spcBef>
                  <a:spcPct val="0"/>
                </a:spcBef>
                <a:spcAft>
                  <a:spcPts val="600"/>
                </a:spcAft>
                <a:buClrTx/>
                <a:buSzTx/>
                <a:buFontTx/>
                <a:buNone/>
                <a:tabLst/>
                <a:defRPr/>
              </a:pPr>
              <a:t>55</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ndParaRPr>
          </a:p>
        </p:txBody>
      </p:sp>
      <p:graphicFrame>
        <p:nvGraphicFramePr>
          <p:cNvPr id="6" name="Content Placeholder 2" descr="Visit AskJAN.org&#10;Call 800.526.7234 or 877.781.9403 TTY&#10;JAN Live Chat @AskJAN.org&#10;Submit JAN On Demand Inquiry @AskJAN.org/JANonDemand.cfm&#10;Email JAN@AskJAN.org&#10;Social Media: Facebook - Job Accommodation Network&#10;Twitter - @JANatJAN&#10;">
            <a:extLst>
              <a:ext uri="{FF2B5EF4-FFF2-40B4-BE49-F238E27FC236}">
                <a16:creationId xmlns:a16="http://schemas.microsoft.com/office/drawing/2014/main" id="{99C05778-86A8-41CC-94DD-691AA4044245}"/>
              </a:ext>
            </a:extLst>
          </p:cNvPr>
          <p:cNvGraphicFramePr>
            <a:graphicFrameLocks noGrp="1"/>
          </p:cNvGraphicFramePr>
          <p:nvPr>
            <p:ph idx="1"/>
            <p:extLst>
              <p:ext uri="{D42A27DB-BD31-4B8C-83A1-F6EECF244321}">
                <p14:modId xmlns:p14="http://schemas.microsoft.com/office/powerpoint/2010/main" val="149134792"/>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1844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39FF-6831-4DA7-856E-71458CC5D96A}"/>
              </a:ext>
            </a:extLst>
          </p:cNvPr>
          <p:cNvSpPr>
            <a:spLocks noGrp="1"/>
          </p:cNvSpPr>
          <p:nvPr>
            <p:ph type="title"/>
          </p:nvPr>
        </p:nvSpPr>
        <p:spPr>
          <a:xfrm>
            <a:off x="581193" y="689456"/>
            <a:ext cx="11029616" cy="1013800"/>
          </a:xfrm>
        </p:spPr>
        <p:txBody>
          <a:bodyPr>
            <a:normAutofit/>
          </a:bodyPr>
          <a:lstStyle/>
          <a:p>
            <a:r>
              <a:rPr lang="en-US" dirty="0"/>
              <a:t>Determining ADA Coverage</a:t>
            </a:r>
          </a:p>
        </p:txBody>
      </p:sp>
      <p:sp>
        <p:nvSpPr>
          <p:cNvPr id="3" name="Content Placeholder 2">
            <a:extLst>
              <a:ext uri="{FF2B5EF4-FFF2-40B4-BE49-F238E27FC236}">
                <a16:creationId xmlns:a16="http://schemas.microsoft.com/office/drawing/2014/main" id="{37E3D995-3D68-44E5-B576-15FEFC27D1ED}"/>
              </a:ext>
            </a:extLst>
          </p:cNvPr>
          <p:cNvSpPr>
            <a:spLocks noGrp="1"/>
          </p:cNvSpPr>
          <p:nvPr>
            <p:ph idx="1"/>
          </p:nvPr>
        </p:nvSpPr>
        <p:spPr>
          <a:xfrm>
            <a:off x="581192" y="2051096"/>
            <a:ext cx="11029615" cy="4197304"/>
          </a:xfrm>
        </p:spPr>
        <p:txBody>
          <a:bodyPr>
            <a:noAutofit/>
          </a:bodyPr>
          <a:lstStyle/>
          <a:p>
            <a:pPr>
              <a:spcBef>
                <a:spcPts val="18"/>
              </a:spcBef>
              <a:spcAft>
                <a:spcPts val="900"/>
              </a:spcAft>
              <a:buSzPct val="100000"/>
            </a:pPr>
            <a:r>
              <a:rPr lang="en-US" sz="2400" dirty="0"/>
              <a:t>Does the individual have an </a:t>
            </a:r>
            <a:r>
              <a:rPr lang="en-US" sz="2400" b="1" dirty="0"/>
              <a:t>ADA disability </a:t>
            </a:r>
            <a:r>
              <a:rPr lang="en-US" sz="2400" dirty="0"/>
              <a:t>for accommodation purposes?</a:t>
            </a:r>
          </a:p>
          <a:p>
            <a:pPr lvl="1">
              <a:spcBef>
                <a:spcPts val="18"/>
              </a:spcBef>
              <a:spcAft>
                <a:spcPts val="900"/>
              </a:spcAft>
            </a:pPr>
            <a:r>
              <a:rPr lang="en-US" sz="2400" b="0" dirty="0"/>
              <a:t>“Actual Disability” </a:t>
            </a:r>
            <a:r>
              <a:rPr kumimoji="0" lang="en-US" sz="2400" b="0" u="none" strike="noStrike" kern="1200" cap="none" spc="0" normalizeH="0" baseline="0" noProof="0" dirty="0">
                <a:ln>
                  <a:noFill/>
                </a:ln>
                <a:effectLst/>
                <a:uLnTx/>
                <a:uFillTx/>
                <a:latin typeface="Arial" pitchFamily="34" charset="0"/>
                <a:ea typeface="+mn-ea"/>
                <a:cs typeface="Arial" pitchFamily="34" charset="0"/>
              </a:rPr>
              <a:t>— </a:t>
            </a:r>
            <a:r>
              <a:rPr lang="en-US" sz="2400" b="0" dirty="0"/>
              <a:t>a physical or mental impairment that substantially limits a major </a:t>
            </a:r>
            <a:r>
              <a:rPr lang="en-US" sz="2400" dirty="0"/>
              <a:t>bodily function or other major life activity</a:t>
            </a:r>
            <a:r>
              <a:rPr lang="en-US" sz="2400" b="0" dirty="0"/>
              <a:t> </a:t>
            </a:r>
          </a:p>
          <a:p>
            <a:pPr lvl="1">
              <a:spcBef>
                <a:spcPts val="18"/>
              </a:spcBef>
              <a:spcAft>
                <a:spcPts val="1200"/>
              </a:spcAft>
            </a:pPr>
            <a:r>
              <a:rPr lang="en-US" sz="2400" b="0" dirty="0"/>
              <a:t>“Record of” </a:t>
            </a:r>
            <a:r>
              <a:rPr kumimoji="0" lang="en-US" sz="2400" b="0" u="none" strike="noStrike" kern="1200" cap="none" spc="0" normalizeH="0" baseline="0" noProof="0" dirty="0">
                <a:ln>
                  <a:noFill/>
                </a:ln>
                <a:effectLst/>
                <a:uLnTx/>
                <a:uFillTx/>
                <a:latin typeface="Arial" pitchFamily="34" charset="0"/>
                <a:ea typeface="+mn-ea"/>
                <a:cs typeface="Arial" pitchFamily="34" charset="0"/>
              </a:rPr>
              <a:t>— </a:t>
            </a:r>
            <a:r>
              <a:rPr lang="en-US" sz="2400" b="0" dirty="0"/>
              <a:t>a history/record of a physical or mental impairment that in the past substantially limited a major bodily function or other major life activity </a:t>
            </a:r>
          </a:p>
          <a:p>
            <a:pPr>
              <a:spcBef>
                <a:spcPts val="18"/>
              </a:spcBef>
              <a:spcAft>
                <a:spcPts val="1200"/>
              </a:spcAft>
            </a:pPr>
            <a:r>
              <a:rPr lang="en-US" sz="2400" dirty="0"/>
              <a:t>No comprehensive list of covered disabilities — case-by-case determination but requires broad interpretation and should not require extensive analysis</a:t>
            </a:r>
          </a:p>
          <a:p>
            <a:pPr>
              <a:spcBef>
                <a:spcPts val="18"/>
              </a:spcBef>
              <a:spcAft>
                <a:spcPts val="900"/>
              </a:spcAft>
            </a:pPr>
            <a:r>
              <a:rPr lang="en-US" sz="2400" dirty="0"/>
              <a:t>Is </a:t>
            </a:r>
            <a:r>
              <a:rPr lang="en-US" sz="2400" b="1" dirty="0"/>
              <a:t>accommodation</a:t>
            </a:r>
            <a:r>
              <a:rPr lang="en-US" sz="2400" dirty="0"/>
              <a:t> </a:t>
            </a:r>
            <a:r>
              <a:rPr lang="en-US" sz="2400" b="1" dirty="0"/>
              <a:t>needed</a:t>
            </a:r>
            <a:r>
              <a:rPr lang="en-US" sz="2400" dirty="0"/>
              <a:t> due to the disability (e.g., for a disability-related limitation, side effects of medication, etc.)?</a:t>
            </a:r>
            <a:endParaRPr lang="en-US" sz="2800" b="0" dirty="0"/>
          </a:p>
        </p:txBody>
      </p:sp>
      <p:sp>
        <p:nvSpPr>
          <p:cNvPr id="4" name="Slide Number Placeholder 3">
            <a:extLst>
              <a:ext uri="{FF2B5EF4-FFF2-40B4-BE49-F238E27FC236}">
                <a16:creationId xmlns:a16="http://schemas.microsoft.com/office/drawing/2014/main" id="{0E1FD166-08C3-468C-A3A4-4EF6A91C2A69}"/>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6</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2062057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39FF-6831-4DA7-856E-71458CC5D96A}"/>
              </a:ext>
            </a:extLst>
          </p:cNvPr>
          <p:cNvSpPr>
            <a:spLocks noGrp="1"/>
          </p:cNvSpPr>
          <p:nvPr>
            <p:ph type="title"/>
          </p:nvPr>
        </p:nvSpPr>
        <p:spPr>
          <a:xfrm>
            <a:off x="581193" y="689456"/>
            <a:ext cx="11029616" cy="1013800"/>
          </a:xfrm>
        </p:spPr>
        <p:txBody>
          <a:bodyPr>
            <a:normAutofit/>
          </a:bodyPr>
          <a:lstStyle/>
          <a:p>
            <a:r>
              <a:rPr lang="en-US" dirty="0">
                <a:cs typeface="Calibri Light" panose="020F0302020204030204" pitchFamily="34" charset="0"/>
              </a:rPr>
              <a:t>Common Pitfall: </a:t>
            </a:r>
            <a:br>
              <a:rPr lang="en-US" dirty="0">
                <a:cs typeface="Calibri Light" panose="020F0302020204030204" pitchFamily="34" charset="0"/>
              </a:rPr>
            </a:br>
            <a:r>
              <a:rPr lang="en-US" dirty="0">
                <a:cs typeface="Calibri Light" panose="020F0302020204030204" pitchFamily="34" charset="0"/>
              </a:rPr>
              <a:t>Failing to Apply Amended ADA Definition </a:t>
            </a:r>
            <a:endParaRPr lang="en-US" dirty="0"/>
          </a:p>
        </p:txBody>
      </p:sp>
      <p:sp>
        <p:nvSpPr>
          <p:cNvPr id="3" name="Content Placeholder 2">
            <a:extLst>
              <a:ext uri="{FF2B5EF4-FFF2-40B4-BE49-F238E27FC236}">
                <a16:creationId xmlns:a16="http://schemas.microsoft.com/office/drawing/2014/main" id="{37E3D995-3D68-44E5-B576-15FEFC27D1ED}"/>
              </a:ext>
            </a:extLst>
          </p:cNvPr>
          <p:cNvSpPr>
            <a:spLocks noGrp="1"/>
          </p:cNvSpPr>
          <p:nvPr>
            <p:ph idx="1"/>
          </p:nvPr>
        </p:nvSpPr>
        <p:spPr>
          <a:xfrm>
            <a:off x="581194" y="1987596"/>
            <a:ext cx="11029615" cy="4197304"/>
          </a:xfrm>
        </p:spPr>
        <p:txBody>
          <a:bodyPr>
            <a:noAutofit/>
          </a:bodyPr>
          <a:lstStyle/>
          <a:p>
            <a:pPr marL="306000" marR="0" lvl="0" indent="-306000" algn="l" defTabSz="457200" rtl="0" eaLnBrk="1" fontAlgn="auto" latinLnBrk="0" hangingPunct="1">
              <a:lnSpc>
                <a:spcPct val="100000"/>
              </a:lnSpc>
              <a:spcBef>
                <a:spcPts val="0"/>
              </a:spcBef>
              <a:spcAft>
                <a:spcPts val="800"/>
              </a:spcAft>
              <a:buClr>
                <a:srgbClr val="1A3260"/>
              </a:buClr>
              <a:buSzPct val="92000"/>
              <a:buFont typeface="Wingdings 2" panose="05020102010507070707" pitchFamily="18" charset="2"/>
              <a:buChar char=""/>
              <a:tabLst>
                <a:tab pos="457200" algn="l"/>
              </a:tabLst>
              <a:defRPr/>
            </a:pPr>
            <a:r>
              <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Calibri" panose="020F0502020204030204" pitchFamily="34" charset="0"/>
                <a:cs typeface="Times New Roman" panose="02020603050405020304" pitchFamily="18" charset="0"/>
              </a:rPr>
              <a:t>Apply the ADA Amendments Act (ADAAA) standards for determining if a physical or mental impairment “substantially limits” a major life activity:  </a:t>
            </a:r>
          </a:p>
          <a:p>
            <a:pPr marL="630000" marR="0" lvl="1" indent="-306000" algn="l" defTabSz="457200" rtl="0" eaLnBrk="1" fontAlgn="auto" latinLnBrk="0" hangingPunct="1">
              <a:lnSpc>
                <a:spcPct val="100000"/>
              </a:lnSpc>
              <a:spcBef>
                <a:spcPts val="0"/>
              </a:spcBef>
              <a:spcAft>
                <a:spcPts val="800"/>
              </a:spcAft>
              <a:buClr>
                <a:srgbClr val="1A3260"/>
              </a:buClr>
              <a:buSzPct val="92000"/>
              <a:buFont typeface="Wingdings 2" panose="05020102010507070707" pitchFamily="18" charset="2"/>
              <a:buChar char=""/>
              <a:tabLst>
                <a:tab pos="457200" algn="l"/>
              </a:tabLst>
              <a:defRPr/>
            </a:pPr>
            <a:r>
              <a:rPr kumimoji="0" lang="en-US" sz="2400" b="0" i="0" u="none" strike="noStrike" kern="1200" cap="none" spc="0" normalizeH="0" baseline="0" noProof="0" dirty="0">
                <a:ln>
                  <a:noFill/>
                </a:ln>
                <a:solidFill>
                  <a:srgbClr val="1A3260"/>
                </a:solidFill>
                <a:effectLst/>
                <a:uLnTx/>
                <a:uFillTx/>
                <a:latin typeface="Arial" panose="020B0604020202020204" pitchFamily="34" charset="0"/>
                <a:ea typeface="Calibri" panose="020F0502020204030204" pitchFamily="34" charset="0"/>
                <a:cs typeface="Times New Roman" panose="02020603050405020304" pitchFamily="18" charset="0"/>
              </a:rPr>
              <a:t>Limitations </a:t>
            </a:r>
            <a:r>
              <a:rPr kumimoji="0" lang="en-US" sz="2400" b="1" i="0" u="none" strike="noStrike" kern="1200" cap="none" spc="0" normalizeH="0" baseline="0" noProof="0" dirty="0">
                <a:ln>
                  <a:noFill/>
                </a:ln>
                <a:solidFill>
                  <a:srgbClr val="1A3260"/>
                </a:solidFill>
                <a:effectLst/>
                <a:uLnTx/>
                <a:uFillTx/>
                <a:latin typeface="Arial" panose="020B0604020202020204" pitchFamily="34" charset="0"/>
                <a:ea typeface="Calibri" panose="020F0502020204030204" pitchFamily="34" charset="0"/>
                <a:cs typeface="Times New Roman" panose="02020603050405020304" pitchFamily="18" charset="0"/>
              </a:rPr>
              <a:t>need not be permanent, long-term, severe, or significantly restricting</a:t>
            </a:r>
          </a:p>
          <a:p>
            <a:pPr marL="630000" marR="0" lvl="1" indent="-306000" algn="l" defTabSz="457200" rtl="0" eaLnBrk="1" fontAlgn="auto" latinLnBrk="0" hangingPunct="1">
              <a:lnSpc>
                <a:spcPct val="100000"/>
              </a:lnSpc>
              <a:spcBef>
                <a:spcPts val="0"/>
              </a:spcBef>
              <a:spcAft>
                <a:spcPts val="800"/>
              </a:spcAft>
              <a:buClr>
                <a:srgbClr val="1A3260"/>
              </a:buClr>
              <a:buSzPct val="92000"/>
              <a:buFont typeface="Wingdings 2" panose="05020102010507070707" pitchFamily="18" charset="2"/>
              <a:buChar char=""/>
              <a:tabLst>
                <a:tab pos="457200" algn="l"/>
              </a:tabLst>
              <a:defRPr/>
            </a:pPr>
            <a:r>
              <a:rPr kumimoji="0" lang="en-US" sz="2400" b="0" i="0" u="none" strike="noStrike" kern="1200" cap="none" spc="0" normalizeH="0" baseline="0" noProof="0" dirty="0">
                <a:ln>
                  <a:noFill/>
                </a:ln>
                <a:solidFill>
                  <a:srgbClr val="1A3260"/>
                </a:solidFill>
                <a:effectLst/>
                <a:uLnTx/>
                <a:uFillTx/>
                <a:latin typeface="Arial" panose="020B0604020202020204" pitchFamily="34" charset="0"/>
                <a:ea typeface="Calibri" panose="020F0502020204030204" pitchFamily="34" charset="0"/>
                <a:cs typeface="Times New Roman" panose="02020603050405020304" pitchFamily="18" charset="0"/>
              </a:rPr>
              <a:t>Major life activities include </a:t>
            </a:r>
            <a:r>
              <a:rPr kumimoji="0" lang="en-US" sz="2400" b="1" i="0" u="none" strike="noStrike" kern="1200" cap="none" spc="0" normalizeH="0" baseline="0" noProof="0" dirty="0">
                <a:ln>
                  <a:noFill/>
                </a:ln>
                <a:solidFill>
                  <a:srgbClr val="1A3260"/>
                </a:solidFill>
                <a:effectLst/>
                <a:uLnTx/>
                <a:uFillTx/>
                <a:latin typeface="Arial" panose="020B0604020202020204" pitchFamily="34" charset="0"/>
                <a:ea typeface="Calibri" panose="020F0502020204030204" pitchFamily="34" charset="0"/>
                <a:cs typeface="Times New Roman" panose="02020603050405020304" pitchFamily="18" charset="0"/>
              </a:rPr>
              <a:t>major bodily functions</a:t>
            </a:r>
          </a:p>
          <a:p>
            <a:pPr marL="630000" marR="0" lvl="1" indent="-306000" algn="l" defTabSz="457200" rtl="0" eaLnBrk="1" fontAlgn="auto" latinLnBrk="0" hangingPunct="1">
              <a:lnSpc>
                <a:spcPct val="100000"/>
              </a:lnSpc>
              <a:spcBef>
                <a:spcPts val="0"/>
              </a:spcBef>
              <a:spcAft>
                <a:spcPts val="800"/>
              </a:spcAft>
              <a:buClr>
                <a:srgbClr val="1A3260"/>
              </a:buClr>
              <a:buSzPct val="92000"/>
              <a:buFont typeface="Wingdings 2" panose="05020102010507070707" pitchFamily="18" charset="2"/>
              <a:buChar char=""/>
              <a:tabLst>
                <a:tab pos="457200" algn="l"/>
              </a:tabLst>
              <a:defRPr/>
            </a:pPr>
            <a:r>
              <a:rPr kumimoji="0" lang="en-US" sz="2400" b="0" i="0" u="none" strike="noStrike" kern="1200" cap="none" spc="0" normalizeH="0" baseline="0" noProof="0" dirty="0">
                <a:ln>
                  <a:noFill/>
                </a:ln>
                <a:solidFill>
                  <a:srgbClr val="1A3260"/>
                </a:solidFill>
                <a:effectLst/>
                <a:uLnTx/>
                <a:uFillTx/>
                <a:latin typeface="Arial" panose="020B0604020202020204" pitchFamily="34" charset="0"/>
                <a:ea typeface="Calibri" panose="020F0502020204030204" pitchFamily="34" charset="0"/>
                <a:cs typeface="Times New Roman" panose="02020603050405020304" pitchFamily="18" charset="0"/>
              </a:rPr>
              <a:t>Benefits of </a:t>
            </a:r>
            <a:r>
              <a:rPr kumimoji="0" lang="en-US" sz="2400" b="1" i="0" u="none" strike="noStrike" kern="1200" cap="none" spc="0" normalizeH="0" baseline="0" noProof="0" dirty="0">
                <a:ln>
                  <a:noFill/>
                </a:ln>
                <a:solidFill>
                  <a:srgbClr val="1A3260"/>
                </a:solidFill>
                <a:effectLst/>
                <a:uLnTx/>
                <a:uFillTx/>
                <a:latin typeface="Arial" panose="020B0604020202020204" pitchFamily="34" charset="0"/>
                <a:ea typeface="Calibri" panose="020F0502020204030204" pitchFamily="34" charset="0"/>
                <a:cs typeface="Times New Roman" panose="02020603050405020304" pitchFamily="18" charset="0"/>
              </a:rPr>
              <a:t>mitigating measures are not considered</a:t>
            </a:r>
          </a:p>
          <a:p>
            <a:pPr marL="630000" marR="0" lvl="1" indent="-306000" algn="l" defTabSz="457200" rtl="0" eaLnBrk="1" fontAlgn="auto" latinLnBrk="0" hangingPunct="1">
              <a:lnSpc>
                <a:spcPct val="100000"/>
              </a:lnSpc>
              <a:spcBef>
                <a:spcPts val="0"/>
              </a:spcBef>
              <a:spcAft>
                <a:spcPts val="1200"/>
              </a:spcAft>
              <a:buClr>
                <a:srgbClr val="1A3260"/>
              </a:buClr>
              <a:buSzPct val="92000"/>
              <a:buFont typeface="Wingdings 2" panose="05020102010507070707" pitchFamily="18" charset="2"/>
              <a:buChar char=""/>
              <a:tabLst>
                <a:tab pos="457200" algn="l"/>
              </a:tabLst>
              <a:defRPr/>
            </a:pPr>
            <a:r>
              <a:rPr kumimoji="0" lang="en-US" sz="2400" b="1" i="0" u="none" strike="noStrike" kern="1200" cap="none" spc="0" normalizeH="0" baseline="0" noProof="0" dirty="0">
                <a:ln>
                  <a:noFill/>
                </a:ln>
                <a:solidFill>
                  <a:srgbClr val="1A3260"/>
                </a:solidFill>
                <a:effectLst/>
                <a:uLnTx/>
                <a:uFillTx/>
                <a:latin typeface="Arial" panose="020B0604020202020204" pitchFamily="34" charset="0"/>
                <a:ea typeface="Calibri" panose="020F0502020204030204" pitchFamily="34" charset="0"/>
                <a:cs typeface="Times New Roman" panose="02020603050405020304" pitchFamily="18" charset="0"/>
              </a:rPr>
              <a:t>Episodic or in remission conditions </a:t>
            </a:r>
            <a:r>
              <a:rPr kumimoji="0" lang="en-US" sz="2400" b="0" i="0" u="none" strike="noStrike" kern="1200" cap="none" spc="0" normalizeH="0" baseline="0" noProof="0" dirty="0">
                <a:ln>
                  <a:noFill/>
                </a:ln>
                <a:solidFill>
                  <a:srgbClr val="1A3260"/>
                </a:solidFill>
                <a:effectLst/>
                <a:uLnTx/>
                <a:uFillTx/>
                <a:latin typeface="Arial" panose="020B0604020202020204" pitchFamily="34" charset="0"/>
                <a:ea typeface="Calibri" panose="020F0502020204030204" pitchFamily="34" charset="0"/>
                <a:cs typeface="Times New Roman" panose="02020603050405020304" pitchFamily="18" charset="0"/>
              </a:rPr>
              <a:t>are substantially limiting </a:t>
            </a:r>
            <a:br>
              <a:rPr kumimoji="0" lang="en-US" sz="2400" b="0" i="0" u="none" strike="noStrike" kern="1200" cap="none" spc="0" normalizeH="0" baseline="0" noProof="0" dirty="0">
                <a:ln>
                  <a:noFill/>
                </a:ln>
                <a:solidFill>
                  <a:srgbClr val="1A3260"/>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en-US" sz="2400" b="0" i="0" u="none" strike="noStrike" kern="1200" cap="none" spc="0" normalizeH="0" baseline="0" noProof="0" dirty="0">
                <a:ln>
                  <a:noFill/>
                </a:ln>
                <a:solidFill>
                  <a:srgbClr val="1A3260"/>
                </a:solidFill>
                <a:effectLst/>
                <a:uLnTx/>
                <a:uFillTx/>
                <a:latin typeface="Arial" panose="020B0604020202020204" pitchFamily="34" charset="0"/>
                <a:ea typeface="Calibri" panose="020F0502020204030204" pitchFamily="34" charset="0"/>
                <a:cs typeface="Times New Roman" panose="02020603050405020304" pitchFamily="18" charset="0"/>
              </a:rPr>
              <a:t>if would be when active</a:t>
            </a:r>
          </a:p>
          <a:p>
            <a:pPr marL="306000" marR="0" lvl="0" indent="-306000" algn="l" defTabSz="457200" rtl="0" eaLnBrk="1" fontAlgn="auto" latinLnBrk="0" hangingPunct="1">
              <a:lnSpc>
                <a:spcPct val="100000"/>
              </a:lnSpc>
              <a:spcBef>
                <a:spcPts val="0"/>
              </a:spcBef>
              <a:spcAft>
                <a:spcPts val="800"/>
              </a:spcAft>
              <a:buClr>
                <a:srgbClr val="1A3260"/>
              </a:buClr>
              <a:buSzPct val="92000"/>
              <a:buFont typeface="Wingdings 2" panose="05020102010507070707" pitchFamily="18" charset="2"/>
              <a:buChar char=""/>
              <a:tabLst>
                <a:tab pos="457200" algn="l"/>
              </a:tabLst>
              <a:defRPr/>
            </a:pPr>
            <a:r>
              <a:rPr kumimoji="0" lang="en-US" sz="2400" b="1" i="0" u="none" strike="noStrike" kern="1200" cap="none" spc="0" normalizeH="0" baseline="0" noProof="0" dirty="0">
                <a:ln>
                  <a:noFill/>
                </a:ln>
                <a:solidFill>
                  <a:srgbClr val="1A3260"/>
                </a:solidFill>
                <a:effectLst/>
                <a:uLnTx/>
                <a:uFillTx/>
                <a:latin typeface="Arial Nova" panose="020B0504020202020204" pitchFamily="34" charset="0"/>
                <a:ea typeface="Calibri" panose="020F0502020204030204" pitchFamily="34" charset="0"/>
                <a:cs typeface="Times New Roman" panose="02020603050405020304" pitchFamily="18" charset="0"/>
              </a:rPr>
              <a:t>29 CFR 1630.2(j)(3)(iii):  </a:t>
            </a:r>
            <a:r>
              <a:rPr kumimoji="0" lang="en-US" sz="2400" i="0" u="none" strike="noStrike" kern="1200" cap="none" spc="0" normalizeH="0" baseline="0" noProof="0" dirty="0">
                <a:ln>
                  <a:noFill/>
                </a:ln>
                <a:solidFill>
                  <a:srgbClr val="1A3260"/>
                </a:solidFill>
                <a:effectLst/>
                <a:uLnTx/>
                <a:uFillTx/>
                <a:latin typeface="Arial Nova" panose="020B0504020202020204" pitchFamily="34" charset="0"/>
                <a:ea typeface="Calibri" panose="020F0502020204030204" pitchFamily="34" charset="0"/>
                <a:cs typeface="Times New Roman" panose="02020603050405020304" pitchFamily="18" charset="0"/>
              </a:rPr>
              <a:t>Ex</a:t>
            </a:r>
            <a:r>
              <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Calibri" panose="020F0502020204030204" pitchFamily="34" charset="0"/>
                <a:cs typeface="Times New Roman" panose="02020603050405020304" pitchFamily="18" charset="0"/>
              </a:rPr>
              <a:t>amples of impairments that will “virtually always” be substantially limiting</a:t>
            </a:r>
            <a:endParaRPr lang="en-US" sz="2800" b="0" dirty="0"/>
          </a:p>
        </p:txBody>
      </p:sp>
      <p:sp>
        <p:nvSpPr>
          <p:cNvPr id="4" name="Slide Number Placeholder 3">
            <a:extLst>
              <a:ext uri="{FF2B5EF4-FFF2-40B4-BE49-F238E27FC236}">
                <a16:creationId xmlns:a16="http://schemas.microsoft.com/office/drawing/2014/main" id="{0E1FD166-08C3-468C-A3A4-4EF6A91C2A69}"/>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7</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2227790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5C98-78AC-4235-B1F1-6EFEBD8DF2A1}"/>
              </a:ext>
            </a:extLst>
          </p:cNvPr>
          <p:cNvSpPr>
            <a:spLocks noGrp="1"/>
          </p:cNvSpPr>
          <p:nvPr>
            <p:ph type="title"/>
          </p:nvPr>
        </p:nvSpPr>
        <p:spPr>
          <a:xfrm>
            <a:off x="581192" y="702156"/>
            <a:ext cx="11029616" cy="1013800"/>
          </a:xfrm>
        </p:spPr>
        <p:txBody>
          <a:bodyPr>
            <a:normAutofit/>
          </a:bodyPr>
          <a:lstStyle/>
          <a:p>
            <a:r>
              <a:rPr lang="en-US" dirty="0"/>
              <a:t>Common Pitfall:  Assuming Short-Term Impairments </a:t>
            </a:r>
            <a:br>
              <a:rPr lang="en-US" dirty="0"/>
            </a:br>
            <a:r>
              <a:rPr lang="en-US" dirty="0"/>
              <a:t>are Not Substantially Limiting</a:t>
            </a:r>
          </a:p>
        </p:txBody>
      </p:sp>
      <p:pic>
        <p:nvPicPr>
          <p:cNvPr id="6" name="Picture 5">
            <a:extLst>
              <a:ext uri="{FF2B5EF4-FFF2-40B4-BE49-F238E27FC236}">
                <a16:creationId xmlns:a16="http://schemas.microsoft.com/office/drawing/2014/main" id="{411DDAA6-E273-4B86-9819-DF55B23C6F8B}"/>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81191" y="2364532"/>
            <a:ext cx="4962525" cy="3312485"/>
          </a:xfrm>
          <a:prstGeom prst="rect">
            <a:avLst/>
          </a:prstGeom>
        </p:spPr>
      </p:pic>
      <p:sp>
        <p:nvSpPr>
          <p:cNvPr id="3" name="Content Placeholder 2">
            <a:extLst>
              <a:ext uri="{FF2B5EF4-FFF2-40B4-BE49-F238E27FC236}">
                <a16:creationId xmlns:a16="http://schemas.microsoft.com/office/drawing/2014/main" id="{65BE7B58-222B-434A-9E81-E2F3FEEB84F5}"/>
              </a:ext>
            </a:extLst>
          </p:cNvPr>
          <p:cNvSpPr>
            <a:spLocks noGrp="1"/>
          </p:cNvSpPr>
          <p:nvPr>
            <p:ph idx="1"/>
          </p:nvPr>
        </p:nvSpPr>
        <p:spPr>
          <a:xfrm>
            <a:off x="6096001" y="1997934"/>
            <a:ext cx="5514808" cy="4045683"/>
          </a:xfrm>
        </p:spPr>
        <p:txBody>
          <a:bodyPr>
            <a:normAutofit fontScale="92500" lnSpcReduction="10000"/>
          </a:bodyPr>
          <a:lstStyle/>
          <a:p>
            <a:pPr marL="347472" indent="-347472"/>
            <a:r>
              <a:rPr lang="en-US" sz="2400" dirty="0"/>
              <a:t>No minimum duration an impairment must last </a:t>
            </a:r>
          </a:p>
          <a:p>
            <a:pPr marL="347472" indent="-347472"/>
            <a:r>
              <a:rPr lang="en-US" sz="2400" dirty="0"/>
              <a:t>Duration is one factor in determining substantial limitation</a:t>
            </a:r>
          </a:p>
          <a:p>
            <a:pPr marL="347472" indent="-347472"/>
            <a:r>
              <a:rPr lang="en-US" sz="2400" dirty="0"/>
              <a:t>Effects of an impairment lasting fewer than 6 months can be substantially limiting if sufficiently severe</a:t>
            </a:r>
          </a:p>
          <a:p>
            <a:pPr marL="347472" indent="-347472"/>
            <a:r>
              <a:rPr lang="en-US" sz="2400" dirty="0"/>
              <a:t>E.g., EEOC example of back impairment causing 20-pound lifting restriction lasting or expected to last several months = substantially limiting</a:t>
            </a:r>
          </a:p>
        </p:txBody>
      </p:sp>
      <p:sp>
        <p:nvSpPr>
          <p:cNvPr id="4" name="Slide Number Placeholder 3">
            <a:extLst>
              <a:ext uri="{FF2B5EF4-FFF2-40B4-BE49-F238E27FC236}">
                <a16:creationId xmlns:a16="http://schemas.microsoft.com/office/drawing/2014/main" id="{65A1F0D5-6DE6-4FEE-B6A4-0512F1BB9AB5}"/>
              </a:ext>
            </a:extLst>
          </p:cNvPr>
          <p:cNvSpPr>
            <a:spLocks noGrp="1"/>
          </p:cNvSpPr>
          <p:nvPr>
            <p:ph type="sldNum" sz="quarter" idx="12"/>
          </p:nvPr>
        </p:nvSpPr>
        <p:spPr>
          <a:xfrm>
            <a:off x="10655281" y="55053"/>
            <a:ext cx="1052508" cy="365125"/>
          </a:xfrm>
        </p:spPr>
        <p:txBody>
          <a:bodyPr>
            <a:normAutofit/>
          </a:bodyPr>
          <a:lstStyle/>
          <a:p>
            <a:pPr>
              <a:lnSpc>
                <a:spcPct val="90000"/>
              </a:lnSpc>
              <a:spcAft>
                <a:spcPts val="600"/>
              </a:spcAft>
            </a:pPr>
            <a:fld id="{D57F1E4F-1CFF-5643-939E-217C01CDF565}" type="slidenum">
              <a:rPr lang="en-US" sz="1600" smtClean="0">
                <a:solidFill>
                  <a:srgbClr val="002060"/>
                </a:solidFill>
                <a:latin typeface="Arial Nova" panose="020B0504020202020204" pitchFamily="34" charset="0"/>
              </a:rPr>
              <a:pPr>
                <a:lnSpc>
                  <a:spcPct val="90000"/>
                </a:lnSpc>
                <a:spcAft>
                  <a:spcPts val="600"/>
                </a:spcAft>
              </a:pPr>
              <a:t>8</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2321216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5BDDC-D235-46DC-9C61-BCF17453E7D9}"/>
              </a:ext>
            </a:extLst>
          </p:cNvPr>
          <p:cNvSpPr>
            <a:spLocks noGrp="1"/>
          </p:cNvSpPr>
          <p:nvPr>
            <p:ph type="title"/>
          </p:nvPr>
        </p:nvSpPr>
        <p:spPr/>
        <p:txBody>
          <a:bodyPr/>
          <a:lstStyle/>
          <a:p>
            <a:r>
              <a:rPr lang="en-US" dirty="0">
                <a:latin typeface="+mn-lt"/>
                <a:sym typeface="DM Sans"/>
              </a:rPr>
              <a:t>Duration:  Long-Term Limitation Not Required</a:t>
            </a:r>
            <a:endParaRPr lang="en-US" dirty="0">
              <a:latin typeface="+mn-lt"/>
            </a:endParaRPr>
          </a:p>
        </p:txBody>
      </p:sp>
      <p:sp>
        <p:nvSpPr>
          <p:cNvPr id="3" name="Content Placeholder 2">
            <a:extLst>
              <a:ext uri="{FF2B5EF4-FFF2-40B4-BE49-F238E27FC236}">
                <a16:creationId xmlns:a16="http://schemas.microsoft.com/office/drawing/2014/main" id="{4CDF7970-D131-471B-B5F0-5C7DDA6B2E01}"/>
              </a:ext>
            </a:extLst>
          </p:cNvPr>
          <p:cNvSpPr>
            <a:spLocks noGrp="1"/>
          </p:cNvSpPr>
          <p:nvPr>
            <p:ph idx="1"/>
          </p:nvPr>
        </p:nvSpPr>
        <p:spPr>
          <a:xfrm>
            <a:off x="581192" y="1924096"/>
            <a:ext cx="11029615" cy="3991704"/>
          </a:xfrm>
        </p:spPr>
        <p:txBody>
          <a:bodyPr>
            <a:normAutofit/>
          </a:bodyPr>
          <a:lstStyle/>
          <a:p>
            <a:pPr marL="0" indent="0">
              <a:spcAft>
                <a:spcPts val="1200"/>
              </a:spcAft>
              <a:buNone/>
            </a:pPr>
            <a:r>
              <a:rPr lang="en-US" sz="2400" b="1" u="sng" dirty="0"/>
              <a:t>Shields v. Credit One Bank, N.A</a:t>
            </a:r>
            <a:r>
              <a:rPr lang="en-US" sz="2400" b="1" dirty="0"/>
              <a:t>., </a:t>
            </a:r>
            <a:r>
              <a:rPr lang="en-US" sz="2400" dirty="0"/>
              <a:t>32 F.4th 1218 (9th Cir. 2022). </a:t>
            </a:r>
          </a:p>
          <a:p>
            <a:pPr lvl="1">
              <a:spcAft>
                <a:spcPts val="1200"/>
              </a:spcAft>
              <a:buFont typeface="Wingdings" panose="05000000000000000000" pitchFamily="2" charset="2"/>
              <a:buChar char="§"/>
            </a:pPr>
            <a:r>
              <a:rPr lang="en-US" sz="2400" dirty="0"/>
              <a:t>Post-surgical limitations from bone biopsy lasting more than 2 months. Sufficient duration/impact to be substantially limiting</a:t>
            </a:r>
          </a:p>
          <a:p>
            <a:pPr lvl="1">
              <a:spcAft>
                <a:spcPts val="1200"/>
              </a:spcAft>
              <a:buFont typeface="Wingdings" panose="05000000000000000000" pitchFamily="2" charset="2"/>
              <a:buChar char="§"/>
            </a:pPr>
            <a:r>
              <a:rPr lang="en-US" sz="2400" dirty="0"/>
              <a:t>Duration is one factor. No categorical rule excluding short-term impairments</a:t>
            </a:r>
          </a:p>
          <a:p>
            <a:pPr lvl="1">
              <a:buFont typeface="Wingdings" panose="05000000000000000000" pitchFamily="2" charset="2"/>
              <a:buChar char="§"/>
            </a:pPr>
            <a:r>
              <a:rPr lang="en-US" sz="2400" dirty="0"/>
              <a:t>Citing EEOC’s regulatory appendix example of back impairment causing 20-pound lifting restriction lasting or expected to last several months = substantially limiting in MLA of lifting</a:t>
            </a:r>
          </a:p>
        </p:txBody>
      </p:sp>
      <p:sp>
        <p:nvSpPr>
          <p:cNvPr id="4" name="Slide Number Placeholder 3">
            <a:extLst>
              <a:ext uri="{FF2B5EF4-FFF2-40B4-BE49-F238E27FC236}">
                <a16:creationId xmlns:a16="http://schemas.microsoft.com/office/drawing/2014/main" id="{46E4FD72-B701-4246-9B53-943128058378}"/>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9</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11864316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Ada Update 2022&amp;quot;&quot;/&gt;&lt;property id=&quot;20307&quot; value=&quot;256&quot;/&gt;&lt;/object&gt;&lt;object type=&quot;3&quot; unique_id=&quot;10004&quot;&gt;&lt;property id=&quot;20148&quot; value=&quot;5&quot;/&gt;&lt;property id=&quot;20300&quot; value=&quot;Slide 2 - &amp;quot;Housekeeping&amp;quot;&quot;/&gt;&lt;property id=&quot;20307&quot; value=&quot;297&quot;/&gt;&lt;/object&gt;&lt;object type=&quot;3&quot; unique_id=&quot;10035&quot;&gt;&lt;property id=&quot;20148&quot; value=&quot;5&quot;/&gt;&lt;property id=&quot;20300&quot; value=&quot;Slide 55 - &amp;quot;Questions? Contact JAN for More Information&amp;quot;&quot;/&gt;&lt;property id=&quot;20307&quot; value=&quot;296&quot;/&gt;&lt;/object&gt;&lt;object type=&quot;3&quot; unique_id=&quot;10036&quot;&gt;&lt;property id=&quot;20148&quot; value=&quot;5&quot;/&gt;&lt;property id=&quot;20300&quot; value=&quot;Slide 54 - &amp;quot;Complete the Evaluation and claim the HR CEU&amp;quot;&quot;/&gt;&lt;property id=&quot;20307&quot; value=&quot;299&quot;/&gt;&lt;/object&gt;&lt;object type=&quot;3&quot; unique_id=&quot;10073&quot;&gt;&lt;property id=&quot;20148&quot; value=&quot;5&quot;/&gt;&lt;property id=&quot;20300&quot; value=&quot;Slide 3 - &amp;quot;Housekeeping 2&amp;quot;&quot;/&gt;&lt;property id=&quot;20307&quot; value=&quot;1167&quot;/&gt;&lt;/object&gt;&lt;object type=&quot;3&quot; unique_id=&quot;10114&quot;&gt;&lt;property id=&quot;20148&quot; value=&quot;5&quot;/&gt;&lt;property id=&quot;20300&quot; value=&quot;Slide 51 - &amp;quot;Questions?&amp;quot;&quot;/&gt;&lt;property id=&quot;20307&quot; value=&quot;1132&quot;/&gt;&lt;/object&gt;&lt;object type=&quot;3&quot; unique_id=&quot;10117&quot;&gt;&lt;property id=&quot;20148&quot; value=&quot;5&quot;/&gt;&lt;property id=&quot;20300&quot; value=&quot;Slide 4 - &amp;quot;ADA Update Discussion Topics&amp;quot;&quot;/&gt;&lt;property id=&quot;20307&quot; value=&quot;1175&quot;/&gt;&lt;/object&gt;&lt;object type=&quot;3&quot; unique_id=&quot;10118&quot;&gt;&lt;property id=&quot;20148&quot; value=&quot;5&quot;/&gt;&lt;property id=&quot;20300&quot; value=&quot;Slide 5 - &amp;quot;DEFINITION OF DISABILITY FOR  REASONABLE ACCOMMODATION&amp;quot;&quot;/&gt;&lt;property id=&quot;20307&quot; value=&quot;1174&quot;/&gt;&lt;/object&gt;&lt;object type=&quot;3&quot; unique_id=&quot;10119&quot;&gt;&lt;property id=&quot;20148&quot; value=&quot;5&quot;/&gt;&lt;property id=&quot;20300&quot; value=&quot;Slide 6 - &amp;quot;Determining ADA Coverage&amp;quot;&quot;/&gt;&lt;property id=&quot;20307&quot; value=&quot;1188&quot;/&gt;&lt;/object&gt;&lt;object type=&quot;3&quot; unique_id=&quot;10120&quot;&gt;&lt;property id=&quot;20148&quot; value=&quot;5&quot;/&gt;&lt;property id=&quot;20300&quot; value=&quot;Slide 7 - &amp;quot;Common Pitfall:  Failing to Apply Amended ADA Definition &amp;quot;&quot;/&gt;&lt;property id=&quot;20307&quot; value=&quot;1204&quot;/&gt;&lt;/object&gt;&lt;object type=&quot;3&quot; unique_id=&quot;10121&quot;&gt;&lt;property id=&quot;20148&quot; value=&quot;5&quot;/&gt;&lt;property id=&quot;20300&quot; value=&quot;Slide 8 - &amp;quot;Common Pitfall:  Assuming Short-Term Impairments  are Not Substantially Limiting&amp;quot;&quot;/&gt;&lt;property id=&quot;20307&quot; value=&quot;302&quot;/&gt;&lt;/object&gt;&lt;object type=&quot;3&quot; unique_id=&quot;10122&quot;&gt;&lt;property id=&quot;20148&quot; value=&quot;5&quot;/&gt;&lt;property id=&quot;20300&quot; value=&quot;Slide 9 - &amp;quot;Duration:  Long-Term Limitation Not Required&amp;quot;&quot;/&gt;&lt;property id=&quot;20307&quot; value=&quot;1184&quot;/&gt;&lt;/object&gt;&lt;object type=&quot;3&quot; unique_id=&quot;10123&quot;&gt;&lt;property id=&quot;20148&quot; value=&quot;5&quot;/&gt;&lt;property id=&quot;20300&quot; value=&quot;Slide 10 - &amp;quot;Duration:  “Temporary” Injuries May Be Covered&amp;quot;&quot;/&gt;&lt;property id=&quot;20307&quot; value=&quot;1185&quot;/&gt;&lt;/object&gt;&lt;object type=&quot;3&quot; unique_id=&quot;10124&quot;&gt;&lt;property id=&quot;20148&quot; value=&quot;5&quot;/&gt;&lt;property id=&quot;20300&quot; value=&quot;Slide 11 - &amp;quot;DURATION:  “TEMPORARY INJURIES” (CONTINUED)&amp;quot;&quot;/&gt;&lt;property id=&quot;20307&quot; value=&quot;1186&quot;/&gt;&lt;/object&gt;&lt;object type=&quot;3&quot; unique_id=&quot;10125&quot;&gt;&lt;property id=&quot;20148&quot; value=&quot;5&quot;/&gt;&lt;property id=&quot;20300&quot; value=&quot;Slide 12 - &amp;quot;IDENTIFYING THE MAJOR LIFE ACTIVITY AFFECTED&amp;quot;&quot;/&gt;&lt;property id=&quot;20307&quot; value=&quot;1187&quot;/&gt;&lt;/object&gt;&lt;object type=&quot;3&quot; unique_id=&quot;10126&quot;&gt;&lt;property id=&quot;20148&quot; value=&quot;5&quot;/&gt;&lt;property id=&quot;20300&quot; value=&quot;Slide 13 - &amp;quot;When is COVID-19 a Substantially Limiting Impairment?&amp;quot;&quot;/&gt;&lt;property id=&quot;20307&quot; value=&quot;1205&quot;/&gt;&lt;/object&gt;&lt;object type=&quot;3&quot; unique_id=&quot;10127&quot;&gt;&lt;property id=&quot;20148&quot; value=&quot;5&quot;/&gt;&lt;property id=&quot;20300&quot; value=&quot;Slide 14 - &amp;quot;EEOC:  Mild symptoms that resolve in a few weeks with  no other consequence not “substantially limiting.”&amp;quot;&quot;/&gt;&lt;property id=&quot;20307&quot; value=&quot;1206&quot;/&gt;&lt;/object&gt;&lt;object type=&quot;3&quot; unique_id=&quot;10128&quot;&gt;&lt;property id=&quot;20148&quot; value=&quot;5&quot;/&gt;&lt;property id=&quot;20300&quot; value=&quot;Slide 15 - &amp;quot;Cases Finding individual’s case of COVID-19  Not Substantially Limiting&amp;quot;&quot;/&gt;&lt;property id=&quot;20307&quot; value=&quot;1207&quot;/&gt;&lt;/object&gt;&lt;object type=&quot;3&quot; unique_id=&quot;10129&quot;&gt;&lt;property id=&quot;20148&quot; value=&quot;5&quot;/&gt;&lt;property id=&quot;20300&quot; value=&quot;Slide 16 - &amp;quot;&amp;quot;REGARDED AS”  INDIVIDUAL WITH A DISABILITY&amp;quot;&quot;/&gt;&lt;property id=&quot;20307&quot; value=&quot;1176&quot;/&gt;&lt;/object&gt;&lt;object type=&quot;3&quot; unique_id=&quot;10130&quot;&gt;&lt;property id=&quot;20148&quot; value=&quot;5&quot;/&gt;&lt;property id=&quot;20300&quot; value=&quot;Slide 17 - &amp;quot;“Regarded as” ADA Coverage &amp;amp; COVID-19&amp;quot;&quot;/&gt;&lt;property id=&quot;20307&quot; value=&quot;1208&quot;/&gt;&lt;/object&gt;&lt;object type=&quot;3&quot; unique_id=&quot;10131&quot;&gt;&lt;property id=&quot;20148&quot; value=&quot;5&quot;/&gt;&lt;property id=&quot;20300&quot; value=&quot;Slide 18 - &amp;quot;“Regarded as” ADA Coverage &amp;amp; COVID-19 (continued)&amp;quot;&quot;/&gt;&lt;property id=&quot;20307&quot; value=&quot;1209&quot;/&gt;&lt;/object&gt;&lt;object type=&quot;3&quot; unique_id=&quot;10132&quot;&gt;&lt;property id=&quot;20148&quot; value=&quot;5&quot;/&gt;&lt;property id=&quot;20300&quot; value=&quot;Slide 19 - &amp;quot;QUALIFIED&amp;quot;&quot;/&gt;&lt;property id=&quot;20307&quot; value=&quot;1177&quot;/&gt;&lt;/object&gt;&lt;object type=&quot;3&quot; unique_id=&quot;10133&quot;&gt;&lt;property id=&quot;20148&quot; value=&quot;5&quot;/&gt;&lt;property id=&quot;20300&quot; value=&quot;Slide 20 - &amp;quot;“Qualified”:  Can Be Shown Even if Employee  Needs Leave as Accommodation &amp;quot;&quot;/&gt;&lt;property id=&quot;20307&quot; value=&quot;1182&quot;/&gt;&lt;/object&gt;&lt;object type=&quot;3&quot; unique_id=&quot;10134&quot;&gt;&lt;property id=&quot;20148&quot; value=&quot;5&quot;/&gt;&lt;property id=&quot;20300&quot; value=&quot;Slide 21 - &amp;quot;Not “Qualified” if Accommodation Needed to Perform Essential Functions is Assigning Them to Others&amp;quot;&quot;/&gt;&lt;property id=&quot;20307&quot; value=&quot;1210&quot;/&gt;&lt;/object&gt;&lt;object type=&quot;3&quot; unique_id=&quot;10135&quot;&gt;&lt;property id=&quot;20148&quot; value=&quot;5&quot;/&gt;&lt;property id=&quot;20300&quot; value=&quot;Slide 22 - &amp;quot;REASONABLE ACCOMMODATION&amp;quot;&quot;/&gt;&lt;property id=&quot;20307&quot; value=&quot;1178&quot;/&gt;&lt;/object&gt;&lt;object type=&quot;3&quot; unique_id=&quot;10136&quot;&gt;&lt;property id=&quot;20148&quot; value=&quot;5&quot;/&gt;&lt;property id=&quot;20300&quot; value=&quot;Slide 23 - &amp;quot;Accommodation Requests&amp;quot;&quot;/&gt;&lt;property id=&quot;20307&quot; value=&quot;386&quot;/&gt;&lt;/object&gt;&lt;object type=&quot;3&quot; unique_id=&quot;10137&quot;&gt;&lt;property id=&quot;20148&quot; value=&quot;5&quot;/&gt;&lt;property id=&quot;20300&quot; value=&quot;Slide 24 - &amp;quot;Common Pitfall:  Frequently Overlooked ADA Accommodation Requests &amp;quot;&quot;/&gt;&lt;property id=&quot;20307&quot; value=&quot;387&quot;/&gt;&lt;/object&gt;&lt;object type=&quot;3&quot; unique_id=&quot;10138&quot;&gt;&lt;property id=&quot;20148&quot; value=&quot;5&quot;/&gt;&lt;property id=&quot;20300&quot; value=&quot;Slide 25 - &amp;quot;Practical Tips:  Recognizing An Accommodation Request&amp;quot;&quot;/&gt;&lt;property id=&quot;20307&quot; value=&quot;367&quot;/&gt;&lt;/object&gt;&lt;object type=&quot;3&quot; unique_id=&quot;10139&quot;&gt;&lt;property id=&quot;20148&quot; value=&quot;5&quot;/&gt;&lt;property id=&quot;20300&quot; value=&quot;Slide 26 - &amp;quot;Common Pitfalls in the Interactive Process&amp;quot;&quot;/&gt;&lt;property id=&quot;20307&quot; value=&quot;385&quot;/&gt;&lt;/object&gt;&lt;object type=&quot;3&quot; unique_id=&quot;10140&quot;&gt;&lt;property id=&quot;20148&quot; value=&quot;5&quot;/&gt;&lt;property id=&quot;20300&quot; value=&quot;Slide 27 - &amp;quot;Common Pitfalls: Exploring and Choosing Accommodations&amp;quot;&quot;/&gt;&lt;property id=&quot;20307&quot; value=&quot;354&quot;/&gt;&lt;/object&gt;&lt;object type=&quot;3&quot; unique_id=&quot;10141&quot;&gt;&lt;property id=&quot;20148&quot; value=&quot;5&quot;/&gt;&lt;property id=&quot;20300&quot; value=&quot;Slide 28 - &amp;quot;Exploring and Implementing Accommodations&amp;quot;&quot;/&gt;&lt;property id=&quot;20307&quot; value=&quot;320&quot;/&gt;&lt;/object&gt;&lt;object type=&quot;3&quot; unique_id=&quot;10142&quot;&gt;&lt;property id=&quot;20148&quot; value=&quot;5&quot;/&gt;&lt;property id=&quot;20300&quot; value=&quot;Slide 29 - &amp;quot;Accommodation request insufficient:  no notice&amp;quot;&quot;/&gt;&lt;property id=&quot;20307&quot; value=&quot;1183&quot;/&gt;&lt;/object&gt;&lt;object type=&quot;3&quot; unique_id=&quot;10143&quot;&gt;&lt;property id=&quot;20148&quot; value=&quot;5&quot;/&gt;&lt;property id=&quot;20300&quot; value=&quot;Slide 30 - &amp;quot;Insufficient accommodation requests (continued)&amp;quot;&quot;/&gt;&lt;property id=&quot;20307&quot; value=&quot;1190&quot;/&gt;&lt;/object&gt;&lt;object type=&quot;3&quot; unique_id=&quot;10144&quot;&gt;&lt;property id=&quot;20148&quot; value=&quot;5&quot;/&gt;&lt;property id=&quot;20300&quot; value=&quot;Slide 31 - &amp;quot;Process issues&amp;quot;&quot;/&gt;&lt;property id=&quot;20307&quot; value=&quot;1191&quot;/&gt;&lt;/object&gt;&lt;object type=&quot;3&quot; unique_id=&quot;10145&quot;&gt;&lt;property id=&quot;20148&quot; value=&quot;5&quot;/&gt;&lt;property id=&quot;20300&quot; value=&quot;Slide 32 - &amp;quot;Leave:  Mind the Interaction of FMLA &amp;amp; ADA  &amp;quot;&quot;/&gt;&lt;property id=&quot;20307&quot; value=&quot;563&quot;/&gt;&lt;/object&gt;&lt;object type=&quot;3&quot; unique_id=&quot;10146&quot;&gt;&lt;property id=&quot;20148&quot; value=&quot;5&quot;/&gt;&lt;property id=&quot;20300&quot; value=&quot;Slide 33 - &amp;quot;Leave:  Mind the Interaction of FMLA &amp;amp; ADA (2) &amp;quot;&quot;/&gt;&lt;property id=&quot;20307&quot; value=&quot;564&quot;/&gt;&lt;/object&gt;&lt;object type=&quot;3&quot; unique_id=&quot;10147&quot;&gt;&lt;property id=&quot;20148&quot; value=&quot;5&quot;/&gt;&lt;property id=&quot;20300&quot; value=&quot;Slide 34 - &amp;quot;Leave as a Reasonable accommodation: Difference Between “Indefinite Leave” &amp;amp; “Estimated Return Date”&amp;quot;&quot;/&gt;&lt;property id=&quot;20307&quot; value=&quot;1211&quot;/&gt;&lt;/object&gt;&lt;object type=&quot;3&quot; unique_id=&quot;10148&quot;&gt;&lt;property id=&quot;20148&quot; value=&quot;5&quot;/&gt;&lt;property id=&quot;20300&quot; value=&quot;Slide 35 - &amp;quot;Estimated return dates (continued)&amp;quot;&quot;/&gt;&lt;property id=&quot;20307&quot; value=&quot;1212&quot;/&gt;&lt;/object&gt;&lt;object type=&quot;3&quot; unique_id=&quot;10149&quot;&gt;&lt;property id=&quot;20148&quot; value=&quot;5&quot;/&gt;&lt;property id=&quot;20300&quot; value=&quot;Slide 36 - &amp;quot;Ada “other federal law” defense&amp;quot;&quot;/&gt;&lt;property id=&quot;20307&quot; value=&quot;1194&quot;/&gt;&lt;/object&gt;&lt;object type=&quot;3&quot; unique_id=&quot;10150&quot;&gt;&lt;property id=&quot;20148&quot; value=&quot;5&quot;/&gt;&lt;property id=&quot;20300&quot; value=&quot;Slide 37 - &amp;quot;Entitled to Accommodation  Even if Could Perform Duties Without It?&amp;quot;&quot;/&gt;&lt;property id=&quot;20307&quot; value=&quot;1213&quot;/&gt;&lt;/object&gt;&lt;object type=&quot;3&quot; unique_id=&quot;10151&quot;&gt;&lt;property id=&quot;20148&quot; value=&quot;5&quot;/&gt;&lt;property id=&quot;20300&quot; value=&quot;Slide 38 - &amp;quot;Telework Accommodation requests  related to pandemic&amp;quot;&quot;/&gt;&lt;property id=&quot;20307&quot; value=&quot;580&quot;/&gt;&lt;/object&gt;&lt;object type=&quot;3&quot; unique_id=&quot;10152&quot;&gt;&lt;property id=&quot;20148&quot; value=&quot;5&quot;/&gt;&lt;property id=&quot;20300&quot; value=&quot;Slide 39 - &amp;quot;Could employee’s duties Be Performed remotely?&amp;quot;&quot;/&gt;&lt;property id=&quot;20307&quot; value=&quot;1214&quot;/&gt;&lt;/object&gt;&lt;object type=&quot;3&quot; unique_id=&quot;10153&quot;&gt;&lt;property id=&quot;20148&quot; value=&quot;5&quot;/&gt;&lt;property id=&quot;20300&quot; value=&quot;Slide 40 - &amp;quot;Remote Work?  (continued)&amp;quot;&quot;/&gt;&lt;property id=&quot;20307&quot; value=&quot;1203&quot;/&gt;&lt;/object&gt;&lt;object type=&quot;3&quot; unique_id=&quot;10154&quot;&gt;&lt;property id=&quot;20148&quot; value=&quot;5&quot;/&gt;&lt;property id=&quot;20300&quot; value=&quot;Slide 41 - &amp;quot;TELEWORK CASES:  different facts - OTHER OUTCOMES&amp;quot;&quot;/&gt;&lt;property id=&quot;20307&quot; value=&quot;1199&quot;/&gt;&lt;/object&gt;&lt;object type=&quot;3&quot; unique_id=&quot;10155&quot;&gt;&lt;property id=&quot;20148&quot; value=&quot;5&quot;/&gt;&lt;property id=&quot;20300&quot; value=&quot;Slide 42 - &amp;quot;EEOC COVID-19 Litigation:  Telework&amp;quot;&quot;/&gt;&lt;property id=&quot;20307&quot; value=&quot;1215&quot;/&gt;&lt;/object&gt;&lt;object type=&quot;3&quot; unique_id=&quot;10156&quot;&gt;&lt;property id=&quot;20148&quot; value=&quot;5&quot;/&gt;&lt;property id=&quot;20300&quot; value=&quot;Slide 43 - &amp;quot;EEOC COVID-19 Litigation:  Accommodation to Wear Mask&amp;quot;&quot;/&gt;&lt;property id=&quot;20307&quot; value=&quot;1216&quot;/&gt;&lt;/object&gt;&lt;object type=&quot;3&quot; unique_id=&quot;10157&quot;&gt;&lt;property id=&quot;20148&quot; value=&quot;5&quot;/&gt;&lt;property id=&quot;20300&quot; value=&quot;Slide 44 - &amp;quot;EEOC COVID-19 Litigation: What if employer is concerned about health or safety risk to the employee? &amp;quot;&quot;/&gt;&lt;property id=&quot;20307&quot; value=&quot;1217&quot;/&gt;&lt;/object&gt;&lt;object type=&quot;3&quot; unique_id=&quot;10158&quot;&gt;&lt;property id=&quot;20148&quot; value=&quot;5&quot;/&gt;&lt;property id=&quot;20300&quot; value=&quot;Slide 45 - &amp;quot;Accommodation requests to be exempt From infection control requirements&amp;quot;&quot;/&gt;&lt;property id=&quot;20307&quot; value=&quot;1218&quot;/&gt;&lt;/object&gt;&lt;object type=&quot;3&quot; unique_id=&quot;10159&quot;&gt;&lt;property id=&quot;20148&quot; value=&quot;5&quot;/&gt;&lt;property id=&quot;20300&quot; value=&quot;Slide 46 - &amp;quot;ASSESSING UNDUE HARDSHIP: EXAMPLES OF POTENTIALLY RELEVANT FACTS&amp;quot;&quot;/&gt;&lt;property id=&quot;20307&quot; value=&quot;1219&quot;/&gt;&lt;/object&gt;&lt;object type=&quot;3&quot; unique_id=&quot;10160&quot;&gt;&lt;property id=&quot;20148&quot; value=&quot;5&quot;/&gt;&lt;property id=&quot;20300&quot; value=&quot;Slide 47 - &amp;quot;EEOC Resources on COVID-19&amp;quot;&quot;/&gt;&lt;property id=&quot;20307&quot; value=&quot;1220&quot;/&gt;&lt;/object&gt;&lt;object type=&quot;3&quot; unique_id=&quot;10161&quot;&gt;&lt;property id=&quot;20148&quot; value=&quot;5&quot;/&gt;&lt;property id=&quot;20300&quot; value=&quot;Slide 48 - &amp;quot;Mental Health &amp;amp; the ADA&amp;quot;&quot;/&gt;&lt;property id=&quot;20307&quot; value=&quot;1221&quot;/&gt;&lt;/object&gt;&lt;object type=&quot;3&quot; unique_id=&quot;10162&quot;&gt;&lt;property id=&quot;20148&quot; value=&quot;5&quot;/&gt;&lt;property id=&quot;20300&quot; value=&quot;Slide 49 - &amp;quot;Selected Additional ADA resources&amp;quot;&quot;/&gt;&lt;property id=&quot;20307&quot; value=&quot;1222&quot;/&gt;&lt;/object&gt;&lt;object type=&quot;3&quot; unique_id=&quot;10163&quot;&gt;&lt;property id=&quot;20148&quot; value=&quot;5&quot;/&gt;&lt;property id=&quot;20300&quot; value=&quot;Slide 50 - &amp;quot;Selected Additional ADA resources (2)&amp;quot;&quot;/&gt;&lt;property id=&quot;20307&quot; value=&quot;1223&quot;/&gt;&lt;/object&gt;&lt;object type=&quot;3&quot; unique_id=&quot;10164&quot;&gt;&lt;property id=&quot;20148&quot; value=&quot;5&quot;/&gt;&lt;property id=&quot;20300&quot; value=&quot;Slide 52 - &amp;quot;Contact Guest Speaker&amp;quot;&quot;/&gt;&lt;property id=&quot;20307&quot; value=&quot;1179&quot;/&gt;&lt;/object&gt;&lt;object type=&quot;3&quot; unique_id=&quot;10165&quot;&gt;&lt;property id=&quot;20148&quot; value=&quot;5&quot;/&gt;&lt;property id=&quot;20300&quot; value=&quot;Slide 53 - &amp;quot;JAN Accommodation and Compliance Webcast Series&amp;quot;&quot;/&gt;&lt;property id=&quot;20307&quot; value=&quot;1224&quot;/&gt;&lt;/object&gt;&lt;/object&gt;&lt;object type=&quot;8&quot; unique_id=&quot;10072&quot;&gt;&lt;/object&gt;&lt;/object&gt;&lt;/database&gt;"/>
  <p:tag name="SECTOMILLISECCONVERTED" val="1"/>
</p:tagLst>
</file>

<file path=ppt/theme/theme1.xml><?xml version="1.0" encoding="utf-8"?>
<a:theme xmlns:a="http://schemas.openxmlformats.org/drawingml/2006/main" name="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1_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2_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B01B9D81A04F442BF58B7A18AF308B4" ma:contentTypeVersion="12" ma:contentTypeDescription="Create a new document." ma:contentTypeScope="" ma:versionID="046bf273cb3266e5d76d7c1b7214ca41">
  <xsd:schema xmlns:xsd="http://www.w3.org/2001/XMLSchema" xmlns:xs="http://www.w3.org/2001/XMLSchema" xmlns:p="http://schemas.microsoft.com/office/2006/metadata/properties" xmlns:ns3="a187a16a-a5ab-4ebf-8898-5145dda9afa2" xmlns:ns4="a69ea877-fc79-4fd1-ac07-aa7fd4cac6c9" targetNamespace="http://schemas.microsoft.com/office/2006/metadata/properties" ma:root="true" ma:fieldsID="56dbdb48a0f53f1763c580f446c6114c" ns3:_="" ns4:_="">
    <xsd:import namespace="a187a16a-a5ab-4ebf-8898-5145dda9afa2"/>
    <xsd:import namespace="a69ea877-fc79-4fd1-ac07-aa7fd4cac6c9"/>
    <xsd:element name="properties">
      <xsd:complexType>
        <xsd:sequence>
          <xsd:element name="documentManagement">
            <xsd:complexType>
              <xsd:all>
                <xsd:element ref="ns3:MediaServiceMetadata" minOccurs="0"/>
                <xsd:element ref="ns3:MediaServiceFastMetadata" minOccurs="0"/>
                <xsd:element ref="ns3:MediaServiceAutoTags" minOccurs="0"/>
                <xsd:element ref="ns4:SharedWithUsers" minOccurs="0"/>
                <xsd:element ref="ns4:SharedWithDetails" minOccurs="0"/>
                <xsd:element ref="ns4:SharingHintHash"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87a16a-a5ab-4ebf-8898-5145dda9af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9ea877-fc79-4fd1-ac07-aa7fd4cac6c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F3682E-0E8D-4030-B22F-F88C53876994}">
  <ds:schemaRefs>
    <ds:schemaRef ds:uri="http://schemas.microsoft.com/sharepoint/v3/contenttype/forms"/>
  </ds:schemaRefs>
</ds:datastoreItem>
</file>

<file path=customXml/itemProps2.xml><?xml version="1.0" encoding="utf-8"?>
<ds:datastoreItem xmlns:ds="http://schemas.openxmlformats.org/officeDocument/2006/customXml" ds:itemID="{4D978533-3299-4730-A389-55588D560EB3}">
  <ds:schemaRefs>
    <ds:schemaRef ds:uri="a69ea877-fc79-4fd1-ac07-aa7fd4cac6c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187a16a-a5ab-4ebf-8898-5145dda9afa2"/>
    <ds:schemaRef ds:uri="http://www.w3.org/XML/1998/namespace"/>
    <ds:schemaRef ds:uri="http://purl.org/dc/dcmitype/"/>
  </ds:schemaRefs>
</ds:datastoreItem>
</file>

<file path=customXml/itemProps3.xml><?xml version="1.0" encoding="utf-8"?>
<ds:datastoreItem xmlns:ds="http://schemas.openxmlformats.org/officeDocument/2006/customXml" ds:itemID="{A71E9D91-9648-4D64-83F8-DDA4CCF357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87a16a-a5ab-4ebf-8898-5145dda9afa2"/>
    <ds:schemaRef ds:uri="a69ea877-fc79-4fd1-ac07-aa7fd4cac6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0</TotalTime>
  <Words>4784</Words>
  <Application>Microsoft Office PowerPoint</Application>
  <PresentationFormat>Widescreen</PresentationFormat>
  <Paragraphs>365</Paragraphs>
  <Slides>55</Slides>
  <Notes>24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55</vt:i4>
      </vt:variant>
    </vt:vector>
  </HeadingPairs>
  <TitlesOfParts>
    <vt:vector size="64" baseType="lpstr">
      <vt:lpstr>Arial</vt:lpstr>
      <vt:lpstr>Arial Nova</vt:lpstr>
      <vt:lpstr>Calibri</vt:lpstr>
      <vt:lpstr>Gill Sans MT</vt:lpstr>
      <vt:lpstr>Wingdings</vt:lpstr>
      <vt:lpstr>Wingdings 2</vt:lpstr>
      <vt:lpstr>Dividend</vt:lpstr>
      <vt:lpstr>1_Dividend</vt:lpstr>
      <vt:lpstr>2_Dividend</vt:lpstr>
      <vt:lpstr>Ada Update 2022</vt:lpstr>
      <vt:lpstr>Housekeeping</vt:lpstr>
      <vt:lpstr>Housekeeping 2</vt:lpstr>
      <vt:lpstr>ADA Update Discussion Topics</vt:lpstr>
      <vt:lpstr>DEFINITION OF DISABILITY FOR  REASONABLE ACCOMMODATION</vt:lpstr>
      <vt:lpstr>Determining ADA Coverage</vt:lpstr>
      <vt:lpstr>Common Pitfall:  Failing to Apply Amended ADA Definition </vt:lpstr>
      <vt:lpstr>Common Pitfall:  Assuming Short-Term Impairments  are Not Substantially Limiting</vt:lpstr>
      <vt:lpstr>Duration:  Long-Term Limitation Not Required</vt:lpstr>
      <vt:lpstr>Duration:  “Temporary” Injuries May Be Covered</vt:lpstr>
      <vt:lpstr>DURATION:  “TEMPORARY INJURIES” (CONTINUED)</vt:lpstr>
      <vt:lpstr>IDENTIFYING THE MAJOR LIFE ACTIVITY AFFECTED</vt:lpstr>
      <vt:lpstr>When is COVID-19 a Substantially Limiting Impairment?</vt:lpstr>
      <vt:lpstr>EEOC:  Mild symptoms that resolve in a few weeks with  no other consequence not “substantially limiting.”</vt:lpstr>
      <vt:lpstr>Cases Finding individual’s case of COVID-19  Not Substantially Limiting</vt:lpstr>
      <vt:lpstr>"REGARDED AS”  INDIVIDUAL WITH A DISABILITY</vt:lpstr>
      <vt:lpstr>“Regarded as” ADA Coverage &amp; COVID-19</vt:lpstr>
      <vt:lpstr>“Regarded as” ADA Coverage &amp; COVID-19 (continued)</vt:lpstr>
      <vt:lpstr>QUALIFIED</vt:lpstr>
      <vt:lpstr>“Qualified”:  Can Be Shown Even if Employee  Needs Leave as Accommodation </vt:lpstr>
      <vt:lpstr>Not “Qualified” if Accommodation Needed to Perform Essential Functions is Assigning Them to Others</vt:lpstr>
      <vt:lpstr>REASONABLE ACCOMMODATION</vt:lpstr>
      <vt:lpstr>Accommodation Requests</vt:lpstr>
      <vt:lpstr>Common Pitfall:  Frequently Overlooked ADA Accommodation Requests </vt:lpstr>
      <vt:lpstr>Practical Tips:  Recognizing An Accommodation Request</vt:lpstr>
      <vt:lpstr>Common Pitfalls in the Interactive Process</vt:lpstr>
      <vt:lpstr>Common Pitfalls: Exploring and Choosing Accommodations</vt:lpstr>
      <vt:lpstr>Exploring and Implementing Accommodations</vt:lpstr>
      <vt:lpstr>Accommodation request insufficient:  no notice</vt:lpstr>
      <vt:lpstr>Insufficient accommodation requests (continued)</vt:lpstr>
      <vt:lpstr>Process issues</vt:lpstr>
      <vt:lpstr>Leave:  Mind the Interaction of FMLA &amp; ADA  </vt:lpstr>
      <vt:lpstr>Leave:  Mind the Interaction of FMLA &amp; ADA (2) </vt:lpstr>
      <vt:lpstr>Leave as a Reasonable accommodation: Difference Between “Indefinite Leave” &amp; “Estimated Return Date”</vt:lpstr>
      <vt:lpstr>Estimated return dates (continued)</vt:lpstr>
      <vt:lpstr>Ada “other federal law” defense</vt:lpstr>
      <vt:lpstr>Entitled to Accommodation  Even if Could Perform Duties Without It?</vt:lpstr>
      <vt:lpstr>Telework Accommodation requests  related to pandemic</vt:lpstr>
      <vt:lpstr>Could employee’s duties Be Performed remotely?</vt:lpstr>
      <vt:lpstr>Remote Work?  (continued)</vt:lpstr>
      <vt:lpstr>TELEWORK CASES:  different facts - OTHER OUTCOMES</vt:lpstr>
      <vt:lpstr>EEOC COVID-19 Litigation:  Telework</vt:lpstr>
      <vt:lpstr>EEOC COVID-19 Litigation:  Accommodation to Wear Mask</vt:lpstr>
      <vt:lpstr>EEOC COVID-19 Litigation: What if employer is concerned about health or safety risk to the employee? </vt:lpstr>
      <vt:lpstr>Accommodation requests to be exempt From infection control requirements</vt:lpstr>
      <vt:lpstr>ASSESSING UNDUE HARDSHIP: EXAMPLES OF POTENTIALLY RELEVANT FACTS</vt:lpstr>
      <vt:lpstr>EEOC Resources on COVID-19</vt:lpstr>
      <vt:lpstr>Mental Health &amp; the ADA</vt:lpstr>
      <vt:lpstr>Selected Additional ADA resources</vt:lpstr>
      <vt:lpstr>Selected Additional ADA resources (2)</vt:lpstr>
      <vt:lpstr>Questions?</vt:lpstr>
      <vt:lpstr>Contact Guest Speaker</vt:lpstr>
      <vt:lpstr>JAN Accommodation and Compliance Webcast Series</vt:lpstr>
      <vt:lpstr>Complete the Evaluation and claim the HR CEU</vt:lpstr>
      <vt:lpstr>Questions? Contact JAN 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2022-05-31T13:34:52Z</dcterms:created>
  <dcterms:modified xsi:type="dcterms:W3CDTF">2022-07-18T14:59:13Z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0x0101000B01B9D81A04F442BF58B7A18AF308B4</vt:lpwstr>
  </property>
</Properties>
</file>