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1"/>
    <p:sldMasterId id="2147483660" r:id="rId2"/>
    <p:sldMasterId id="2147483704" r:id="rId3"/>
    <p:sldMasterId id="2147483718" r:id="rId4"/>
  </p:sldMasterIdLst>
  <p:notesMasterIdLst>
    <p:notesMasterId r:id="rId50"/>
  </p:notesMasterIdLst>
  <p:sldIdLst>
    <p:sldId id="1133" r:id="rId5"/>
    <p:sldId id="1151" r:id="rId6"/>
    <p:sldId id="1167" r:id="rId7"/>
    <p:sldId id="1291" r:id="rId8"/>
    <p:sldId id="329" r:id="rId9"/>
    <p:sldId id="343" r:id="rId10"/>
    <p:sldId id="378" r:id="rId11"/>
    <p:sldId id="379" r:id="rId12"/>
    <p:sldId id="344" r:id="rId13"/>
    <p:sldId id="380" r:id="rId14"/>
    <p:sldId id="382" r:id="rId15"/>
    <p:sldId id="383" r:id="rId16"/>
    <p:sldId id="384" r:id="rId17"/>
    <p:sldId id="385" r:id="rId18"/>
    <p:sldId id="386" r:id="rId19"/>
    <p:sldId id="388" r:id="rId20"/>
    <p:sldId id="390" r:id="rId21"/>
    <p:sldId id="391" r:id="rId22"/>
    <p:sldId id="351" r:id="rId23"/>
    <p:sldId id="369" r:id="rId24"/>
    <p:sldId id="352" r:id="rId25"/>
    <p:sldId id="370" r:id="rId26"/>
    <p:sldId id="353" r:id="rId27"/>
    <p:sldId id="1293" r:id="rId28"/>
    <p:sldId id="354" r:id="rId29"/>
    <p:sldId id="371" r:id="rId30"/>
    <p:sldId id="393" r:id="rId31"/>
    <p:sldId id="394" r:id="rId32"/>
    <p:sldId id="398" r:id="rId33"/>
    <p:sldId id="355" r:id="rId34"/>
    <p:sldId id="356" r:id="rId35"/>
    <p:sldId id="372" r:id="rId36"/>
    <p:sldId id="357" r:id="rId37"/>
    <p:sldId id="358" r:id="rId38"/>
    <p:sldId id="373" r:id="rId39"/>
    <p:sldId id="359" r:id="rId40"/>
    <p:sldId id="360" r:id="rId41"/>
    <p:sldId id="374" r:id="rId42"/>
    <p:sldId id="395" r:id="rId43"/>
    <p:sldId id="396" r:id="rId44"/>
    <p:sldId id="397" r:id="rId45"/>
    <p:sldId id="1132" r:id="rId46"/>
    <p:sldId id="1285" r:id="rId47"/>
    <p:sldId id="1286" r:id="rId48"/>
    <p:sldId id="1292" r:id="rId49"/>
  </p:sldIdLst>
  <p:sldSz cx="12192000" cy="6858000"/>
  <p:notesSz cx="6858000" cy="9144000"/>
  <p:custDataLst>
    <p:tags r:id="rId5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0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18" autoAdjust="0"/>
    <p:restoredTop sz="71563" autoAdjust="0"/>
  </p:normalViewPr>
  <p:slideViewPr>
    <p:cSldViewPr snapToGrid="0">
      <p:cViewPr varScale="1">
        <p:scale>
          <a:sx n="81" d="100"/>
          <a:sy n="81" d="100"/>
        </p:scale>
        <p:origin x="1392" y="96"/>
      </p:cViewPr>
      <p:guideLst/>
    </p:cSldViewPr>
  </p:slideViewPr>
  <p:outlineViewPr>
    <p:cViewPr>
      <p:scale>
        <a:sx n="33" d="100"/>
        <a:sy n="33" d="100"/>
      </p:scale>
      <p:origin x="0" y="-24862"/>
    </p:cViewPr>
  </p:outlineViewPr>
  <p:notesTextViewPr>
    <p:cViewPr>
      <p:scale>
        <a:sx n="1" d="1"/>
        <a:sy n="1" d="1"/>
      </p:scale>
      <p:origin x="0" y="0"/>
    </p:cViewPr>
  </p:notesTextViewPr>
  <p:sorterViewPr>
    <p:cViewPr>
      <p:scale>
        <a:sx n="100" d="100"/>
        <a:sy n="100" d="100"/>
      </p:scale>
      <p:origin x="0" y="-2004"/>
    </p:cViewPr>
  </p:sorterViewPr>
  <p:notesViewPr>
    <p:cSldViewPr snapToGrid="0">
      <p:cViewPr varScale="1">
        <p:scale>
          <a:sx n="51" d="100"/>
          <a:sy n="51" d="100"/>
        </p:scale>
        <p:origin x="2694"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iagrams/_rels/data1.xml.rels><?xml version="1.0" encoding="UTF-8" standalone="yes"?>
<Relationships xmlns="http://schemas.openxmlformats.org/package/2006/relationships"><Relationship Id="rId1" Type="http://schemas.openxmlformats.org/officeDocument/2006/relationships/hyperlink" Target="https://askjan.org/Training/JAN-Webcast-Frequently-Asked-Questions.cfm"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askjan.org/Training/JAN-Webcast-Frequently-Asked-Questions.cf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E41658-748A-416F-B25B-90E4AB62BFE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B0CF235-2E22-4C7A-8E13-61249CB1D138}">
      <dgm:prSet custT="1"/>
      <dgm:spPr/>
      <dgm:t>
        <a:bodyPr/>
        <a:lstStyle/>
        <a:p>
          <a:r>
            <a:rPr lang="en-US" sz="2400" b="1" dirty="0">
              <a:latin typeface="Arial" panose="020B0604020202020204" pitchFamily="34" charset="0"/>
              <a:cs typeface="Arial" panose="020B0604020202020204" pitchFamily="34" charset="0"/>
            </a:rPr>
            <a:t>Technical Difficulties</a:t>
          </a:r>
        </a:p>
      </dgm:t>
      <dgm:extLst>
        <a:ext uri="{E40237B7-FDA0-4F09-8148-C483321AD2D9}">
          <dgm14:cNvPr xmlns:dgm14="http://schemas.microsoft.com/office/drawing/2010/diagram" id="0" name="" descr="Technical Difficulties&#10;Q&amp;A option at the bottom of the screen&#10;800-526-7234 or 877-781-9403 (TTY) - or Live Chat at AskJAN.org&#10;Frequently Asked Questions (FAQ)&#10;https://AskJAN.org/Training/JAN-Webcast-Frequently-Asked-Questions.cfm"/>
        </a:ext>
      </dgm:extLst>
    </dgm:pt>
    <dgm:pt modelId="{14D84117-4829-415C-9281-99B764E2B6DA}" type="parTrans" cxnId="{3B14F641-B5A3-4AC9-8369-BAE6428CBA10}">
      <dgm:prSet/>
      <dgm:spPr/>
      <dgm:t>
        <a:bodyPr/>
        <a:lstStyle/>
        <a:p>
          <a:endParaRPr lang="en-US"/>
        </a:p>
      </dgm:t>
    </dgm:pt>
    <dgm:pt modelId="{A91D0426-4D62-47DD-9E4A-435D5A57758E}" type="sibTrans" cxnId="{3B14F641-B5A3-4AC9-8369-BAE6428CBA10}">
      <dgm:prSet/>
      <dgm:spPr/>
      <dgm:t>
        <a:bodyPr/>
        <a:lstStyle/>
        <a:p>
          <a:endParaRPr lang="en-US"/>
        </a:p>
      </dgm:t>
    </dgm:pt>
    <dgm:pt modelId="{64E69A92-5BE1-4ADB-AFBD-5CF6A4FC6A6D}">
      <dgm:prSet custT="1"/>
      <dgm:spPr/>
      <dgm:t>
        <a:bodyPr/>
        <a:lstStyle/>
        <a:p>
          <a:pPr>
            <a:spcAft>
              <a:spcPts val="600"/>
            </a:spcAft>
            <a:buFont typeface="Wingdings" panose="05000000000000000000" pitchFamily="2" charset="2"/>
            <a:buChar char="§"/>
          </a:pPr>
          <a:r>
            <a:rPr lang="en-US" sz="2400" b="0" dirty="0">
              <a:solidFill>
                <a:schemeClr val="accent1"/>
              </a:solidFill>
              <a:latin typeface="Arial Nova" panose="020B0504020202020204" pitchFamily="34" charset="0"/>
              <a:cs typeface="Arial" panose="020B0604020202020204" pitchFamily="34" charset="0"/>
            </a:rPr>
            <a:t>Q&amp;A option at the bottom of the screen</a:t>
          </a:r>
          <a:endParaRPr lang="en-US" sz="2400" dirty="0">
            <a:solidFill>
              <a:schemeClr val="accent1"/>
            </a:solidFill>
            <a:latin typeface="Arial Nova" panose="020B0504020202020204" pitchFamily="34" charset="0"/>
            <a:cs typeface="Arial" panose="020B0604020202020204" pitchFamily="34" charset="0"/>
          </a:endParaRPr>
        </a:p>
      </dgm:t>
      <dgm:extLst>
        <a:ext uri="{E40237B7-FDA0-4F09-8148-C483321AD2D9}">
          <dgm14:cNvPr xmlns:dgm14="http://schemas.microsoft.com/office/drawing/2010/diagram" id="0" name="" descr="Technical Difficulties&#10;"/>
        </a:ext>
      </dgm:extLst>
    </dgm:pt>
    <dgm:pt modelId="{B88D2E92-6254-4C1C-84DD-F126B52DF831}" type="parTrans" cxnId="{72569E5A-E370-4993-AC11-DFC42011F132}">
      <dgm:prSet/>
      <dgm:spPr/>
      <dgm:t>
        <a:bodyPr/>
        <a:lstStyle/>
        <a:p>
          <a:endParaRPr lang="en-US"/>
        </a:p>
      </dgm:t>
    </dgm:pt>
    <dgm:pt modelId="{00BCC3C3-7DFC-4C9F-98A8-31A78ED06A80}" type="sibTrans" cxnId="{72569E5A-E370-4993-AC11-DFC42011F132}">
      <dgm:prSet/>
      <dgm:spPr/>
      <dgm:t>
        <a:bodyPr/>
        <a:lstStyle/>
        <a:p>
          <a:endParaRPr lang="en-US"/>
        </a:p>
      </dgm:t>
    </dgm:pt>
    <dgm:pt modelId="{A0D0EC85-F76E-407A-B930-8719D0CAC1C7}">
      <dgm:prSet custT="1"/>
      <dgm:spPr/>
      <dgm:t>
        <a:bodyPr/>
        <a:lstStyle/>
        <a:p>
          <a:pPr>
            <a:spcAft>
              <a:spcPts val="600"/>
            </a:spcAft>
            <a:buFont typeface="Wingdings" panose="05000000000000000000" pitchFamily="2" charset="2"/>
            <a:buChar char="§"/>
          </a:pPr>
          <a:r>
            <a:rPr lang="en-US" sz="2400" dirty="0">
              <a:solidFill>
                <a:schemeClr val="accent1"/>
              </a:solidFill>
              <a:latin typeface="Arial Nova" panose="020B0504020202020204" pitchFamily="34" charset="0"/>
              <a:cs typeface="Arial" panose="020B0604020202020204" pitchFamily="34" charset="0"/>
            </a:rPr>
            <a:t>800-526-7234 or 877-781-9403 (TTY) or </a:t>
          </a:r>
          <a:r>
            <a:rPr lang="en-US" sz="2400" b="0" dirty="0">
              <a:solidFill>
                <a:schemeClr val="accent1"/>
              </a:solidFill>
              <a:latin typeface="Arial Nova" panose="020B0504020202020204" pitchFamily="34" charset="0"/>
              <a:cs typeface="Arial" panose="020B0604020202020204" pitchFamily="34" charset="0"/>
            </a:rPr>
            <a:t>Live Chat at AskJAN.org</a:t>
          </a:r>
          <a:endParaRPr lang="en-US" sz="2400" dirty="0">
            <a:solidFill>
              <a:schemeClr val="accent1"/>
            </a:solidFill>
            <a:latin typeface="Arial Nova" panose="020B0504020202020204" pitchFamily="34" charset="0"/>
            <a:cs typeface="Arial" panose="020B0604020202020204" pitchFamily="34" charset="0"/>
          </a:endParaRPr>
        </a:p>
      </dgm:t>
    </dgm:pt>
    <dgm:pt modelId="{8CDCFEF6-4728-45BC-B198-C9136E6007E4}" type="parTrans" cxnId="{B69D316B-8B53-428E-A800-2751D46E320F}">
      <dgm:prSet/>
      <dgm:spPr/>
      <dgm:t>
        <a:bodyPr/>
        <a:lstStyle/>
        <a:p>
          <a:endParaRPr lang="en-US"/>
        </a:p>
      </dgm:t>
    </dgm:pt>
    <dgm:pt modelId="{10C03239-F943-4575-B204-FB2E8DDC6451}" type="sibTrans" cxnId="{B69D316B-8B53-428E-A800-2751D46E320F}">
      <dgm:prSet/>
      <dgm:spPr/>
      <dgm:t>
        <a:bodyPr/>
        <a:lstStyle/>
        <a:p>
          <a:endParaRPr lang="en-US"/>
        </a:p>
      </dgm:t>
    </dgm:pt>
    <dgm:pt modelId="{E991C8F1-370B-4479-84C7-FCFBB9BD21ED}">
      <dgm:prSet custT="1"/>
      <dgm:spPr/>
      <dgm:t>
        <a:bodyPr/>
        <a:lstStyle/>
        <a:p>
          <a:pPr>
            <a:spcAft>
              <a:spcPts val="600"/>
            </a:spcAft>
            <a:buFont typeface="Wingdings" panose="05000000000000000000" pitchFamily="2" charset="2"/>
            <a:buChar char="§"/>
          </a:pPr>
          <a:r>
            <a:rPr lang="en-US" sz="2400" dirty="0">
              <a:solidFill>
                <a:schemeClr val="accent1"/>
              </a:solidFill>
              <a:latin typeface="Arial Nova" panose="020B0504020202020204" pitchFamily="34" charset="0"/>
              <a:cs typeface="Arial" panose="020B0604020202020204" pitchFamily="34" charset="0"/>
            </a:rPr>
            <a:t>Frequently Asked Questions (FAQ)</a:t>
          </a:r>
          <a:br>
            <a:rPr lang="en-US" sz="2400" dirty="0">
              <a:solidFill>
                <a:schemeClr val="accent1"/>
              </a:solidFill>
              <a:latin typeface="Arial Nova" panose="020B0504020202020204" pitchFamily="34" charset="0"/>
              <a:cs typeface="Arial" panose="020B0604020202020204" pitchFamily="34" charset="0"/>
            </a:rPr>
          </a:br>
          <a:r>
            <a:rPr lang="en-US" sz="2200" u="none" dirty="0">
              <a:solidFill>
                <a:srgbClr val="0070C0"/>
              </a:solidFill>
              <a:latin typeface="Arial Nova" panose="020B05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AskJAN.org/Training/JAN-Webcast-Frequently-Asked-</a:t>
          </a:r>
          <a:r>
            <a:rPr lang="en-US" sz="2200" u="none" dirty="0" err="1">
              <a:solidFill>
                <a:srgbClr val="0070C0"/>
              </a:solidFill>
              <a:latin typeface="Arial Nova" panose="020B05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Questions.cfm</a:t>
          </a:r>
          <a:endParaRPr lang="en-US" sz="2200" u="none" dirty="0">
            <a:solidFill>
              <a:srgbClr val="0070C0"/>
            </a:solidFill>
            <a:latin typeface="Arial Nova" panose="020B0504020202020204" pitchFamily="34" charset="0"/>
            <a:cs typeface="Arial" panose="020B0604020202020204" pitchFamily="34" charset="0"/>
          </a:endParaRPr>
        </a:p>
      </dgm:t>
    </dgm:pt>
    <dgm:pt modelId="{930E5A43-25CF-43D8-9BD7-2AEC449FA1E4}" type="parTrans" cxnId="{9EC85DC8-9BF8-4F62-8653-D01315BFECBE}">
      <dgm:prSet/>
      <dgm:spPr/>
      <dgm:t>
        <a:bodyPr/>
        <a:lstStyle/>
        <a:p>
          <a:endParaRPr lang="en-US"/>
        </a:p>
      </dgm:t>
    </dgm:pt>
    <dgm:pt modelId="{9DA96016-F554-47B4-BF23-62ED0D5A4AEA}" type="sibTrans" cxnId="{9EC85DC8-9BF8-4F62-8653-D01315BFECBE}">
      <dgm:prSet/>
      <dgm:spPr/>
      <dgm:t>
        <a:bodyPr/>
        <a:lstStyle/>
        <a:p>
          <a:endParaRPr lang="en-US"/>
        </a:p>
      </dgm:t>
    </dgm:pt>
    <dgm:pt modelId="{60AB98D6-AF39-48B1-9FDA-980A27825AAB}">
      <dgm:prSet custT="1"/>
      <dgm:spPr/>
      <dgm:t>
        <a:bodyPr/>
        <a:lstStyle/>
        <a:p>
          <a:r>
            <a:rPr lang="en-US" sz="2400" b="1" dirty="0">
              <a:latin typeface="Arial" panose="020B0604020202020204" pitchFamily="34" charset="0"/>
              <a:cs typeface="Arial" panose="020B0604020202020204" pitchFamily="34" charset="0"/>
            </a:rPr>
            <a:t>Questions for Presenters</a:t>
          </a:r>
        </a:p>
      </dgm:t>
      <dgm:extLst>
        <a:ext uri="{E40237B7-FDA0-4F09-8148-C483321AD2D9}">
          <dgm14:cNvPr xmlns:dgm14="http://schemas.microsoft.com/office/drawing/2010/diagram" id="0" name="" descr="Questions for presenters"/>
        </a:ext>
      </dgm:extLst>
    </dgm:pt>
    <dgm:pt modelId="{AC2DDBC1-4497-4D5D-A172-B59FE646D1F0}" type="parTrans" cxnId="{E8685657-AD61-4141-B4AE-9B76FFAE870C}">
      <dgm:prSet/>
      <dgm:spPr/>
      <dgm:t>
        <a:bodyPr/>
        <a:lstStyle/>
        <a:p>
          <a:endParaRPr lang="en-US"/>
        </a:p>
      </dgm:t>
    </dgm:pt>
    <dgm:pt modelId="{BF9621C5-17DE-403B-8434-3F6C6A9D85C1}" type="sibTrans" cxnId="{E8685657-AD61-4141-B4AE-9B76FFAE870C}">
      <dgm:prSet/>
      <dgm:spPr/>
      <dgm:t>
        <a:bodyPr/>
        <a:lstStyle/>
        <a:p>
          <a:endParaRPr lang="en-US"/>
        </a:p>
      </dgm:t>
    </dgm:pt>
    <dgm:pt modelId="{97DDAC5C-016D-475E-981C-FE2556BF9CD0}">
      <dgm:prSet custT="1"/>
      <dgm:spPr/>
      <dgm:t>
        <a:bodyPr/>
        <a:lstStyle/>
        <a:p>
          <a:pPr>
            <a:spcAft>
              <a:spcPts val="600"/>
            </a:spcAft>
            <a:buFont typeface="Wingdings" panose="05000000000000000000" pitchFamily="2" charset="2"/>
            <a:buChar char="§"/>
          </a:pPr>
          <a:r>
            <a:rPr lang="en-US" sz="2400" b="0" dirty="0">
              <a:solidFill>
                <a:schemeClr val="accent1"/>
              </a:solidFill>
              <a:latin typeface="Arial Nova" panose="020B0504020202020204" pitchFamily="34" charset="0"/>
              <a:cs typeface="Arial" panose="020B0604020202020204" pitchFamily="34" charset="0"/>
            </a:rPr>
            <a:t>Q&amp;A option at the bottom of the screen</a:t>
          </a:r>
          <a:endParaRPr lang="en-US" sz="2400" dirty="0">
            <a:solidFill>
              <a:schemeClr val="accent1"/>
            </a:solidFill>
            <a:latin typeface="Arial Nova" panose="020B0504020202020204" pitchFamily="34" charset="0"/>
            <a:cs typeface="Arial" panose="020B0604020202020204" pitchFamily="34" charset="0"/>
          </a:endParaRPr>
        </a:p>
      </dgm:t>
      <dgm:extLst>
        <a:ext uri="{E40237B7-FDA0-4F09-8148-C483321AD2D9}">
          <dgm14:cNvPr xmlns:dgm14="http://schemas.microsoft.com/office/drawing/2010/diagram" id="0" name="" descr="Q&amp;A option at the bottom of the screen&#10;"/>
        </a:ext>
      </dgm:extLst>
    </dgm:pt>
    <dgm:pt modelId="{E06F4572-7324-4478-B4B8-8AAA7C56E6E3}" type="parTrans" cxnId="{FFE19E8D-FE22-4DF7-9858-1BEC076979D9}">
      <dgm:prSet/>
      <dgm:spPr/>
      <dgm:t>
        <a:bodyPr/>
        <a:lstStyle/>
        <a:p>
          <a:endParaRPr lang="en-US"/>
        </a:p>
      </dgm:t>
    </dgm:pt>
    <dgm:pt modelId="{D4284F25-C145-400F-A894-C1144BD7A212}" type="sibTrans" cxnId="{FFE19E8D-FE22-4DF7-9858-1BEC076979D9}">
      <dgm:prSet/>
      <dgm:spPr/>
      <dgm:t>
        <a:bodyPr/>
        <a:lstStyle/>
        <a:p>
          <a:endParaRPr lang="en-US"/>
        </a:p>
      </dgm:t>
    </dgm:pt>
    <dgm:pt modelId="{32773AEB-9017-42B8-9DBF-E8C601913FBE}" type="pres">
      <dgm:prSet presAssocID="{48E41658-748A-416F-B25B-90E4AB62BFE7}" presName="linear" presStyleCnt="0">
        <dgm:presLayoutVars>
          <dgm:dir/>
          <dgm:animLvl val="lvl"/>
          <dgm:resizeHandles val="exact"/>
        </dgm:presLayoutVars>
      </dgm:prSet>
      <dgm:spPr/>
    </dgm:pt>
    <dgm:pt modelId="{F4A51513-F584-4433-BB57-2565BE02335B}" type="pres">
      <dgm:prSet presAssocID="{EB0CF235-2E22-4C7A-8E13-61249CB1D138}" presName="parentLin" presStyleCnt="0"/>
      <dgm:spPr/>
    </dgm:pt>
    <dgm:pt modelId="{E34029AD-DE74-4F42-BADD-23386EED1BF2}" type="pres">
      <dgm:prSet presAssocID="{EB0CF235-2E22-4C7A-8E13-61249CB1D138}" presName="parentLeftMargin" presStyleLbl="node1" presStyleIdx="0" presStyleCnt="2"/>
      <dgm:spPr/>
    </dgm:pt>
    <dgm:pt modelId="{C33B9B2B-6CAA-4302-BE0D-981D8F0C9B10}" type="pres">
      <dgm:prSet presAssocID="{EB0CF235-2E22-4C7A-8E13-61249CB1D138}" presName="parentText" presStyleLbl="node1" presStyleIdx="0" presStyleCnt="2">
        <dgm:presLayoutVars>
          <dgm:chMax val="0"/>
          <dgm:bulletEnabled val="1"/>
        </dgm:presLayoutVars>
      </dgm:prSet>
      <dgm:spPr/>
    </dgm:pt>
    <dgm:pt modelId="{5A3242D5-FE94-4E3E-9662-9AF9A96828BB}" type="pres">
      <dgm:prSet presAssocID="{EB0CF235-2E22-4C7A-8E13-61249CB1D138}" presName="negativeSpace" presStyleCnt="0"/>
      <dgm:spPr/>
    </dgm:pt>
    <dgm:pt modelId="{C06939AD-943B-41EC-AB1A-4DF5ED39792E}" type="pres">
      <dgm:prSet presAssocID="{EB0CF235-2E22-4C7A-8E13-61249CB1D138}" presName="childText" presStyleLbl="conFgAcc1" presStyleIdx="0" presStyleCnt="2" custLinFactNeighborX="2" custLinFactNeighborY="-4211">
        <dgm:presLayoutVars>
          <dgm:bulletEnabled val="1"/>
        </dgm:presLayoutVars>
      </dgm:prSet>
      <dgm:spPr/>
    </dgm:pt>
    <dgm:pt modelId="{879F7C83-3D78-4D02-8F88-A45DA1A4C6FA}" type="pres">
      <dgm:prSet presAssocID="{A91D0426-4D62-47DD-9E4A-435D5A57758E}" presName="spaceBetweenRectangles" presStyleCnt="0"/>
      <dgm:spPr/>
    </dgm:pt>
    <dgm:pt modelId="{99FB2BE3-DB85-44EE-829E-2EF1B7B01D5A}" type="pres">
      <dgm:prSet presAssocID="{60AB98D6-AF39-48B1-9FDA-980A27825AAB}" presName="parentLin" presStyleCnt="0"/>
      <dgm:spPr/>
    </dgm:pt>
    <dgm:pt modelId="{CDCD3D56-5C4D-4636-A462-F138E142B50E}" type="pres">
      <dgm:prSet presAssocID="{60AB98D6-AF39-48B1-9FDA-980A27825AAB}" presName="parentLeftMargin" presStyleLbl="node1" presStyleIdx="0" presStyleCnt="2"/>
      <dgm:spPr/>
    </dgm:pt>
    <dgm:pt modelId="{BF394396-594D-48B4-88B6-57E0EB5F2607}" type="pres">
      <dgm:prSet presAssocID="{60AB98D6-AF39-48B1-9FDA-980A27825AAB}" presName="parentText" presStyleLbl="node1" presStyleIdx="1" presStyleCnt="2">
        <dgm:presLayoutVars>
          <dgm:chMax val="0"/>
          <dgm:bulletEnabled val="1"/>
        </dgm:presLayoutVars>
      </dgm:prSet>
      <dgm:spPr/>
    </dgm:pt>
    <dgm:pt modelId="{295D66FB-7A91-4C89-B07D-629291149789}" type="pres">
      <dgm:prSet presAssocID="{60AB98D6-AF39-48B1-9FDA-980A27825AAB}" presName="negativeSpace" presStyleCnt="0"/>
      <dgm:spPr/>
    </dgm:pt>
    <dgm:pt modelId="{D395A932-415F-4401-9F15-706E3511CF60}" type="pres">
      <dgm:prSet presAssocID="{60AB98D6-AF39-48B1-9FDA-980A27825AAB}" presName="childText" presStyleLbl="conFgAcc1" presStyleIdx="1" presStyleCnt="2" custLinFactNeighborX="-2504" custLinFactNeighborY="6681">
        <dgm:presLayoutVars>
          <dgm:bulletEnabled val="1"/>
        </dgm:presLayoutVars>
      </dgm:prSet>
      <dgm:spPr/>
    </dgm:pt>
  </dgm:ptLst>
  <dgm:cxnLst>
    <dgm:cxn modelId="{0C6E4B0E-6CF6-4B5F-98E6-15B1F32094F7}" type="presOf" srcId="{48E41658-748A-416F-B25B-90E4AB62BFE7}" destId="{32773AEB-9017-42B8-9DBF-E8C601913FBE}" srcOrd="0" destOrd="0" presId="urn:microsoft.com/office/officeart/2005/8/layout/list1"/>
    <dgm:cxn modelId="{3899FF21-C1B0-4AA5-A7BD-638E4BC893E2}" type="presOf" srcId="{64E69A92-5BE1-4ADB-AFBD-5CF6A4FC6A6D}" destId="{C06939AD-943B-41EC-AB1A-4DF5ED39792E}" srcOrd="0" destOrd="0" presId="urn:microsoft.com/office/officeart/2005/8/layout/list1"/>
    <dgm:cxn modelId="{3B14F641-B5A3-4AC9-8369-BAE6428CBA10}" srcId="{48E41658-748A-416F-B25B-90E4AB62BFE7}" destId="{EB0CF235-2E22-4C7A-8E13-61249CB1D138}" srcOrd="0" destOrd="0" parTransId="{14D84117-4829-415C-9281-99B764E2B6DA}" sibTransId="{A91D0426-4D62-47DD-9E4A-435D5A57758E}"/>
    <dgm:cxn modelId="{B69D316B-8B53-428E-A800-2751D46E320F}" srcId="{EB0CF235-2E22-4C7A-8E13-61249CB1D138}" destId="{A0D0EC85-F76E-407A-B930-8719D0CAC1C7}" srcOrd="1" destOrd="0" parTransId="{8CDCFEF6-4728-45BC-B198-C9136E6007E4}" sibTransId="{10C03239-F943-4575-B204-FB2E8DDC6451}"/>
    <dgm:cxn modelId="{E310A54D-D998-4E51-BCBE-EF6D04216F6C}" type="presOf" srcId="{60AB98D6-AF39-48B1-9FDA-980A27825AAB}" destId="{CDCD3D56-5C4D-4636-A462-F138E142B50E}" srcOrd="0" destOrd="0" presId="urn:microsoft.com/office/officeart/2005/8/layout/list1"/>
    <dgm:cxn modelId="{52766150-E9FE-4F40-873D-5D1FAE6CD5EC}" type="presOf" srcId="{EB0CF235-2E22-4C7A-8E13-61249CB1D138}" destId="{E34029AD-DE74-4F42-BADD-23386EED1BF2}" srcOrd="0" destOrd="0" presId="urn:microsoft.com/office/officeart/2005/8/layout/list1"/>
    <dgm:cxn modelId="{19D22475-9229-4197-8D9E-44ECF1D0CC40}" type="presOf" srcId="{A0D0EC85-F76E-407A-B930-8719D0CAC1C7}" destId="{C06939AD-943B-41EC-AB1A-4DF5ED39792E}" srcOrd="0" destOrd="1" presId="urn:microsoft.com/office/officeart/2005/8/layout/list1"/>
    <dgm:cxn modelId="{E8685657-AD61-4141-B4AE-9B76FFAE870C}" srcId="{48E41658-748A-416F-B25B-90E4AB62BFE7}" destId="{60AB98D6-AF39-48B1-9FDA-980A27825AAB}" srcOrd="1" destOrd="0" parTransId="{AC2DDBC1-4497-4D5D-A172-B59FE646D1F0}" sibTransId="{BF9621C5-17DE-403B-8434-3F6C6A9D85C1}"/>
    <dgm:cxn modelId="{72569E5A-E370-4993-AC11-DFC42011F132}" srcId="{EB0CF235-2E22-4C7A-8E13-61249CB1D138}" destId="{64E69A92-5BE1-4ADB-AFBD-5CF6A4FC6A6D}" srcOrd="0" destOrd="0" parTransId="{B88D2E92-6254-4C1C-84DD-F126B52DF831}" sibTransId="{00BCC3C3-7DFC-4C9F-98A8-31A78ED06A80}"/>
    <dgm:cxn modelId="{61FBF78A-6653-4FC0-9914-44CE38A898F7}" type="presOf" srcId="{60AB98D6-AF39-48B1-9FDA-980A27825AAB}" destId="{BF394396-594D-48B4-88B6-57E0EB5F2607}" srcOrd="1" destOrd="0" presId="urn:microsoft.com/office/officeart/2005/8/layout/list1"/>
    <dgm:cxn modelId="{FFE19E8D-FE22-4DF7-9858-1BEC076979D9}" srcId="{60AB98D6-AF39-48B1-9FDA-980A27825AAB}" destId="{97DDAC5C-016D-475E-981C-FE2556BF9CD0}" srcOrd="0" destOrd="0" parTransId="{E06F4572-7324-4478-B4B8-8AAA7C56E6E3}" sibTransId="{D4284F25-C145-400F-A894-C1144BD7A212}"/>
    <dgm:cxn modelId="{9EC85DC8-9BF8-4F62-8653-D01315BFECBE}" srcId="{EB0CF235-2E22-4C7A-8E13-61249CB1D138}" destId="{E991C8F1-370B-4479-84C7-FCFBB9BD21ED}" srcOrd="2" destOrd="0" parTransId="{930E5A43-25CF-43D8-9BD7-2AEC449FA1E4}" sibTransId="{9DA96016-F554-47B4-BF23-62ED0D5A4AEA}"/>
    <dgm:cxn modelId="{34E7D1E7-3CAE-4F41-A82E-61C29DCD0101}" type="presOf" srcId="{E991C8F1-370B-4479-84C7-FCFBB9BD21ED}" destId="{C06939AD-943B-41EC-AB1A-4DF5ED39792E}" srcOrd="0" destOrd="2" presId="urn:microsoft.com/office/officeart/2005/8/layout/list1"/>
    <dgm:cxn modelId="{A36CE6F5-13C4-4116-ACA6-DB50C6093A7E}" type="presOf" srcId="{97DDAC5C-016D-475E-981C-FE2556BF9CD0}" destId="{D395A932-415F-4401-9F15-706E3511CF60}" srcOrd="0" destOrd="0" presId="urn:microsoft.com/office/officeart/2005/8/layout/list1"/>
    <dgm:cxn modelId="{EA2545FD-024A-4FFF-A43F-D284269E825E}" type="presOf" srcId="{EB0CF235-2E22-4C7A-8E13-61249CB1D138}" destId="{C33B9B2B-6CAA-4302-BE0D-981D8F0C9B10}" srcOrd="1" destOrd="0" presId="urn:microsoft.com/office/officeart/2005/8/layout/list1"/>
    <dgm:cxn modelId="{8876236E-737F-44FD-AACE-2890D7953DC1}" type="presParOf" srcId="{32773AEB-9017-42B8-9DBF-E8C601913FBE}" destId="{F4A51513-F584-4433-BB57-2565BE02335B}" srcOrd="0" destOrd="0" presId="urn:microsoft.com/office/officeart/2005/8/layout/list1"/>
    <dgm:cxn modelId="{57AE4D45-D8C0-4C19-9162-80DD3E723B09}" type="presParOf" srcId="{F4A51513-F584-4433-BB57-2565BE02335B}" destId="{E34029AD-DE74-4F42-BADD-23386EED1BF2}" srcOrd="0" destOrd="0" presId="urn:microsoft.com/office/officeart/2005/8/layout/list1"/>
    <dgm:cxn modelId="{244BE653-DA27-463C-A5DE-64BAD0928735}" type="presParOf" srcId="{F4A51513-F584-4433-BB57-2565BE02335B}" destId="{C33B9B2B-6CAA-4302-BE0D-981D8F0C9B10}" srcOrd="1" destOrd="0" presId="urn:microsoft.com/office/officeart/2005/8/layout/list1"/>
    <dgm:cxn modelId="{94D298CD-9991-4FB9-95CE-87261D7B2FD5}" type="presParOf" srcId="{32773AEB-9017-42B8-9DBF-E8C601913FBE}" destId="{5A3242D5-FE94-4E3E-9662-9AF9A96828BB}" srcOrd="1" destOrd="0" presId="urn:microsoft.com/office/officeart/2005/8/layout/list1"/>
    <dgm:cxn modelId="{7419E9B7-6826-4710-A125-56D32DDC46D2}" type="presParOf" srcId="{32773AEB-9017-42B8-9DBF-E8C601913FBE}" destId="{C06939AD-943B-41EC-AB1A-4DF5ED39792E}" srcOrd="2" destOrd="0" presId="urn:microsoft.com/office/officeart/2005/8/layout/list1"/>
    <dgm:cxn modelId="{3D309A02-D271-4395-8B0C-B9347886670E}" type="presParOf" srcId="{32773AEB-9017-42B8-9DBF-E8C601913FBE}" destId="{879F7C83-3D78-4D02-8F88-A45DA1A4C6FA}" srcOrd="3" destOrd="0" presId="urn:microsoft.com/office/officeart/2005/8/layout/list1"/>
    <dgm:cxn modelId="{DA6877F3-7C12-4A27-8B77-BDADAB3AAEDE}" type="presParOf" srcId="{32773AEB-9017-42B8-9DBF-E8C601913FBE}" destId="{99FB2BE3-DB85-44EE-829E-2EF1B7B01D5A}" srcOrd="4" destOrd="0" presId="urn:microsoft.com/office/officeart/2005/8/layout/list1"/>
    <dgm:cxn modelId="{038AA087-1A67-4C50-9E2B-D0AB15F64116}" type="presParOf" srcId="{99FB2BE3-DB85-44EE-829E-2EF1B7B01D5A}" destId="{CDCD3D56-5C4D-4636-A462-F138E142B50E}" srcOrd="0" destOrd="0" presId="urn:microsoft.com/office/officeart/2005/8/layout/list1"/>
    <dgm:cxn modelId="{D9B17644-2F7E-4693-BAB4-84D4A56BA3D3}" type="presParOf" srcId="{99FB2BE3-DB85-44EE-829E-2EF1B7B01D5A}" destId="{BF394396-594D-48B4-88B6-57E0EB5F2607}" srcOrd="1" destOrd="0" presId="urn:microsoft.com/office/officeart/2005/8/layout/list1"/>
    <dgm:cxn modelId="{A20B9AFA-5BA5-4793-8950-505FD6832BF9}" type="presParOf" srcId="{32773AEB-9017-42B8-9DBF-E8C601913FBE}" destId="{295D66FB-7A91-4C89-B07D-629291149789}" srcOrd="5" destOrd="0" presId="urn:microsoft.com/office/officeart/2005/8/layout/list1"/>
    <dgm:cxn modelId="{888CD5F0-9C2F-4410-80ED-1FF3828C3172}" type="presParOf" srcId="{32773AEB-9017-42B8-9DBF-E8C601913FBE}" destId="{D395A932-415F-4401-9F15-706E3511CF6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E41658-748A-416F-B25B-90E4AB62BFE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B0CF235-2E22-4C7A-8E13-61249CB1D138}">
      <dgm:prSet custT="1"/>
      <dgm:spPr/>
      <dgm:t>
        <a:bodyPr/>
        <a:lstStyle/>
        <a:p>
          <a:r>
            <a:rPr lang="en-US" sz="2400" b="1" dirty="0">
              <a:latin typeface="Arial" panose="020B0604020202020204" pitchFamily="34" charset="0"/>
              <a:cs typeface="Arial" panose="020B0604020202020204" pitchFamily="34" charset="0"/>
            </a:rPr>
            <a:t>PPT Slides</a:t>
          </a:r>
        </a:p>
      </dgm:t>
      <dgm:extLst>
        <a:ext uri="{E40237B7-FDA0-4F09-8148-C483321AD2D9}">
          <dgm14:cNvPr xmlns:dgm14="http://schemas.microsoft.com/office/drawing/2010/diagram" id="0" name="" descr="PPT Slides"/>
        </a:ext>
      </dgm:extLst>
    </dgm:pt>
    <dgm:pt modelId="{14D84117-4829-415C-9281-99B764E2B6DA}" type="parTrans" cxnId="{3B14F641-B5A3-4AC9-8369-BAE6428CBA10}">
      <dgm:prSet/>
      <dgm:spPr/>
      <dgm:t>
        <a:bodyPr/>
        <a:lstStyle/>
        <a:p>
          <a:endParaRPr lang="en-US"/>
        </a:p>
      </dgm:t>
    </dgm:pt>
    <dgm:pt modelId="{A91D0426-4D62-47DD-9E4A-435D5A57758E}" type="sibTrans" cxnId="{3B14F641-B5A3-4AC9-8369-BAE6428CBA10}">
      <dgm:prSet/>
      <dgm:spPr/>
      <dgm:t>
        <a:bodyPr/>
        <a:lstStyle/>
        <a:p>
          <a:endParaRPr lang="en-US"/>
        </a:p>
      </dgm:t>
    </dgm:pt>
    <dgm:pt modelId="{64E69A92-5BE1-4ADB-AFBD-5CF6A4FC6A6D}">
      <dgm:prSet custT="1"/>
      <dgm:spPr/>
      <dgm:t>
        <a:bodyPr/>
        <a:lstStyle/>
        <a:p>
          <a:pPr>
            <a:spcAft>
              <a:spcPts val="600"/>
            </a:spcAft>
            <a:buFont typeface="Wingdings" panose="05000000000000000000" pitchFamily="2" charset="2"/>
            <a:buChar char="§"/>
          </a:pPr>
          <a:r>
            <a:rPr lang="en-US" sz="2400" b="0" dirty="0">
              <a:solidFill>
                <a:schemeClr val="accent1"/>
              </a:solidFill>
              <a:latin typeface="Arial" panose="020B0604020202020204" pitchFamily="34" charset="0"/>
              <a:cs typeface="Arial" panose="020B0604020202020204" pitchFamily="34" charset="0"/>
            </a:rPr>
            <a:t>Link to PPT is included in webcast login email, or see the link now in the chat, or go to this webcast event from the Training page at </a:t>
          </a:r>
          <a:r>
            <a:rPr lang="en-US" sz="2400" b="0" u="sng" dirty="0">
              <a:solidFill>
                <a:srgbClr val="0070C0"/>
              </a:solidFill>
              <a:latin typeface="Arial" panose="020B0604020202020204" pitchFamily="34" charset="0"/>
              <a:cs typeface="Arial" panose="020B0604020202020204" pitchFamily="34" charset="0"/>
            </a:rPr>
            <a:t>AskJAN.org</a:t>
          </a:r>
          <a:endParaRPr lang="en-US" sz="2400" u="sng" dirty="0">
            <a:solidFill>
              <a:srgbClr val="0070C0"/>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Click the link included in the webcast login email you received&#10;"/>
        </a:ext>
      </dgm:extLst>
    </dgm:pt>
    <dgm:pt modelId="{B88D2E92-6254-4C1C-84DD-F126B52DF831}" type="parTrans" cxnId="{72569E5A-E370-4993-AC11-DFC42011F132}">
      <dgm:prSet/>
      <dgm:spPr/>
      <dgm:t>
        <a:bodyPr/>
        <a:lstStyle/>
        <a:p>
          <a:endParaRPr lang="en-US"/>
        </a:p>
      </dgm:t>
    </dgm:pt>
    <dgm:pt modelId="{00BCC3C3-7DFC-4C9F-98A8-31A78ED06A80}" type="sibTrans" cxnId="{72569E5A-E370-4993-AC11-DFC42011F132}">
      <dgm:prSet/>
      <dgm:spPr/>
      <dgm:t>
        <a:bodyPr/>
        <a:lstStyle/>
        <a:p>
          <a:endParaRPr lang="en-US"/>
        </a:p>
      </dgm:t>
    </dgm:pt>
    <dgm:pt modelId="{60AB98D6-AF39-48B1-9FDA-980A27825AAB}">
      <dgm:prSet custT="1"/>
      <dgm:spPr/>
      <dgm:t>
        <a:bodyPr/>
        <a:lstStyle/>
        <a:p>
          <a:r>
            <a:rPr lang="en-US" sz="2400" b="1">
              <a:latin typeface="Arial" panose="020B0604020202020204" pitchFamily="34" charset="0"/>
              <a:cs typeface="Arial" panose="020B0604020202020204" pitchFamily="34" charset="0"/>
            </a:rPr>
            <a:t>Captioning</a:t>
          </a:r>
          <a:endParaRPr lang="en-US" sz="24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Captioning"/>
        </a:ext>
      </dgm:extLst>
    </dgm:pt>
    <dgm:pt modelId="{AC2DDBC1-4497-4D5D-A172-B59FE646D1F0}" type="parTrans" cxnId="{E8685657-AD61-4141-B4AE-9B76FFAE870C}">
      <dgm:prSet/>
      <dgm:spPr/>
      <dgm:t>
        <a:bodyPr/>
        <a:lstStyle/>
        <a:p>
          <a:endParaRPr lang="en-US"/>
        </a:p>
      </dgm:t>
    </dgm:pt>
    <dgm:pt modelId="{BF9621C5-17DE-403B-8434-3F6C6A9D85C1}" type="sibTrans" cxnId="{E8685657-AD61-4141-B4AE-9B76FFAE870C}">
      <dgm:prSet/>
      <dgm:spPr/>
      <dgm:t>
        <a:bodyPr/>
        <a:lstStyle/>
        <a:p>
          <a:endParaRPr lang="en-US"/>
        </a:p>
      </dgm:t>
    </dgm:pt>
    <dgm:pt modelId="{97DDAC5C-016D-475E-981C-FE2556BF9CD0}">
      <dgm:prSet custT="1"/>
      <dgm:spPr/>
      <dgm:t>
        <a:bodyPr/>
        <a:lstStyle/>
        <a:p>
          <a:pPr>
            <a:spcAft>
              <a:spcPts val="600"/>
            </a:spcAft>
            <a:buFont typeface="Wingdings" panose="05000000000000000000" pitchFamily="2" charset="2"/>
            <a:buChar char="§"/>
          </a:pPr>
          <a:r>
            <a:rPr lang="en-US" sz="2400" b="0" dirty="0">
              <a:solidFill>
                <a:schemeClr val="accent1"/>
              </a:solidFill>
              <a:latin typeface="Arial" panose="020B0604020202020204" pitchFamily="34" charset="0"/>
              <a:cs typeface="Arial" panose="020B0604020202020204" pitchFamily="34" charset="0"/>
            </a:rPr>
            <a:t>Use the closed caption (CC) option or captioning link in the chat</a:t>
          </a:r>
          <a:endParaRPr lang="en-US" sz="2400" dirty="0">
            <a:solidFill>
              <a:schemeClr val="accent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Use the closed caption (CC) option or StreamText link shared in the webcast chat&#10;Transcript will be available with webcast archive&#10;"/>
        </a:ext>
      </dgm:extLst>
    </dgm:pt>
    <dgm:pt modelId="{E06F4572-7324-4478-B4B8-8AAA7C56E6E3}" type="parTrans" cxnId="{FFE19E8D-FE22-4DF7-9858-1BEC076979D9}">
      <dgm:prSet/>
      <dgm:spPr/>
      <dgm:t>
        <a:bodyPr/>
        <a:lstStyle/>
        <a:p>
          <a:endParaRPr lang="en-US"/>
        </a:p>
      </dgm:t>
    </dgm:pt>
    <dgm:pt modelId="{D4284F25-C145-400F-A894-C1144BD7A212}" type="sibTrans" cxnId="{FFE19E8D-FE22-4DF7-9858-1BEC076979D9}">
      <dgm:prSet/>
      <dgm:spPr/>
      <dgm:t>
        <a:bodyPr/>
        <a:lstStyle/>
        <a:p>
          <a:endParaRPr lang="en-US"/>
        </a:p>
      </dgm:t>
    </dgm:pt>
    <dgm:pt modelId="{32773AEB-9017-42B8-9DBF-E8C601913FBE}" type="pres">
      <dgm:prSet presAssocID="{48E41658-748A-416F-B25B-90E4AB62BFE7}" presName="linear" presStyleCnt="0">
        <dgm:presLayoutVars>
          <dgm:dir/>
          <dgm:animLvl val="lvl"/>
          <dgm:resizeHandles val="exact"/>
        </dgm:presLayoutVars>
      </dgm:prSet>
      <dgm:spPr/>
    </dgm:pt>
    <dgm:pt modelId="{F4A51513-F584-4433-BB57-2565BE02335B}" type="pres">
      <dgm:prSet presAssocID="{EB0CF235-2E22-4C7A-8E13-61249CB1D138}" presName="parentLin" presStyleCnt="0"/>
      <dgm:spPr/>
    </dgm:pt>
    <dgm:pt modelId="{E34029AD-DE74-4F42-BADD-23386EED1BF2}" type="pres">
      <dgm:prSet presAssocID="{EB0CF235-2E22-4C7A-8E13-61249CB1D138}" presName="parentLeftMargin" presStyleLbl="node1" presStyleIdx="0" presStyleCnt="2"/>
      <dgm:spPr/>
    </dgm:pt>
    <dgm:pt modelId="{C33B9B2B-6CAA-4302-BE0D-981D8F0C9B10}" type="pres">
      <dgm:prSet presAssocID="{EB0CF235-2E22-4C7A-8E13-61249CB1D138}" presName="parentText" presStyleLbl="node1" presStyleIdx="0" presStyleCnt="2">
        <dgm:presLayoutVars>
          <dgm:chMax val="0"/>
          <dgm:bulletEnabled val="1"/>
        </dgm:presLayoutVars>
      </dgm:prSet>
      <dgm:spPr/>
    </dgm:pt>
    <dgm:pt modelId="{5A3242D5-FE94-4E3E-9662-9AF9A96828BB}" type="pres">
      <dgm:prSet presAssocID="{EB0CF235-2E22-4C7A-8E13-61249CB1D138}" presName="negativeSpace" presStyleCnt="0"/>
      <dgm:spPr/>
    </dgm:pt>
    <dgm:pt modelId="{C06939AD-943B-41EC-AB1A-4DF5ED39792E}" type="pres">
      <dgm:prSet presAssocID="{EB0CF235-2E22-4C7A-8E13-61249CB1D138}" presName="childText" presStyleLbl="conFgAcc1" presStyleIdx="0" presStyleCnt="2" custLinFactNeighborX="2" custLinFactNeighborY="-4211">
        <dgm:presLayoutVars>
          <dgm:bulletEnabled val="1"/>
        </dgm:presLayoutVars>
      </dgm:prSet>
      <dgm:spPr/>
    </dgm:pt>
    <dgm:pt modelId="{879F7C83-3D78-4D02-8F88-A45DA1A4C6FA}" type="pres">
      <dgm:prSet presAssocID="{A91D0426-4D62-47DD-9E4A-435D5A57758E}" presName="spaceBetweenRectangles" presStyleCnt="0"/>
      <dgm:spPr/>
    </dgm:pt>
    <dgm:pt modelId="{99FB2BE3-DB85-44EE-829E-2EF1B7B01D5A}" type="pres">
      <dgm:prSet presAssocID="{60AB98D6-AF39-48B1-9FDA-980A27825AAB}" presName="parentLin" presStyleCnt="0"/>
      <dgm:spPr/>
    </dgm:pt>
    <dgm:pt modelId="{CDCD3D56-5C4D-4636-A462-F138E142B50E}" type="pres">
      <dgm:prSet presAssocID="{60AB98D6-AF39-48B1-9FDA-980A27825AAB}" presName="parentLeftMargin" presStyleLbl="node1" presStyleIdx="0" presStyleCnt="2"/>
      <dgm:spPr/>
    </dgm:pt>
    <dgm:pt modelId="{BF394396-594D-48B4-88B6-57E0EB5F2607}" type="pres">
      <dgm:prSet presAssocID="{60AB98D6-AF39-48B1-9FDA-980A27825AAB}" presName="parentText" presStyleLbl="node1" presStyleIdx="1" presStyleCnt="2">
        <dgm:presLayoutVars>
          <dgm:chMax val="0"/>
          <dgm:bulletEnabled val="1"/>
        </dgm:presLayoutVars>
      </dgm:prSet>
      <dgm:spPr/>
    </dgm:pt>
    <dgm:pt modelId="{295D66FB-7A91-4C89-B07D-629291149789}" type="pres">
      <dgm:prSet presAssocID="{60AB98D6-AF39-48B1-9FDA-980A27825AAB}" presName="negativeSpace" presStyleCnt="0"/>
      <dgm:spPr/>
    </dgm:pt>
    <dgm:pt modelId="{D395A932-415F-4401-9F15-706E3511CF60}" type="pres">
      <dgm:prSet presAssocID="{60AB98D6-AF39-48B1-9FDA-980A27825AAB}" presName="childText" presStyleLbl="conFgAcc1" presStyleIdx="1" presStyleCnt="2">
        <dgm:presLayoutVars>
          <dgm:bulletEnabled val="1"/>
        </dgm:presLayoutVars>
      </dgm:prSet>
      <dgm:spPr/>
    </dgm:pt>
  </dgm:ptLst>
  <dgm:cxnLst>
    <dgm:cxn modelId="{0C6E4B0E-6CF6-4B5F-98E6-15B1F32094F7}" type="presOf" srcId="{48E41658-748A-416F-B25B-90E4AB62BFE7}" destId="{32773AEB-9017-42B8-9DBF-E8C601913FBE}" srcOrd="0" destOrd="0" presId="urn:microsoft.com/office/officeart/2005/8/layout/list1"/>
    <dgm:cxn modelId="{3899FF21-C1B0-4AA5-A7BD-638E4BC893E2}" type="presOf" srcId="{64E69A92-5BE1-4ADB-AFBD-5CF6A4FC6A6D}" destId="{C06939AD-943B-41EC-AB1A-4DF5ED39792E}" srcOrd="0" destOrd="0" presId="urn:microsoft.com/office/officeart/2005/8/layout/list1"/>
    <dgm:cxn modelId="{3B14F641-B5A3-4AC9-8369-BAE6428CBA10}" srcId="{48E41658-748A-416F-B25B-90E4AB62BFE7}" destId="{EB0CF235-2E22-4C7A-8E13-61249CB1D138}" srcOrd="0" destOrd="0" parTransId="{14D84117-4829-415C-9281-99B764E2B6DA}" sibTransId="{A91D0426-4D62-47DD-9E4A-435D5A57758E}"/>
    <dgm:cxn modelId="{E310A54D-D998-4E51-BCBE-EF6D04216F6C}" type="presOf" srcId="{60AB98D6-AF39-48B1-9FDA-980A27825AAB}" destId="{CDCD3D56-5C4D-4636-A462-F138E142B50E}" srcOrd="0" destOrd="0" presId="urn:microsoft.com/office/officeart/2005/8/layout/list1"/>
    <dgm:cxn modelId="{52766150-E9FE-4F40-873D-5D1FAE6CD5EC}" type="presOf" srcId="{EB0CF235-2E22-4C7A-8E13-61249CB1D138}" destId="{E34029AD-DE74-4F42-BADD-23386EED1BF2}" srcOrd="0" destOrd="0" presId="urn:microsoft.com/office/officeart/2005/8/layout/list1"/>
    <dgm:cxn modelId="{E8685657-AD61-4141-B4AE-9B76FFAE870C}" srcId="{48E41658-748A-416F-B25B-90E4AB62BFE7}" destId="{60AB98D6-AF39-48B1-9FDA-980A27825AAB}" srcOrd="1" destOrd="0" parTransId="{AC2DDBC1-4497-4D5D-A172-B59FE646D1F0}" sibTransId="{BF9621C5-17DE-403B-8434-3F6C6A9D85C1}"/>
    <dgm:cxn modelId="{72569E5A-E370-4993-AC11-DFC42011F132}" srcId="{EB0CF235-2E22-4C7A-8E13-61249CB1D138}" destId="{64E69A92-5BE1-4ADB-AFBD-5CF6A4FC6A6D}" srcOrd="0" destOrd="0" parTransId="{B88D2E92-6254-4C1C-84DD-F126B52DF831}" sibTransId="{00BCC3C3-7DFC-4C9F-98A8-31A78ED06A80}"/>
    <dgm:cxn modelId="{61FBF78A-6653-4FC0-9914-44CE38A898F7}" type="presOf" srcId="{60AB98D6-AF39-48B1-9FDA-980A27825AAB}" destId="{BF394396-594D-48B4-88B6-57E0EB5F2607}" srcOrd="1" destOrd="0" presId="urn:microsoft.com/office/officeart/2005/8/layout/list1"/>
    <dgm:cxn modelId="{FFE19E8D-FE22-4DF7-9858-1BEC076979D9}" srcId="{60AB98D6-AF39-48B1-9FDA-980A27825AAB}" destId="{97DDAC5C-016D-475E-981C-FE2556BF9CD0}" srcOrd="0" destOrd="0" parTransId="{E06F4572-7324-4478-B4B8-8AAA7C56E6E3}" sibTransId="{D4284F25-C145-400F-A894-C1144BD7A212}"/>
    <dgm:cxn modelId="{A36CE6F5-13C4-4116-ACA6-DB50C6093A7E}" type="presOf" srcId="{97DDAC5C-016D-475E-981C-FE2556BF9CD0}" destId="{D395A932-415F-4401-9F15-706E3511CF60}" srcOrd="0" destOrd="0" presId="urn:microsoft.com/office/officeart/2005/8/layout/list1"/>
    <dgm:cxn modelId="{EA2545FD-024A-4FFF-A43F-D284269E825E}" type="presOf" srcId="{EB0CF235-2E22-4C7A-8E13-61249CB1D138}" destId="{C33B9B2B-6CAA-4302-BE0D-981D8F0C9B10}" srcOrd="1" destOrd="0" presId="urn:microsoft.com/office/officeart/2005/8/layout/list1"/>
    <dgm:cxn modelId="{8876236E-737F-44FD-AACE-2890D7953DC1}" type="presParOf" srcId="{32773AEB-9017-42B8-9DBF-E8C601913FBE}" destId="{F4A51513-F584-4433-BB57-2565BE02335B}" srcOrd="0" destOrd="0" presId="urn:microsoft.com/office/officeart/2005/8/layout/list1"/>
    <dgm:cxn modelId="{57AE4D45-D8C0-4C19-9162-80DD3E723B09}" type="presParOf" srcId="{F4A51513-F584-4433-BB57-2565BE02335B}" destId="{E34029AD-DE74-4F42-BADD-23386EED1BF2}" srcOrd="0" destOrd="0" presId="urn:microsoft.com/office/officeart/2005/8/layout/list1"/>
    <dgm:cxn modelId="{244BE653-DA27-463C-A5DE-64BAD0928735}" type="presParOf" srcId="{F4A51513-F584-4433-BB57-2565BE02335B}" destId="{C33B9B2B-6CAA-4302-BE0D-981D8F0C9B10}" srcOrd="1" destOrd="0" presId="urn:microsoft.com/office/officeart/2005/8/layout/list1"/>
    <dgm:cxn modelId="{94D298CD-9991-4FB9-95CE-87261D7B2FD5}" type="presParOf" srcId="{32773AEB-9017-42B8-9DBF-E8C601913FBE}" destId="{5A3242D5-FE94-4E3E-9662-9AF9A96828BB}" srcOrd="1" destOrd="0" presId="urn:microsoft.com/office/officeart/2005/8/layout/list1"/>
    <dgm:cxn modelId="{7419E9B7-6826-4710-A125-56D32DDC46D2}" type="presParOf" srcId="{32773AEB-9017-42B8-9DBF-E8C601913FBE}" destId="{C06939AD-943B-41EC-AB1A-4DF5ED39792E}" srcOrd="2" destOrd="0" presId="urn:microsoft.com/office/officeart/2005/8/layout/list1"/>
    <dgm:cxn modelId="{3D309A02-D271-4395-8B0C-B9347886670E}" type="presParOf" srcId="{32773AEB-9017-42B8-9DBF-E8C601913FBE}" destId="{879F7C83-3D78-4D02-8F88-A45DA1A4C6FA}" srcOrd="3" destOrd="0" presId="urn:microsoft.com/office/officeart/2005/8/layout/list1"/>
    <dgm:cxn modelId="{DA6877F3-7C12-4A27-8B77-BDADAB3AAEDE}" type="presParOf" srcId="{32773AEB-9017-42B8-9DBF-E8C601913FBE}" destId="{99FB2BE3-DB85-44EE-829E-2EF1B7B01D5A}" srcOrd="4" destOrd="0" presId="urn:microsoft.com/office/officeart/2005/8/layout/list1"/>
    <dgm:cxn modelId="{038AA087-1A67-4C50-9E2B-D0AB15F64116}" type="presParOf" srcId="{99FB2BE3-DB85-44EE-829E-2EF1B7B01D5A}" destId="{CDCD3D56-5C4D-4636-A462-F138E142B50E}" srcOrd="0" destOrd="0" presId="urn:microsoft.com/office/officeart/2005/8/layout/list1"/>
    <dgm:cxn modelId="{D9B17644-2F7E-4693-BAB4-84D4A56BA3D3}" type="presParOf" srcId="{99FB2BE3-DB85-44EE-829E-2EF1B7B01D5A}" destId="{BF394396-594D-48B4-88B6-57E0EB5F2607}" srcOrd="1" destOrd="0" presId="urn:microsoft.com/office/officeart/2005/8/layout/list1"/>
    <dgm:cxn modelId="{A20B9AFA-5BA5-4793-8950-505FD6832BF9}" type="presParOf" srcId="{32773AEB-9017-42B8-9DBF-E8C601913FBE}" destId="{295D66FB-7A91-4C89-B07D-629291149789}" srcOrd="5" destOrd="0" presId="urn:microsoft.com/office/officeart/2005/8/layout/list1"/>
    <dgm:cxn modelId="{888CD5F0-9C2F-4410-80ED-1FF3828C3172}" type="presParOf" srcId="{32773AEB-9017-42B8-9DBF-E8C601913FBE}" destId="{D395A932-415F-4401-9F15-706E3511CF6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B7B5C9-E85B-4562-B0C3-16DA6BBF8EE6}" type="doc">
      <dgm:prSet loTypeId="urn:microsoft.com/office/officeart/2016/7/layout/VerticalSolidActionList" loCatId="List" qsTypeId="urn:microsoft.com/office/officeart/2005/8/quickstyle/simple1" qsCatId="simple" csTypeId="urn:microsoft.com/office/officeart/2005/8/colors/accent1_2" csCatId="accent1" phldr="1"/>
      <dgm:spPr/>
      <dgm:t>
        <a:bodyPr/>
        <a:lstStyle/>
        <a:p>
          <a:endParaRPr lang="en-US"/>
        </a:p>
      </dgm:t>
    </dgm:pt>
    <dgm:pt modelId="{8ACAB785-AC2A-4D2E-B9DF-3407BCD9C035}">
      <dgm:prSet custT="1"/>
      <dgm:spPr/>
      <dgm:t>
        <a:bodyPr/>
        <a:lstStyle/>
        <a:p>
          <a:r>
            <a:rPr lang="en-US" sz="2800">
              <a:latin typeface="Arial" panose="020B0604020202020204" pitchFamily="34" charset="0"/>
              <a:cs typeface="Arial" panose="020B0604020202020204" pitchFamily="34" charset="0"/>
            </a:rPr>
            <a:t>Visit</a:t>
          </a:r>
          <a:endParaRPr lang="en-US" sz="2800" dirty="0">
            <a:latin typeface="Arial" panose="020B0604020202020204" pitchFamily="34" charset="0"/>
            <a:cs typeface="Arial" panose="020B0604020202020204" pitchFamily="34" charset="0"/>
          </a:endParaRPr>
        </a:p>
      </dgm:t>
    </dgm:pt>
    <dgm:pt modelId="{F07C9693-6151-412C-910C-635EDE941326}" type="parTrans" cxnId="{09371DE9-6201-48DC-9F6B-1FA191C35CF2}">
      <dgm:prSet/>
      <dgm:spPr/>
      <dgm:t>
        <a:bodyPr/>
        <a:lstStyle/>
        <a:p>
          <a:endParaRPr lang="en-US"/>
        </a:p>
      </dgm:t>
    </dgm:pt>
    <dgm:pt modelId="{69E6F4DC-D787-4931-B7E9-6F56D48E4F03}" type="sibTrans" cxnId="{09371DE9-6201-48DC-9F6B-1FA191C35CF2}">
      <dgm:prSet/>
      <dgm:spPr/>
      <dgm:t>
        <a:bodyPr/>
        <a:lstStyle/>
        <a:p>
          <a:endParaRPr lang="en-US"/>
        </a:p>
      </dgm:t>
    </dgm:pt>
    <dgm:pt modelId="{37A3B53A-8575-48B8-B44D-8B948D4D4233}">
      <dgm:prSet custT="1"/>
      <dgm:spPr/>
      <dgm:t>
        <a:bodyPr/>
        <a:lstStyle/>
        <a:p>
          <a:r>
            <a:rPr lang="en-US" sz="2200" dirty="0">
              <a:solidFill>
                <a:srgbClr val="002060"/>
              </a:solidFill>
              <a:latin typeface="Arial" panose="020B0604020202020204" pitchFamily="34" charset="0"/>
              <a:cs typeface="Arial" panose="020B0604020202020204" pitchFamily="34" charset="0"/>
            </a:rPr>
            <a:t>AskJAN.org</a:t>
          </a:r>
        </a:p>
      </dgm:t>
    </dgm:pt>
    <dgm:pt modelId="{E473B189-50AD-4439-82CD-577386CA202C}" type="parTrans" cxnId="{63D6D5BB-7F8B-4EE4-8738-4E34EB26870D}">
      <dgm:prSet/>
      <dgm:spPr/>
      <dgm:t>
        <a:bodyPr/>
        <a:lstStyle/>
        <a:p>
          <a:endParaRPr lang="en-US"/>
        </a:p>
      </dgm:t>
    </dgm:pt>
    <dgm:pt modelId="{71748C51-AB7B-4BB9-9574-82A8430EC315}" type="sibTrans" cxnId="{63D6D5BB-7F8B-4EE4-8738-4E34EB26870D}">
      <dgm:prSet/>
      <dgm:spPr/>
      <dgm:t>
        <a:bodyPr/>
        <a:lstStyle/>
        <a:p>
          <a:endParaRPr lang="en-US"/>
        </a:p>
      </dgm:t>
    </dgm:pt>
    <dgm:pt modelId="{49BE56A4-9965-437C-8434-2A62BF01B3DC}">
      <dgm:prSet custT="1"/>
      <dgm:spPr/>
      <dgm:t>
        <a:bodyPr/>
        <a:lstStyle/>
        <a:p>
          <a:r>
            <a:rPr lang="en-US" sz="2800">
              <a:latin typeface="Arial" panose="020B0604020202020204" pitchFamily="34" charset="0"/>
              <a:cs typeface="Arial" panose="020B0604020202020204" pitchFamily="34" charset="0"/>
            </a:rPr>
            <a:t>Call</a:t>
          </a:r>
          <a:endParaRPr lang="en-US" sz="2800" dirty="0">
            <a:latin typeface="Arial" panose="020B0604020202020204" pitchFamily="34" charset="0"/>
            <a:cs typeface="Arial" panose="020B0604020202020204" pitchFamily="34" charset="0"/>
          </a:endParaRPr>
        </a:p>
      </dgm:t>
    </dgm:pt>
    <dgm:pt modelId="{9A6B54CE-0864-4619-852F-CC1050D929CA}" type="parTrans" cxnId="{20A6FE57-D66D-4A40-8EC9-EA6E300973D4}">
      <dgm:prSet/>
      <dgm:spPr/>
      <dgm:t>
        <a:bodyPr/>
        <a:lstStyle/>
        <a:p>
          <a:endParaRPr lang="en-US"/>
        </a:p>
      </dgm:t>
    </dgm:pt>
    <dgm:pt modelId="{F0DBC532-2ADA-4402-A4D7-2464EDC35BCC}" type="sibTrans" cxnId="{20A6FE57-D66D-4A40-8EC9-EA6E300973D4}">
      <dgm:prSet/>
      <dgm:spPr/>
      <dgm:t>
        <a:bodyPr/>
        <a:lstStyle/>
        <a:p>
          <a:endParaRPr lang="en-US"/>
        </a:p>
      </dgm:t>
    </dgm:pt>
    <dgm:pt modelId="{9D91E057-164E-4B0A-A113-56ABD94EDA0C}">
      <dgm:prSet custT="1"/>
      <dgm:spPr/>
      <dgm:t>
        <a:bodyPr/>
        <a:lstStyle/>
        <a:p>
          <a:r>
            <a:rPr lang="en-US" sz="1800" dirty="0">
              <a:solidFill>
                <a:srgbClr val="002060"/>
              </a:solidFill>
              <a:latin typeface="Arial" panose="020B0604020202020204" pitchFamily="34" charset="0"/>
              <a:cs typeface="Arial" panose="020B0604020202020204" pitchFamily="34" charset="0"/>
            </a:rPr>
            <a:t>800.526.7234</a:t>
          </a:r>
          <a:endParaRPr lang="en-US" sz="2800" dirty="0">
            <a:solidFill>
              <a:srgbClr val="002060"/>
            </a:solidFill>
            <a:latin typeface="Arial" panose="020B0604020202020204" pitchFamily="34" charset="0"/>
            <a:cs typeface="Arial" panose="020B0604020202020204" pitchFamily="34" charset="0"/>
          </a:endParaRPr>
        </a:p>
      </dgm:t>
    </dgm:pt>
    <dgm:pt modelId="{5A81F364-86FA-4E3E-B352-DFE5B002AE4C}" type="parTrans" cxnId="{76D0BBE6-E9BD-46BB-9614-10519203672C}">
      <dgm:prSet/>
      <dgm:spPr/>
      <dgm:t>
        <a:bodyPr/>
        <a:lstStyle/>
        <a:p>
          <a:endParaRPr lang="en-US"/>
        </a:p>
      </dgm:t>
    </dgm:pt>
    <dgm:pt modelId="{F53DA0D4-1609-4C08-BAD7-2F70B6F97CFB}" type="sibTrans" cxnId="{76D0BBE6-E9BD-46BB-9614-10519203672C}">
      <dgm:prSet/>
      <dgm:spPr/>
      <dgm:t>
        <a:bodyPr/>
        <a:lstStyle/>
        <a:p>
          <a:endParaRPr lang="en-US"/>
        </a:p>
      </dgm:t>
    </dgm:pt>
    <dgm:pt modelId="{97B88BEA-1C83-4896-986E-529E660E6FF2}">
      <dgm:prSet custT="1"/>
      <dgm:spPr/>
      <dgm:t>
        <a:bodyPr/>
        <a:lstStyle/>
        <a:p>
          <a:r>
            <a:rPr lang="en-US" sz="1800" dirty="0">
              <a:solidFill>
                <a:srgbClr val="002060"/>
              </a:solidFill>
              <a:latin typeface="Arial" panose="020B0604020202020204" pitchFamily="34" charset="0"/>
              <a:cs typeface="Arial" panose="020B0604020202020204" pitchFamily="34" charset="0"/>
            </a:rPr>
            <a:t>877.781.9403 (TTY)</a:t>
          </a:r>
          <a:endParaRPr lang="en-US" sz="1400" dirty="0">
            <a:solidFill>
              <a:srgbClr val="002060"/>
            </a:solidFill>
            <a:latin typeface="Arial" panose="020B0604020202020204" pitchFamily="34" charset="0"/>
            <a:cs typeface="Arial" panose="020B0604020202020204" pitchFamily="34" charset="0"/>
          </a:endParaRPr>
        </a:p>
      </dgm:t>
    </dgm:pt>
    <dgm:pt modelId="{03008A00-33C0-4916-814F-FD64F953A01D}" type="parTrans" cxnId="{DA45BF01-B25C-4A18-B97A-9B7BC3DDA572}">
      <dgm:prSet/>
      <dgm:spPr/>
      <dgm:t>
        <a:bodyPr/>
        <a:lstStyle/>
        <a:p>
          <a:endParaRPr lang="en-US"/>
        </a:p>
      </dgm:t>
    </dgm:pt>
    <dgm:pt modelId="{86B736CD-B11A-4697-8BFC-141B63F56893}" type="sibTrans" cxnId="{DA45BF01-B25C-4A18-B97A-9B7BC3DDA572}">
      <dgm:prSet/>
      <dgm:spPr/>
      <dgm:t>
        <a:bodyPr/>
        <a:lstStyle/>
        <a:p>
          <a:endParaRPr lang="en-US"/>
        </a:p>
      </dgm:t>
    </dgm:pt>
    <dgm:pt modelId="{A0D3DD45-4F65-4CC2-8604-503A1159E383}">
      <dgm:prSet custT="1"/>
      <dgm:spPr/>
      <dgm:t>
        <a:bodyPr/>
        <a:lstStyle/>
        <a:p>
          <a:r>
            <a:rPr lang="en-US" sz="2800" dirty="0">
              <a:latin typeface="Arial" panose="020B0604020202020204" pitchFamily="34" charset="0"/>
              <a:cs typeface="Arial" panose="020B0604020202020204" pitchFamily="34" charset="0"/>
            </a:rPr>
            <a:t>Live Chat</a:t>
          </a:r>
        </a:p>
      </dgm:t>
    </dgm:pt>
    <dgm:pt modelId="{1603659A-A2AA-4D7E-90D8-8E386C5D0706}" type="parTrans" cxnId="{D65A4540-D2BB-4169-A103-79DA5BDED9BD}">
      <dgm:prSet/>
      <dgm:spPr/>
      <dgm:t>
        <a:bodyPr/>
        <a:lstStyle/>
        <a:p>
          <a:endParaRPr lang="en-US"/>
        </a:p>
      </dgm:t>
    </dgm:pt>
    <dgm:pt modelId="{3AB7D0E4-AB9E-4C03-8A4F-65B0D35EFBB4}" type="sibTrans" cxnId="{D65A4540-D2BB-4169-A103-79DA5BDED9BD}">
      <dgm:prSet/>
      <dgm:spPr/>
      <dgm:t>
        <a:bodyPr/>
        <a:lstStyle/>
        <a:p>
          <a:endParaRPr lang="en-US"/>
        </a:p>
      </dgm:t>
    </dgm:pt>
    <dgm:pt modelId="{18EA27CD-2033-4A4C-9F96-1EA0682C2302}">
      <dgm:prSet custT="1"/>
      <dgm:spPr/>
      <dgm:t>
        <a:bodyPr/>
        <a:lstStyle/>
        <a:p>
          <a:r>
            <a:rPr lang="en-US" sz="2200" dirty="0">
              <a:solidFill>
                <a:srgbClr val="002060"/>
              </a:solidFill>
              <a:latin typeface="Arial" panose="020B0604020202020204" pitchFamily="34" charset="0"/>
              <a:cs typeface="Arial" panose="020B0604020202020204" pitchFamily="34" charset="0"/>
            </a:rPr>
            <a:t>@ AskJAN.org</a:t>
          </a:r>
        </a:p>
      </dgm:t>
    </dgm:pt>
    <dgm:pt modelId="{1C7D68EC-DE3F-4318-9DE7-EF504F6A6057}" type="parTrans" cxnId="{EA6D3D3C-ABFE-4953-A8F6-AFFB102DE9A3}">
      <dgm:prSet/>
      <dgm:spPr/>
      <dgm:t>
        <a:bodyPr/>
        <a:lstStyle/>
        <a:p>
          <a:endParaRPr lang="en-US"/>
        </a:p>
      </dgm:t>
    </dgm:pt>
    <dgm:pt modelId="{052CBF26-C647-4632-8CB4-3896352AA1FA}" type="sibTrans" cxnId="{EA6D3D3C-ABFE-4953-A8F6-AFFB102DE9A3}">
      <dgm:prSet/>
      <dgm:spPr/>
      <dgm:t>
        <a:bodyPr/>
        <a:lstStyle/>
        <a:p>
          <a:endParaRPr lang="en-US"/>
        </a:p>
      </dgm:t>
    </dgm:pt>
    <dgm:pt modelId="{FC1FEFC9-2F04-4DD2-AD6D-E59FCD44276C}">
      <dgm:prSet custT="1"/>
      <dgm:spPr/>
      <dgm:t>
        <a:bodyPr/>
        <a:lstStyle/>
        <a:p>
          <a:r>
            <a:rPr lang="en-US" sz="2800" dirty="0">
              <a:latin typeface="Arial" panose="020B0604020202020204" pitchFamily="34" charset="0"/>
              <a:cs typeface="Arial" panose="020B0604020202020204" pitchFamily="34" charset="0"/>
            </a:rPr>
            <a:t>Email</a:t>
          </a:r>
          <a:endParaRPr lang="en-US" sz="2200" dirty="0">
            <a:solidFill>
              <a:srgbClr val="002060"/>
            </a:solidFill>
            <a:latin typeface="Arial" panose="020B0604020202020204" pitchFamily="34" charset="0"/>
            <a:cs typeface="Arial" panose="020B0604020202020204" pitchFamily="34" charset="0"/>
          </a:endParaRPr>
        </a:p>
      </dgm:t>
    </dgm:pt>
    <dgm:pt modelId="{E462AE89-421B-4469-9DD2-DFF1505AC0D7}" type="parTrans" cxnId="{FCF5E7F5-2715-4542-867D-09184DEA160F}">
      <dgm:prSet/>
      <dgm:spPr/>
      <dgm:t>
        <a:bodyPr/>
        <a:lstStyle/>
        <a:p>
          <a:endParaRPr lang="en-US"/>
        </a:p>
      </dgm:t>
    </dgm:pt>
    <dgm:pt modelId="{EC3F3601-983A-4014-B0ED-A482BB187717}" type="sibTrans" cxnId="{FCF5E7F5-2715-4542-867D-09184DEA160F}">
      <dgm:prSet/>
      <dgm:spPr/>
      <dgm:t>
        <a:bodyPr/>
        <a:lstStyle/>
        <a:p>
          <a:endParaRPr lang="en-US"/>
        </a:p>
      </dgm:t>
    </dgm:pt>
    <dgm:pt modelId="{2A7A1DD2-1722-4E18-869B-B01993198337}">
      <dgm:prSet custT="1"/>
      <dgm:spPr/>
      <dgm:t>
        <a:bodyPr/>
        <a:lstStyle/>
        <a:p>
          <a:r>
            <a:rPr lang="en-US" sz="2200" dirty="0">
              <a:solidFill>
                <a:srgbClr val="002060"/>
              </a:solidFill>
              <a:latin typeface="Arial" panose="020B0604020202020204" pitchFamily="34" charset="0"/>
              <a:cs typeface="Arial" panose="020B0604020202020204" pitchFamily="34" charset="0"/>
            </a:rPr>
            <a:t>JAN@AskJAN.org</a:t>
          </a:r>
        </a:p>
      </dgm:t>
    </dgm:pt>
    <dgm:pt modelId="{E4467723-727E-40C0-9C05-BD16F5975C67}" type="parTrans" cxnId="{51C96E27-BE03-4808-9A81-CAE8FFE5FBE0}">
      <dgm:prSet/>
      <dgm:spPr/>
      <dgm:t>
        <a:bodyPr/>
        <a:lstStyle/>
        <a:p>
          <a:endParaRPr lang="en-US"/>
        </a:p>
      </dgm:t>
    </dgm:pt>
    <dgm:pt modelId="{C3A54CE1-1038-42D5-9E47-68A356DBD999}" type="sibTrans" cxnId="{51C96E27-BE03-4808-9A81-CAE8FFE5FBE0}">
      <dgm:prSet/>
      <dgm:spPr/>
      <dgm:t>
        <a:bodyPr/>
        <a:lstStyle/>
        <a:p>
          <a:endParaRPr lang="en-US"/>
        </a:p>
      </dgm:t>
    </dgm:pt>
    <dgm:pt modelId="{A3006EF7-0D45-4DEE-873A-90334446B58B}">
      <dgm:prSet custT="1"/>
      <dgm:spPr/>
      <dgm:t>
        <a:bodyPr/>
        <a:lstStyle/>
        <a:p>
          <a:r>
            <a:rPr lang="en-US" sz="2700" dirty="0">
              <a:latin typeface="Arial" panose="020B0604020202020204" pitchFamily="34" charset="0"/>
              <a:cs typeface="Arial" panose="020B0604020202020204" pitchFamily="34" charset="0"/>
            </a:rPr>
            <a:t>Social Media</a:t>
          </a:r>
        </a:p>
      </dgm:t>
    </dgm:pt>
    <dgm:pt modelId="{C57C3AB1-86FA-4DBB-9137-8A6F7965C6F2}" type="parTrans" cxnId="{34945F37-47EE-4F7C-9232-2758C7690927}">
      <dgm:prSet/>
      <dgm:spPr/>
      <dgm:t>
        <a:bodyPr/>
        <a:lstStyle/>
        <a:p>
          <a:endParaRPr lang="en-US"/>
        </a:p>
      </dgm:t>
    </dgm:pt>
    <dgm:pt modelId="{BF37630E-EA3F-462E-86D5-951B26ABCABC}" type="sibTrans" cxnId="{34945F37-47EE-4F7C-9232-2758C7690927}">
      <dgm:prSet/>
      <dgm:spPr/>
      <dgm:t>
        <a:bodyPr/>
        <a:lstStyle/>
        <a:p>
          <a:endParaRPr lang="en-US"/>
        </a:p>
      </dgm:t>
    </dgm:pt>
    <dgm:pt modelId="{4F2DF93E-E6A9-4AB9-B514-15D47164A693}">
      <dgm:prSet custT="1"/>
      <dgm:spPr/>
      <dgm:t>
        <a:bodyPr/>
        <a:lstStyle/>
        <a:p>
          <a:r>
            <a:rPr lang="en-US" sz="2000" dirty="0">
              <a:solidFill>
                <a:srgbClr val="002060"/>
              </a:solidFill>
              <a:latin typeface="Arial" panose="020B0604020202020204" pitchFamily="34" charset="0"/>
              <a:cs typeface="Arial" panose="020B0604020202020204" pitchFamily="34" charset="0"/>
            </a:rPr>
            <a:t>Facebook – Job Accommodation Network</a:t>
          </a:r>
          <a:br>
            <a:rPr lang="en-US" sz="2000" dirty="0">
              <a:solidFill>
                <a:srgbClr val="002060"/>
              </a:solidFill>
              <a:latin typeface="Arial" panose="020B0604020202020204" pitchFamily="34" charset="0"/>
              <a:cs typeface="Arial" panose="020B0604020202020204" pitchFamily="34" charset="0"/>
            </a:rPr>
          </a:br>
          <a:r>
            <a:rPr lang="en-US" sz="2000" dirty="0">
              <a:solidFill>
                <a:srgbClr val="002060"/>
              </a:solidFill>
              <a:latin typeface="Arial" panose="020B0604020202020204" pitchFamily="34" charset="0"/>
              <a:cs typeface="Arial" panose="020B0604020202020204" pitchFamily="34" charset="0"/>
            </a:rPr>
            <a:t>Twitter – @JANatJAN</a:t>
          </a:r>
        </a:p>
      </dgm:t>
    </dgm:pt>
    <dgm:pt modelId="{C8C62D38-2403-433E-BF37-055DDC2DD405}" type="parTrans" cxnId="{B83C7158-96A1-4A66-9233-CBC715892A6B}">
      <dgm:prSet/>
      <dgm:spPr/>
      <dgm:t>
        <a:bodyPr/>
        <a:lstStyle/>
        <a:p>
          <a:endParaRPr lang="en-US"/>
        </a:p>
      </dgm:t>
    </dgm:pt>
    <dgm:pt modelId="{09B8353E-59CD-4465-A0B7-78D75F847EB0}" type="sibTrans" cxnId="{B83C7158-96A1-4A66-9233-CBC715892A6B}">
      <dgm:prSet/>
      <dgm:spPr/>
      <dgm:t>
        <a:bodyPr/>
        <a:lstStyle/>
        <a:p>
          <a:endParaRPr lang="en-US"/>
        </a:p>
      </dgm:t>
    </dgm:pt>
    <dgm:pt modelId="{07FFBE56-8E5C-47B4-826F-78B60D33A189}" type="pres">
      <dgm:prSet presAssocID="{E1B7B5C9-E85B-4562-B0C3-16DA6BBF8EE6}" presName="Name0" presStyleCnt="0">
        <dgm:presLayoutVars>
          <dgm:dir/>
          <dgm:animLvl val="lvl"/>
          <dgm:resizeHandles val="exact"/>
        </dgm:presLayoutVars>
      </dgm:prSet>
      <dgm:spPr/>
    </dgm:pt>
    <dgm:pt modelId="{40A25EE5-414F-4CDC-9E2C-E081EC179671}" type="pres">
      <dgm:prSet presAssocID="{8ACAB785-AC2A-4D2E-B9DF-3407BCD9C035}" presName="linNode" presStyleCnt="0"/>
      <dgm:spPr/>
    </dgm:pt>
    <dgm:pt modelId="{358F9B01-4B8A-49E6-8182-92064EE7D17C}" type="pres">
      <dgm:prSet presAssocID="{8ACAB785-AC2A-4D2E-B9DF-3407BCD9C035}" presName="parentText" presStyleLbl="alignNode1" presStyleIdx="0" presStyleCnt="5">
        <dgm:presLayoutVars>
          <dgm:chMax val="1"/>
          <dgm:bulletEnabled/>
        </dgm:presLayoutVars>
      </dgm:prSet>
      <dgm:spPr/>
    </dgm:pt>
    <dgm:pt modelId="{C10D720D-524B-40A2-9A01-9A5E8D4E41AE}" type="pres">
      <dgm:prSet presAssocID="{8ACAB785-AC2A-4D2E-B9DF-3407BCD9C035}" presName="descendantText" presStyleLbl="alignAccFollowNode1" presStyleIdx="0" presStyleCnt="5">
        <dgm:presLayoutVars>
          <dgm:bulletEnabled/>
        </dgm:presLayoutVars>
      </dgm:prSet>
      <dgm:spPr/>
    </dgm:pt>
    <dgm:pt modelId="{7D49CA3D-23B6-48DE-9AD8-E36620B30B23}" type="pres">
      <dgm:prSet presAssocID="{69E6F4DC-D787-4931-B7E9-6F56D48E4F03}" presName="sp" presStyleCnt="0"/>
      <dgm:spPr/>
    </dgm:pt>
    <dgm:pt modelId="{5B4F5400-2CA5-4E04-9778-5EB04855F054}" type="pres">
      <dgm:prSet presAssocID="{49BE56A4-9965-437C-8434-2A62BF01B3DC}" presName="linNode" presStyleCnt="0"/>
      <dgm:spPr/>
    </dgm:pt>
    <dgm:pt modelId="{F603894A-3084-49F9-A36C-5951C1EE89B2}" type="pres">
      <dgm:prSet presAssocID="{49BE56A4-9965-437C-8434-2A62BF01B3DC}" presName="parentText" presStyleLbl="alignNode1" presStyleIdx="1" presStyleCnt="5">
        <dgm:presLayoutVars>
          <dgm:chMax val="1"/>
          <dgm:bulletEnabled/>
        </dgm:presLayoutVars>
      </dgm:prSet>
      <dgm:spPr/>
    </dgm:pt>
    <dgm:pt modelId="{1DC4E024-7BBB-4D38-86F8-4194D5DE58DA}" type="pres">
      <dgm:prSet presAssocID="{49BE56A4-9965-437C-8434-2A62BF01B3DC}" presName="descendantText" presStyleLbl="alignAccFollowNode1" presStyleIdx="1" presStyleCnt="5">
        <dgm:presLayoutVars>
          <dgm:bulletEnabled/>
        </dgm:presLayoutVars>
      </dgm:prSet>
      <dgm:spPr/>
    </dgm:pt>
    <dgm:pt modelId="{E0FFD8AD-8CF5-4E45-9D51-35685BCBCEBD}" type="pres">
      <dgm:prSet presAssocID="{F0DBC532-2ADA-4402-A4D7-2464EDC35BCC}" presName="sp" presStyleCnt="0"/>
      <dgm:spPr/>
    </dgm:pt>
    <dgm:pt modelId="{9B02DB0F-A71B-49D6-BE66-3D888A65B851}" type="pres">
      <dgm:prSet presAssocID="{A0D3DD45-4F65-4CC2-8604-503A1159E383}" presName="linNode" presStyleCnt="0"/>
      <dgm:spPr/>
    </dgm:pt>
    <dgm:pt modelId="{D6616D64-945C-4031-9A6D-F593D1F33F19}" type="pres">
      <dgm:prSet presAssocID="{A0D3DD45-4F65-4CC2-8604-503A1159E383}" presName="parentText" presStyleLbl="alignNode1" presStyleIdx="2" presStyleCnt="5">
        <dgm:presLayoutVars>
          <dgm:chMax val="1"/>
          <dgm:bulletEnabled/>
        </dgm:presLayoutVars>
      </dgm:prSet>
      <dgm:spPr/>
    </dgm:pt>
    <dgm:pt modelId="{616151C3-E234-47B5-9F99-ABAAD403D986}" type="pres">
      <dgm:prSet presAssocID="{A0D3DD45-4F65-4CC2-8604-503A1159E383}" presName="descendantText" presStyleLbl="alignAccFollowNode1" presStyleIdx="2" presStyleCnt="5" custLinFactNeighborX="-8" custLinFactNeighborY="-471">
        <dgm:presLayoutVars>
          <dgm:bulletEnabled/>
        </dgm:presLayoutVars>
      </dgm:prSet>
      <dgm:spPr/>
    </dgm:pt>
    <dgm:pt modelId="{D2B87F09-8361-4C2F-AD4C-8FBE177A8870}" type="pres">
      <dgm:prSet presAssocID="{3AB7D0E4-AB9E-4C03-8A4F-65B0D35EFBB4}" presName="sp" presStyleCnt="0"/>
      <dgm:spPr/>
    </dgm:pt>
    <dgm:pt modelId="{DE0B3176-54B0-4E96-912D-788BA68238C6}" type="pres">
      <dgm:prSet presAssocID="{FC1FEFC9-2F04-4DD2-AD6D-E59FCD44276C}" presName="linNode" presStyleCnt="0"/>
      <dgm:spPr/>
    </dgm:pt>
    <dgm:pt modelId="{9E7119BA-6D7B-4AF7-862A-6C863DC37D5B}" type="pres">
      <dgm:prSet presAssocID="{FC1FEFC9-2F04-4DD2-AD6D-E59FCD44276C}" presName="parentText" presStyleLbl="alignNode1" presStyleIdx="3" presStyleCnt="5" custLinFactNeighborY="26">
        <dgm:presLayoutVars>
          <dgm:chMax val="1"/>
          <dgm:bulletEnabled/>
        </dgm:presLayoutVars>
      </dgm:prSet>
      <dgm:spPr/>
    </dgm:pt>
    <dgm:pt modelId="{BDFC0553-FF3D-4E22-B819-89FBB206C6D3}" type="pres">
      <dgm:prSet presAssocID="{FC1FEFC9-2F04-4DD2-AD6D-E59FCD44276C}" presName="descendantText" presStyleLbl="alignAccFollowNode1" presStyleIdx="3" presStyleCnt="5" custLinFactNeighborX="-8" custLinFactNeighborY="27">
        <dgm:presLayoutVars>
          <dgm:bulletEnabled/>
        </dgm:presLayoutVars>
      </dgm:prSet>
      <dgm:spPr/>
    </dgm:pt>
    <dgm:pt modelId="{6491ABF5-336F-443E-94A5-EB321C19FB9B}" type="pres">
      <dgm:prSet presAssocID="{EC3F3601-983A-4014-B0ED-A482BB187717}" presName="sp" presStyleCnt="0"/>
      <dgm:spPr/>
    </dgm:pt>
    <dgm:pt modelId="{017F28BA-9260-49B2-84FB-A1981724ACE6}" type="pres">
      <dgm:prSet presAssocID="{A3006EF7-0D45-4DEE-873A-90334446B58B}" presName="linNode" presStyleCnt="0"/>
      <dgm:spPr/>
    </dgm:pt>
    <dgm:pt modelId="{74143DC2-0AFE-4F3A-AA20-35BD260D12F0}" type="pres">
      <dgm:prSet presAssocID="{A3006EF7-0D45-4DEE-873A-90334446B58B}" presName="parentText" presStyleLbl="alignNode1" presStyleIdx="4" presStyleCnt="5" custLinFactNeighborX="2" custLinFactNeighborY="1754">
        <dgm:presLayoutVars>
          <dgm:chMax val="1"/>
          <dgm:bulletEnabled/>
        </dgm:presLayoutVars>
      </dgm:prSet>
      <dgm:spPr/>
    </dgm:pt>
    <dgm:pt modelId="{CBFB381D-2314-4C74-93DF-1C615E841C82}" type="pres">
      <dgm:prSet presAssocID="{A3006EF7-0D45-4DEE-873A-90334446B58B}" presName="descendantText" presStyleLbl="alignAccFollowNode1" presStyleIdx="4" presStyleCnt="5">
        <dgm:presLayoutVars>
          <dgm:bulletEnabled/>
        </dgm:presLayoutVars>
      </dgm:prSet>
      <dgm:spPr/>
    </dgm:pt>
  </dgm:ptLst>
  <dgm:cxnLst>
    <dgm:cxn modelId="{DA45BF01-B25C-4A18-B97A-9B7BC3DDA572}" srcId="{49BE56A4-9965-437C-8434-2A62BF01B3DC}" destId="{97B88BEA-1C83-4896-986E-529E660E6FF2}" srcOrd="1" destOrd="0" parTransId="{03008A00-33C0-4916-814F-FD64F953A01D}" sibTransId="{86B736CD-B11A-4697-8BFC-141B63F56893}"/>
    <dgm:cxn modelId="{B5612209-10EC-42D6-92E5-506F311E9510}" type="presOf" srcId="{9D91E057-164E-4B0A-A113-56ABD94EDA0C}" destId="{1DC4E024-7BBB-4D38-86F8-4194D5DE58DA}" srcOrd="0" destOrd="0" presId="urn:microsoft.com/office/officeart/2016/7/layout/VerticalSolidActionList"/>
    <dgm:cxn modelId="{6043C80C-5C2B-4A19-BA12-A28A07AC5CA0}" type="presOf" srcId="{37A3B53A-8575-48B8-B44D-8B948D4D4233}" destId="{C10D720D-524B-40A2-9A01-9A5E8D4E41AE}" srcOrd="0" destOrd="0" presId="urn:microsoft.com/office/officeart/2016/7/layout/VerticalSolidActionList"/>
    <dgm:cxn modelId="{51C96E27-BE03-4808-9A81-CAE8FFE5FBE0}" srcId="{FC1FEFC9-2F04-4DD2-AD6D-E59FCD44276C}" destId="{2A7A1DD2-1722-4E18-869B-B01993198337}" srcOrd="0" destOrd="0" parTransId="{E4467723-727E-40C0-9C05-BD16F5975C67}" sibTransId="{C3A54CE1-1038-42D5-9E47-68A356DBD999}"/>
    <dgm:cxn modelId="{0FEB2931-A2C3-4ED4-ADCF-595CF821C213}" type="presOf" srcId="{A3006EF7-0D45-4DEE-873A-90334446B58B}" destId="{74143DC2-0AFE-4F3A-AA20-35BD260D12F0}" srcOrd="0" destOrd="0" presId="urn:microsoft.com/office/officeart/2016/7/layout/VerticalSolidActionList"/>
    <dgm:cxn modelId="{34945F37-47EE-4F7C-9232-2758C7690927}" srcId="{E1B7B5C9-E85B-4562-B0C3-16DA6BBF8EE6}" destId="{A3006EF7-0D45-4DEE-873A-90334446B58B}" srcOrd="4" destOrd="0" parTransId="{C57C3AB1-86FA-4DBB-9137-8A6F7965C6F2}" sibTransId="{BF37630E-EA3F-462E-86D5-951B26ABCABC}"/>
    <dgm:cxn modelId="{B13A953B-B7BC-493D-A250-B9DFA9838655}" type="presOf" srcId="{A0D3DD45-4F65-4CC2-8604-503A1159E383}" destId="{D6616D64-945C-4031-9A6D-F593D1F33F19}" srcOrd="0" destOrd="0" presId="urn:microsoft.com/office/officeart/2016/7/layout/VerticalSolidActionList"/>
    <dgm:cxn modelId="{EA6D3D3C-ABFE-4953-A8F6-AFFB102DE9A3}" srcId="{A0D3DD45-4F65-4CC2-8604-503A1159E383}" destId="{18EA27CD-2033-4A4C-9F96-1EA0682C2302}" srcOrd="0" destOrd="0" parTransId="{1C7D68EC-DE3F-4318-9DE7-EF504F6A6057}" sibTransId="{052CBF26-C647-4632-8CB4-3896352AA1FA}"/>
    <dgm:cxn modelId="{A156593E-2100-4412-9710-E71904B7EA0C}" type="presOf" srcId="{49BE56A4-9965-437C-8434-2A62BF01B3DC}" destId="{F603894A-3084-49F9-A36C-5951C1EE89B2}" srcOrd="0" destOrd="0" presId="urn:microsoft.com/office/officeart/2016/7/layout/VerticalSolidActionList"/>
    <dgm:cxn modelId="{D65A4540-D2BB-4169-A103-79DA5BDED9BD}" srcId="{E1B7B5C9-E85B-4562-B0C3-16DA6BBF8EE6}" destId="{A0D3DD45-4F65-4CC2-8604-503A1159E383}" srcOrd="2" destOrd="0" parTransId="{1603659A-A2AA-4D7E-90D8-8E386C5D0706}" sibTransId="{3AB7D0E4-AB9E-4C03-8A4F-65B0D35EFBB4}"/>
    <dgm:cxn modelId="{5944F666-D188-4E7B-982E-EE260D511FB7}" type="presOf" srcId="{4F2DF93E-E6A9-4AB9-B514-15D47164A693}" destId="{CBFB381D-2314-4C74-93DF-1C615E841C82}" srcOrd="0" destOrd="0" presId="urn:microsoft.com/office/officeart/2016/7/layout/VerticalSolidActionList"/>
    <dgm:cxn modelId="{2641834B-5CD4-479F-ADF2-CA4190EBCFD8}" type="presOf" srcId="{FC1FEFC9-2F04-4DD2-AD6D-E59FCD44276C}" destId="{9E7119BA-6D7B-4AF7-862A-6C863DC37D5B}" srcOrd="0" destOrd="0" presId="urn:microsoft.com/office/officeart/2016/7/layout/VerticalSolidActionList"/>
    <dgm:cxn modelId="{9179B36E-4507-4BCC-BAC6-371F66169461}" type="presOf" srcId="{97B88BEA-1C83-4896-986E-529E660E6FF2}" destId="{1DC4E024-7BBB-4D38-86F8-4194D5DE58DA}" srcOrd="0" destOrd="1" presId="urn:microsoft.com/office/officeart/2016/7/layout/VerticalSolidActionList"/>
    <dgm:cxn modelId="{20A6FE57-D66D-4A40-8EC9-EA6E300973D4}" srcId="{E1B7B5C9-E85B-4562-B0C3-16DA6BBF8EE6}" destId="{49BE56A4-9965-437C-8434-2A62BF01B3DC}" srcOrd="1" destOrd="0" parTransId="{9A6B54CE-0864-4619-852F-CC1050D929CA}" sibTransId="{F0DBC532-2ADA-4402-A4D7-2464EDC35BCC}"/>
    <dgm:cxn modelId="{B83C7158-96A1-4A66-9233-CBC715892A6B}" srcId="{A3006EF7-0D45-4DEE-873A-90334446B58B}" destId="{4F2DF93E-E6A9-4AB9-B514-15D47164A693}" srcOrd="0" destOrd="0" parTransId="{C8C62D38-2403-433E-BF37-055DDC2DD405}" sibTransId="{09B8353E-59CD-4465-A0B7-78D75F847EB0}"/>
    <dgm:cxn modelId="{4EBD27A0-B7A2-4737-91DE-52E36C39BFAC}" type="presOf" srcId="{E1B7B5C9-E85B-4562-B0C3-16DA6BBF8EE6}" destId="{07FFBE56-8E5C-47B4-826F-78B60D33A189}" srcOrd="0" destOrd="0" presId="urn:microsoft.com/office/officeart/2016/7/layout/VerticalSolidActionList"/>
    <dgm:cxn modelId="{1EF9DDB5-0F02-487C-9142-174A6229BE3E}" type="presOf" srcId="{2A7A1DD2-1722-4E18-869B-B01993198337}" destId="{BDFC0553-FF3D-4E22-B819-89FBB206C6D3}" srcOrd="0" destOrd="0" presId="urn:microsoft.com/office/officeart/2016/7/layout/VerticalSolidActionList"/>
    <dgm:cxn modelId="{E53CCCBA-9B32-4F55-A0D6-9E9A79260ACF}" type="presOf" srcId="{18EA27CD-2033-4A4C-9F96-1EA0682C2302}" destId="{616151C3-E234-47B5-9F99-ABAAD403D986}" srcOrd="0" destOrd="0" presId="urn:microsoft.com/office/officeart/2016/7/layout/VerticalSolidActionList"/>
    <dgm:cxn modelId="{63D6D5BB-7F8B-4EE4-8738-4E34EB26870D}" srcId="{8ACAB785-AC2A-4D2E-B9DF-3407BCD9C035}" destId="{37A3B53A-8575-48B8-B44D-8B948D4D4233}" srcOrd="0" destOrd="0" parTransId="{E473B189-50AD-4439-82CD-577386CA202C}" sibTransId="{71748C51-AB7B-4BB9-9574-82A8430EC315}"/>
    <dgm:cxn modelId="{76D0BBE6-E9BD-46BB-9614-10519203672C}" srcId="{49BE56A4-9965-437C-8434-2A62BF01B3DC}" destId="{9D91E057-164E-4B0A-A113-56ABD94EDA0C}" srcOrd="0" destOrd="0" parTransId="{5A81F364-86FA-4E3E-B352-DFE5B002AE4C}" sibTransId="{F53DA0D4-1609-4C08-BAD7-2F70B6F97CFB}"/>
    <dgm:cxn modelId="{09371DE9-6201-48DC-9F6B-1FA191C35CF2}" srcId="{E1B7B5C9-E85B-4562-B0C3-16DA6BBF8EE6}" destId="{8ACAB785-AC2A-4D2E-B9DF-3407BCD9C035}" srcOrd="0" destOrd="0" parTransId="{F07C9693-6151-412C-910C-635EDE941326}" sibTransId="{69E6F4DC-D787-4931-B7E9-6F56D48E4F03}"/>
    <dgm:cxn modelId="{3A0328EB-2ABA-498C-B254-C9FA6FEF2943}" type="presOf" srcId="{8ACAB785-AC2A-4D2E-B9DF-3407BCD9C035}" destId="{358F9B01-4B8A-49E6-8182-92064EE7D17C}" srcOrd="0" destOrd="0" presId="urn:microsoft.com/office/officeart/2016/7/layout/VerticalSolidActionList"/>
    <dgm:cxn modelId="{FCF5E7F5-2715-4542-867D-09184DEA160F}" srcId="{E1B7B5C9-E85B-4562-B0C3-16DA6BBF8EE6}" destId="{FC1FEFC9-2F04-4DD2-AD6D-E59FCD44276C}" srcOrd="3" destOrd="0" parTransId="{E462AE89-421B-4469-9DD2-DFF1505AC0D7}" sibTransId="{EC3F3601-983A-4014-B0ED-A482BB187717}"/>
    <dgm:cxn modelId="{0734BF0A-626C-41B8-BFCA-90494E6F12E7}" type="presParOf" srcId="{07FFBE56-8E5C-47B4-826F-78B60D33A189}" destId="{40A25EE5-414F-4CDC-9E2C-E081EC179671}" srcOrd="0" destOrd="0" presId="urn:microsoft.com/office/officeart/2016/7/layout/VerticalSolidActionList"/>
    <dgm:cxn modelId="{E7D70241-7432-4EA1-B7AC-56AE4B2316E8}" type="presParOf" srcId="{40A25EE5-414F-4CDC-9E2C-E081EC179671}" destId="{358F9B01-4B8A-49E6-8182-92064EE7D17C}" srcOrd="0" destOrd="0" presId="urn:microsoft.com/office/officeart/2016/7/layout/VerticalSolidActionList"/>
    <dgm:cxn modelId="{9BA6F410-7C02-4BE6-8901-192457BF38F6}" type="presParOf" srcId="{40A25EE5-414F-4CDC-9E2C-E081EC179671}" destId="{C10D720D-524B-40A2-9A01-9A5E8D4E41AE}" srcOrd="1" destOrd="0" presId="urn:microsoft.com/office/officeart/2016/7/layout/VerticalSolidActionList"/>
    <dgm:cxn modelId="{09DADCAC-A46F-4531-8275-61C8A3860689}" type="presParOf" srcId="{07FFBE56-8E5C-47B4-826F-78B60D33A189}" destId="{7D49CA3D-23B6-48DE-9AD8-E36620B30B23}" srcOrd="1" destOrd="0" presId="urn:microsoft.com/office/officeart/2016/7/layout/VerticalSolidActionList"/>
    <dgm:cxn modelId="{5C8A7E98-B760-44B2-8DDF-C7CA0B2B4369}" type="presParOf" srcId="{07FFBE56-8E5C-47B4-826F-78B60D33A189}" destId="{5B4F5400-2CA5-4E04-9778-5EB04855F054}" srcOrd="2" destOrd="0" presId="urn:microsoft.com/office/officeart/2016/7/layout/VerticalSolidActionList"/>
    <dgm:cxn modelId="{30B07061-56A4-4175-99EE-F721A4832B7E}" type="presParOf" srcId="{5B4F5400-2CA5-4E04-9778-5EB04855F054}" destId="{F603894A-3084-49F9-A36C-5951C1EE89B2}" srcOrd="0" destOrd="0" presId="urn:microsoft.com/office/officeart/2016/7/layout/VerticalSolidActionList"/>
    <dgm:cxn modelId="{85DA5D41-DF27-47A9-8D92-AF5C4D9D372F}" type="presParOf" srcId="{5B4F5400-2CA5-4E04-9778-5EB04855F054}" destId="{1DC4E024-7BBB-4D38-86F8-4194D5DE58DA}" srcOrd="1" destOrd="0" presId="urn:microsoft.com/office/officeart/2016/7/layout/VerticalSolidActionList"/>
    <dgm:cxn modelId="{D90B7599-CCCB-482B-A84C-D04723B3A945}" type="presParOf" srcId="{07FFBE56-8E5C-47B4-826F-78B60D33A189}" destId="{E0FFD8AD-8CF5-4E45-9D51-35685BCBCEBD}" srcOrd="3" destOrd="0" presId="urn:microsoft.com/office/officeart/2016/7/layout/VerticalSolidActionList"/>
    <dgm:cxn modelId="{3507611B-4B03-4267-9E3D-32D7E7A5BC4A}" type="presParOf" srcId="{07FFBE56-8E5C-47B4-826F-78B60D33A189}" destId="{9B02DB0F-A71B-49D6-BE66-3D888A65B851}" srcOrd="4" destOrd="0" presId="urn:microsoft.com/office/officeart/2016/7/layout/VerticalSolidActionList"/>
    <dgm:cxn modelId="{44C792F7-F662-4F49-AB8A-88D611463F4A}" type="presParOf" srcId="{9B02DB0F-A71B-49D6-BE66-3D888A65B851}" destId="{D6616D64-945C-4031-9A6D-F593D1F33F19}" srcOrd="0" destOrd="0" presId="urn:microsoft.com/office/officeart/2016/7/layout/VerticalSolidActionList"/>
    <dgm:cxn modelId="{09E87C70-F8AC-4CD3-8624-1BBA850E00EF}" type="presParOf" srcId="{9B02DB0F-A71B-49D6-BE66-3D888A65B851}" destId="{616151C3-E234-47B5-9F99-ABAAD403D986}" srcOrd="1" destOrd="0" presId="urn:microsoft.com/office/officeart/2016/7/layout/VerticalSolidActionList"/>
    <dgm:cxn modelId="{0C467449-744C-476A-8E1E-19F594A2E6A6}" type="presParOf" srcId="{07FFBE56-8E5C-47B4-826F-78B60D33A189}" destId="{D2B87F09-8361-4C2F-AD4C-8FBE177A8870}" srcOrd="5" destOrd="0" presId="urn:microsoft.com/office/officeart/2016/7/layout/VerticalSolidActionList"/>
    <dgm:cxn modelId="{F1E752F7-0C6C-4102-852C-AE58EAAAAE17}" type="presParOf" srcId="{07FFBE56-8E5C-47B4-826F-78B60D33A189}" destId="{DE0B3176-54B0-4E96-912D-788BA68238C6}" srcOrd="6" destOrd="0" presId="urn:microsoft.com/office/officeart/2016/7/layout/VerticalSolidActionList"/>
    <dgm:cxn modelId="{5B165FA2-7360-4C4D-8AB6-0B09CB308C60}" type="presParOf" srcId="{DE0B3176-54B0-4E96-912D-788BA68238C6}" destId="{9E7119BA-6D7B-4AF7-862A-6C863DC37D5B}" srcOrd="0" destOrd="0" presId="urn:microsoft.com/office/officeart/2016/7/layout/VerticalSolidActionList"/>
    <dgm:cxn modelId="{52111B20-3911-4C1B-8195-551462AF7215}" type="presParOf" srcId="{DE0B3176-54B0-4E96-912D-788BA68238C6}" destId="{BDFC0553-FF3D-4E22-B819-89FBB206C6D3}" srcOrd="1" destOrd="0" presId="urn:microsoft.com/office/officeart/2016/7/layout/VerticalSolidActionList"/>
    <dgm:cxn modelId="{2317705B-5CE9-479F-B214-56F8EC319EE7}" type="presParOf" srcId="{07FFBE56-8E5C-47B4-826F-78B60D33A189}" destId="{6491ABF5-336F-443E-94A5-EB321C19FB9B}" srcOrd="7" destOrd="0" presId="urn:microsoft.com/office/officeart/2016/7/layout/VerticalSolidActionList"/>
    <dgm:cxn modelId="{4DC21BDA-2C2A-4003-8742-0A93CC841699}" type="presParOf" srcId="{07FFBE56-8E5C-47B4-826F-78B60D33A189}" destId="{017F28BA-9260-49B2-84FB-A1981724ACE6}" srcOrd="8" destOrd="0" presId="urn:microsoft.com/office/officeart/2016/7/layout/VerticalSolidActionList"/>
    <dgm:cxn modelId="{F7761E00-CB0A-4698-9C43-166FD51262AD}" type="presParOf" srcId="{017F28BA-9260-49B2-84FB-A1981724ACE6}" destId="{74143DC2-0AFE-4F3A-AA20-35BD260D12F0}" srcOrd="0" destOrd="0" presId="urn:microsoft.com/office/officeart/2016/7/layout/VerticalSolidActionList"/>
    <dgm:cxn modelId="{C4DC7631-1B43-4658-AF43-F124DF24C2CC}" type="presParOf" srcId="{017F28BA-9260-49B2-84FB-A1981724ACE6}" destId="{CBFB381D-2314-4C74-93DF-1C615E841C82}"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939AD-943B-41EC-AB1A-4DF5ED39792E}">
      <dsp:nvSpPr>
        <dsp:cNvPr id="0" name=""/>
        <dsp:cNvSpPr/>
      </dsp:nvSpPr>
      <dsp:spPr>
        <a:xfrm>
          <a:off x="0" y="353521"/>
          <a:ext cx="11029950" cy="215460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499872"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Nova" panose="020B0504020202020204" pitchFamily="34" charset="0"/>
              <a:cs typeface="Arial" panose="020B0604020202020204" pitchFamily="34" charset="0"/>
            </a:rPr>
            <a:t>Q&amp;A option at the bottom of the screen</a:t>
          </a:r>
          <a:endParaRPr lang="en-US" sz="2400" kern="1200" dirty="0">
            <a:solidFill>
              <a:schemeClr val="accent1"/>
            </a:solidFill>
            <a:latin typeface="Arial Nova" panose="020B0504020202020204" pitchFamily="34" charset="0"/>
            <a:cs typeface="Arial" panose="020B0604020202020204" pitchFamily="34" charset="0"/>
          </a:endParaRPr>
        </a:p>
        <a:p>
          <a:pPr marL="228600" lvl="1" indent="-228600" algn="l" defTabSz="1066800">
            <a:lnSpc>
              <a:spcPct val="90000"/>
            </a:lnSpc>
            <a:spcBef>
              <a:spcPct val="0"/>
            </a:spcBef>
            <a:spcAft>
              <a:spcPts val="600"/>
            </a:spcAft>
            <a:buFont typeface="Wingdings" panose="05000000000000000000" pitchFamily="2" charset="2"/>
            <a:buChar char="§"/>
          </a:pPr>
          <a:r>
            <a:rPr lang="en-US" sz="2400" kern="1200" dirty="0">
              <a:solidFill>
                <a:schemeClr val="accent1"/>
              </a:solidFill>
              <a:latin typeface="Arial Nova" panose="020B0504020202020204" pitchFamily="34" charset="0"/>
              <a:cs typeface="Arial" panose="020B0604020202020204" pitchFamily="34" charset="0"/>
            </a:rPr>
            <a:t>800-526-7234 or 877-781-9403 (TTY) or </a:t>
          </a:r>
          <a:r>
            <a:rPr lang="en-US" sz="2400" b="0" kern="1200" dirty="0">
              <a:solidFill>
                <a:schemeClr val="accent1"/>
              </a:solidFill>
              <a:latin typeface="Arial Nova" panose="020B0504020202020204" pitchFamily="34" charset="0"/>
              <a:cs typeface="Arial" panose="020B0604020202020204" pitchFamily="34" charset="0"/>
            </a:rPr>
            <a:t>Live Chat at AskJAN.org</a:t>
          </a:r>
          <a:endParaRPr lang="en-US" sz="2400" kern="1200" dirty="0">
            <a:solidFill>
              <a:schemeClr val="accent1"/>
            </a:solidFill>
            <a:latin typeface="Arial Nova" panose="020B0504020202020204" pitchFamily="34" charset="0"/>
            <a:cs typeface="Arial" panose="020B0604020202020204" pitchFamily="34" charset="0"/>
          </a:endParaRPr>
        </a:p>
        <a:p>
          <a:pPr marL="228600" lvl="1" indent="-228600" algn="l" defTabSz="1066800">
            <a:lnSpc>
              <a:spcPct val="90000"/>
            </a:lnSpc>
            <a:spcBef>
              <a:spcPct val="0"/>
            </a:spcBef>
            <a:spcAft>
              <a:spcPts val="600"/>
            </a:spcAft>
            <a:buFont typeface="Wingdings" panose="05000000000000000000" pitchFamily="2" charset="2"/>
            <a:buChar char="§"/>
          </a:pPr>
          <a:r>
            <a:rPr lang="en-US" sz="2400" kern="1200" dirty="0">
              <a:solidFill>
                <a:schemeClr val="accent1"/>
              </a:solidFill>
              <a:latin typeface="Arial Nova" panose="020B0504020202020204" pitchFamily="34" charset="0"/>
              <a:cs typeface="Arial" panose="020B0604020202020204" pitchFamily="34" charset="0"/>
            </a:rPr>
            <a:t>Frequently Asked Questions (FAQ)</a:t>
          </a:r>
          <a:br>
            <a:rPr lang="en-US" sz="2400" kern="1200" dirty="0">
              <a:solidFill>
                <a:schemeClr val="accent1"/>
              </a:solidFill>
              <a:latin typeface="Arial Nova" panose="020B0504020202020204" pitchFamily="34" charset="0"/>
              <a:cs typeface="Arial" panose="020B0604020202020204" pitchFamily="34" charset="0"/>
            </a:rPr>
          </a:br>
          <a:r>
            <a:rPr lang="en-US" sz="2200" u="none" kern="1200" dirty="0">
              <a:solidFill>
                <a:srgbClr val="0070C0"/>
              </a:solidFill>
              <a:latin typeface="Arial Nova" panose="020B05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AskJAN.org/Training/JAN-Webcast-Frequently-Asked-</a:t>
          </a:r>
          <a:r>
            <a:rPr lang="en-US" sz="2200" u="none" kern="1200" dirty="0" err="1">
              <a:solidFill>
                <a:srgbClr val="0070C0"/>
              </a:solidFill>
              <a:latin typeface="Arial Nova" panose="020B05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Questions.cfm</a:t>
          </a:r>
          <a:endParaRPr lang="en-US" sz="2200" u="none" kern="1200" dirty="0">
            <a:solidFill>
              <a:srgbClr val="0070C0"/>
            </a:solidFill>
            <a:latin typeface="Arial Nova" panose="020B0504020202020204" pitchFamily="34" charset="0"/>
            <a:cs typeface="Arial" panose="020B0604020202020204" pitchFamily="34" charset="0"/>
          </a:endParaRPr>
        </a:p>
      </dsp:txBody>
      <dsp:txXfrm>
        <a:off x="0" y="353521"/>
        <a:ext cx="11029950" cy="2154600"/>
      </dsp:txXfrm>
    </dsp:sp>
    <dsp:sp modelId="{C33B9B2B-6CAA-4302-BE0D-981D8F0C9B10}">
      <dsp:nvSpPr>
        <dsp:cNvPr id="0" name=""/>
        <dsp:cNvSpPr/>
      </dsp:nvSpPr>
      <dsp:spPr>
        <a:xfrm>
          <a:off x="551497" y="4739"/>
          <a:ext cx="7720965" cy="70848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Technical Difficulties</a:t>
          </a:r>
        </a:p>
      </dsp:txBody>
      <dsp:txXfrm>
        <a:off x="586082" y="39324"/>
        <a:ext cx="7651795" cy="639310"/>
      </dsp:txXfrm>
    </dsp:sp>
    <dsp:sp modelId="{D395A932-415F-4401-9F15-706E3511CF60}">
      <dsp:nvSpPr>
        <dsp:cNvPr id="0" name=""/>
        <dsp:cNvSpPr/>
      </dsp:nvSpPr>
      <dsp:spPr>
        <a:xfrm>
          <a:off x="0" y="3002158"/>
          <a:ext cx="11029950" cy="102060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499872"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Nova" panose="020B0504020202020204" pitchFamily="34" charset="0"/>
              <a:cs typeface="Arial" panose="020B0604020202020204" pitchFamily="34" charset="0"/>
            </a:rPr>
            <a:t>Q&amp;A option at the bottom of the screen</a:t>
          </a:r>
          <a:endParaRPr lang="en-US" sz="2400" kern="1200" dirty="0">
            <a:solidFill>
              <a:schemeClr val="accent1"/>
            </a:solidFill>
            <a:latin typeface="Arial Nova" panose="020B0504020202020204" pitchFamily="34" charset="0"/>
            <a:cs typeface="Arial" panose="020B0604020202020204" pitchFamily="34" charset="0"/>
          </a:endParaRPr>
        </a:p>
      </dsp:txBody>
      <dsp:txXfrm>
        <a:off x="0" y="3002158"/>
        <a:ext cx="11029950" cy="1020600"/>
      </dsp:txXfrm>
    </dsp:sp>
    <dsp:sp modelId="{BF394396-594D-48B4-88B6-57E0EB5F2607}">
      <dsp:nvSpPr>
        <dsp:cNvPr id="0" name=""/>
        <dsp:cNvSpPr/>
      </dsp:nvSpPr>
      <dsp:spPr>
        <a:xfrm>
          <a:off x="551497" y="2643179"/>
          <a:ext cx="7720965" cy="70848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Questions for Presenters</a:t>
          </a:r>
        </a:p>
      </dsp:txBody>
      <dsp:txXfrm>
        <a:off x="586082" y="2677764"/>
        <a:ext cx="7651795" cy="63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939AD-943B-41EC-AB1A-4DF5ED39792E}">
      <dsp:nvSpPr>
        <dsp:cNvPr id="0" name=""/>
        <dsp:cNvSpPr/>
      </dsp:nvSpPr>
      <dsp:spPr>
        <a:xfrm>
          <a:off x="0" y="401419"/>
          <a:ext cx="11029950" cy="167895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541528"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Link to PPT is included in webcast login email, or see the link now in the chat, or go to this webcast event from the Training page at </a:t>
          </a:r>
          <a:r>
            <a:rPr lang="en-US" sz="2400" b="0" u="sng" kern="1200" dirty="0">
              <a:solidFill>
                <a:srgbClr val="0070C0"/>
              </a:solidFill>
              <a:latin typeface="Arial" panose="020B0604020202020204" pitchFamily="34" charset="0"/>
              <a:cs typeface="Arial" panose="020B0604020202020204" pitchFamily="34" charset="0"/>
            </a:rPr>
            <a:t>AskJAN.org</a:t>
          </a:r>
          <a:endParaRPr lang="en-US" sz="2400" u="sng" kern="1200" dirty="0">
            <a:solidFill>
              <a:srgbClr val="0070C0"/>
            </a:solidFill>
            <a:latin typeface="Arial" panose="020B0604020202020204" pitchFamily="34" charset="0"/>
            <a:cs typeface="Arial" panose="020B0604020202020204" pitchFamily="34" charset="0"/>
          </a:endParaRPr>
        </a:p>
      </dsp:txBody>
      <dsp:txXfrm>
        <a:off x="0" y="401419"/>
        <a:ext cx="11029950" cy="1678950"/>
      </dsp:txXfrm>
    </dsp:sp>
    <dsp:sp modelId="{C33B9B2B-6CAA-4302-BE0D-981D8F0C9B10}">
      <dsp:nvSpPr>
        <dsp:cNvPr id="0" name=""/>
        <dsp:cNvSpPr/>
      </dsp:nvSpPr>
      <dsp:spPr>
        <a:xfrm>
          <a:off x="551497" y="23571"/>
          <a:ext cx="7720965" cy="76752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PPT Slides</a:t>
          </a:r>
        </a:p>
      </dsp:txBody>
      <dsp:txXfrm>
        <a:off x="588964" y="61038"/>
        <a:ext cx="7646031" cy="692586"/>
      </dsp:txXfrm>
    </dsp:sp>
    <dsp:sp modelId="{D395A932-415F-4401-9F15-706E3511CF60}">
      <dsp:nvSpPr>
        <dsp:cNvPr id="0" name=""/>
        <dsp:cNvSpPr/>
      </dsp:nvSpPr>
      <dsp:spPr>
        <a:xfrm>
          <a:off x="0" y="2610441"/>
          <a:ext cx="11029950" cy="1044225"/>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541528"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Use the closed caption (CC) option or captioning link in the chat</a:t>
          </a:r>
          <a:endParaRPr lang="en-US" sz="2400" kern="1200" dirty="0">
            <a:solidFill>
              <a:schemeClr val="accent1"/>
            </a:solidFill>
            <a:latin typeface="Arial" panose="020B0604020202020204" pitchFamily="34" charset="0"/>
            <a:cs typeface="Arial" panose="020B0604020202020204" pitchFamily="34" charset="0"/>
          </a:endParaRPr>
        </a:p>
      </dsp:txBody>
      <dsp:txXfrm>
        <a:off x="0" y="2610441"/>
        <a:ext cx="11029950" cy="1044225"/>
      </dsp:txXfrm>
    </dsp:sp>
    <dsp:sp modelId="{BF394396-594D-48B4-88B6-57E0EB5F2607}">
      <dsp:nvSpPr>
        <dsp:cNvPr id="0" name=""/>
        <dsp:cNvSpPr/>
      </dsp:nvSpPr>
      <dsp:spPr>
        <a:xfrm>
          <a:off x="551497" y="2226681"/>
          <a:ext cx="7720965" cy="76752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Captioning</a:t>
          </a:r>
          <a:endParaRPr lang="en-US" sz="2400" b="1" kern="1200" dirty="0">
            <a:latin typeface="Arial" panose="020B0604020202020204" pitchFamily="34" charset="0"/>
            <a:cs typeface="Arial" panose="020B0604020202020204" pitchFamily="34" charset="0"/>
          </a:endParaRPr>
        </a:p>
      </dsp:txBody>
      <dsp:txXfrm>
        <a:off x="588964" y="2264148"/>
        <a:ext cx="7646031" cy="692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D720D-524B-40A2-9A01-9A5E8D4E41AE}">
      <dsp:nvSpPr>
        <dsp:cNvPr id="0" name=""/>
        <dsp:cNvSpPr/>
      </dsp:nvSpPr>
      <dsp:spPr>
        <a:xfrm>
          <a:off x="2205989" y="1625"/>
          <a:ext cx="8823960" cy="71323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81162" rIns="171209" bIns="181162"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AskJAN.org</a:t>
          </a:r>
        </a:p>
      </dsp:txBody>
      <dsp:txXfrm>
        <a:off x="2205989" y="1625"/>
        <a:ext cx="8823960" cy="713235"/>
      </dsp:txXfrm>
    </dsp:sp>
    <dsp:sp modelId="{358F9B01-4B8A-49E6-8182-92064EE7D17C}">
      <dsp:nvSpPr>
        <dsp:cNvPr id="0" name=""/>
        <dsp:cNvSpPr/>
      </dsp:nvSpPr>
      <dsp:spPr>
        <a:xfrm>
          <a:off x="0" y="1625"/>
          <a:ext cx="2205990" cy="71323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70452" rIns="116734" bIns="70452"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Visit</a:t>
          </a:r>
          <a:endParaRPr lang="en-US" sz="2800" kern="1200" dirty="0">
            <a:latin typeface="Arial" panose="020B0604020202020204" pitchFamily="34" charset="0"/>
            <a:cs typeface="Arial" panose="020B0604020202020204" pitchFamily="34" charset="0"/>
          </a:endParaRPr>
        </a:p>
      </dsp:txBody>
      <dsp:txXfrm>
        <a:off x="0" y="1625"/>
        <a:ext cx="2205990" cy="713235"/>
      </dsp:txXfrm>
    </dsp:sp>
    <dsp:sp modelId="{1DC4E024-7BBB-4D38-86F8-4194D5DE58DA}">
      <dsp:nvSpPr>
        <dsp:cNvPr id="0" name=""/>
        <dsp:cNvSpPr/>
      </dsp:nvSpPr>
      <dsp:spPr>
        <a:xfrm>
          <a:off x="2205990" y="757654"/>
          <a:ext cx="8823960" cy="71323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81162" rIns="171209" bIns="181162"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002060"/>
              </a:solidFill>
              <a:latin typeface="Arial" panose="020B0604020202020204" pitchFamily="34" charset="0"/>
              <a:cs typeface="Arial" panose="020B0604020202020204" pitchFamily="34" charset="0"/>
            </a:rPr>
            <a:t>800.526.7234</a:t>
          </a:r>
          <a:endParaRPr lang="en-US" sz="2800" kern="1200" dirty="0">
            <a:solidFill>
              <a:srgbClr val="002060"/>
            </a:solidFill>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r>
            <a:rPr lang="en-US" sz="1800" kern="1200" dirty="0">
              <a:solidFill>
                <a:srgbClr val="002060"/>
              </a:solidFill>
              <a:latin typeface="Arial" panose="020B0604020202020204" pitchFamily="34" charset="0"/>
              <a:cs typeface="Arial" panose="020B0604020202020204" pitchFamily="34" charset="0"/>
            </a:rPr>
            <a:t>877.781.9403 (TTY)</a:t>
          </a:r>
          <a:endParaRPr lang="en-US" sz="1400" kern="1200" dirty="0">
            <a:solidFill>
              <a:srgbClr val="002060"/>
            </a:solidFill>
            <a:latin typeface="Arial" panose="020B0604020202020204" pitchFamily="34" charset="0"/>
            <a:cs typeface="Arial" panose="020B0604020202020204" pitchFamily="34" charset="0"/>
          </a:endParaRPr>
        </a:p>
      </dsp:txBody>
      <dsp:txXfrm>
        <a:off x="2205990" y="757654"/>
        <a:ext cx="8823960" cy="713235"/>
      </dsp:txXfrm>
    </dsp:sp>
    <dsp:sp modelId="{F603894A-3084-49F9-A36C-5951C1EE89B2}">
      <dsp:nvSpPr>
        <dsp:cNvPr id="0" name=""/>
        <dsp:cNvSpPr/>
      </dsp:nvSpPr>
      <dsp:spPr>
        <a:xfrm>
          <a:off x="0" y="757654"/>
          <a:ext cx="2205990" cy="71323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70452" rIns="116734" bIns="70452"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Call</a:t>
          </a:r>
          <a:endParaRPr lang="en-US" sz="2800" kern="1200" dirty="0">
            <a:latin typeface="Arial" panose="020B0604020202020204" pitchFamily="34" charset="0"/>
            <a:cs typeface="Arial" panose="020B0604020202020204" pitchFamily="34" charset="0"/>
          </a:endParaRPr>
        </a:p>
      </dsp:txBody>
      <dsp:txXfrm>
        <a:off x="0" y="757654"/>
        <a:ext cx="2205990" cy="713235"/>
      </dsp:txXfrm>
    </dsp:sp>
    <dsp:sp modelId="{616151C3-E234-47B5-9F99-ABAAD403D986}">
      <dsp:nvSpPr>
        <dsp:cNvPr id="0" name=""/>
        <dsp:cNvSpPr/>
      </dsp:nvSpPr>
      <dsp:spPr>
        <a:xfrm>
          <a:off x="2205813" y="1510325"/>
          <a:ext cx="8823960" cy="71323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81162" rIns="171209" bIns="181162"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 AskJAN.org</a:t>
          </a:r>
        </a:p>
      </dsp:txBody>
      <dsp:txXfrm>
        <a:off x="2205813" y="1510325"/>
        <a:ext cx="8823960" cy="713235"/>
      </dsp:txXfrm>
    </dsp:sp>
    <dsp:sp modelId="{D6616D64-945C-4031-9A6D-F593D1F33F19}">
      <dsp:nvSpPr>
        <dsp:cNvPr id="0" name=""/>
        <dsp:cNvSpPr/>
      </dsp:nvSpPr>
      <dsp:spPr>
        <a:xfrm>
          <a:off x="0" y="1513684"/>
          <a:ext cx="2205990" cy="71323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70452" rIns="116734" bIns="70452"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Live Chat</a:t>
          </a:r>
        </a:p>
      </dsp:txBody>
      <dsp:txXfrm>
        <a:off x="0" y="1513684"/>
        <a:ext cx="2205990" cy="713235"/>
      </dsp:txXfrm>
    </dsp:sp>
    <dsp:sp modelId="{BDFC0553-FF3D-4E22-B819-89FBB206C6D3}">
      <dsp:nvSpPr>
        <dsp:cNvPr id="0" name=""/>
        <dsp:cNvSpPr/>
      </dsp:nvSpPr>
      <dsp:spPr>
        <a:xfrm>
          <a:off x="2205813" y="2269906"/>
          <a:ext cx="8823960" cy="71323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81162" rIns="171209" bIns="181162"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JAN@AskJAN.org</a:t>
          </a:r>
        </a:p>
      </dsp:txBody>
      <dsp:txXfrm>
        <a:off x="2205813" y="2269906"/>
        <a:ext cx="8823960" cy="713235"/>
      </dsp:txXfrm>
    </dsp:sp>
    <dsp:sp modelId="{9E7119BA-6D7B-4AF7-862A-6C863DC37D5B}">
      <dsp:nvSpPr>
        <dsp:cNvPr id="0" name=""/>
        <dsp:cNvSpPr/>
      </dsp:nvSpPr>
      <dsp:spPr>
        <a:xfrm>
          <a:off x="0" y="2269899"/>
          <a:ext cx="2205990" cy="71323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70452" rIns="116734" bIns="70452"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Email</a:t>
          </a:r>
          <a:endParaRPr lang="en-US" sz="2200" kern="1200" dirty="0">
            <a:solidFill>
              <a:srgbClr val="002060"/>
            </a:solidFill>
            <a:latin typeface="Arial" panose="020B0604020202020204" pitchFamily="34" charset="0"/>
            <a:cs typeface="Arial" panose="020B0604020202020204" pitchFamily="34" charset="0"/>
          </a:endParaRPr>
        </a:p>
      </dsp:txBody>
      <dsp:txXfrm>
        <a:off x="0" y="2269899"/>
        <a:ext cx="2205990" cy="713235"/>
      </dsp:txXfrm>
    </dsp:sp>
    <dsp:sp modelId="{CBFB381D-2314-4C74-93DF-1C615E841C82}">
      <dsp:nvSpPr>
        <dsp:cNvPr id="0" name=""/>
        <dsp:cNvSpPr/>
      </dsp:nvSpPr>
      <dsp:spPr>
        <a:xfrm>
          <a:off x="2205990" y="3025743"/>
          <a:ext cx="8823960" cy="71323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81162" rIns="171209" bIns="181162"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002060"/>
              </a:solidFill>
              <a:latin typeface="Arial" panose="020B0604020202020204" pitchFamily="34" charset="0"/>
              <a:cs typeface="Arial" panose="020B0604020202020204" pitchFamily="34" charset="0"/>
            </a:rPr>
            <a:t>Facebook – Job Accommodation Network</a:t>
          </a:r>
          <a:br>
            <a:rPr lang="en-US" sz="2000" kern="1200" dirty="0">
              <a:solidFill>
                <a:srgbClr val="002060"/>
              </a:solidFill>
              <a:latin typeface="Arial" panose="020B0604020202020204" pitchFamily="34" charset="0"/>
              <a:cs typeface="Arial" panose="020B0604020202020204" pitchFamily="34" charset="0"/>
            </a:rPr>
          </a:br>
          <a:r>
            <a:rPr lang="en-US" sz="2000" kern="1200" dirty="0">
              <a:solidFill>
                <a:srgbClr val="002060"/>
              </a:solidFill>
              <a:latin typeface="Arial" panose="020B0604020202020204" pitchFamily="34" charset="0"/>
              <a:cs typeface="Arial" panose="020B0604020202020204" pitchFamily="34" charset="0"/>
            </a:rPr>
            <a:t>Twitter – @JANatJAN</a:t>
          </a:r>
        </a:p>
      </dsp:txBody>
      <dsp:txXfrm>
        <a:off x="2205990" y="3025743"/>
        <a:ext cx="8823960" cy="713235"/>
      </dsp:txXfrm>
    </dsp:sp>
    <dsp:sp modelId="{74143DC2-0AFE-4F3A-AA20-35BD260D12F0}">
      <dsp:nvSpPr>
        <dsp:cNvPr id="0" name=""/>
        <dsp:cNvSpPr/>
      </dsp:nvSpPr>
      <dsp:spPr>
        <a:xfrm>
          <a:off x="176" y="3027368"/>
          <a:ext cx="2205990" cy="71323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70452" rIns="116734" bIns="70452"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rial" panose="020B0604020202020204" pitchFamily="34" charset="0"/>
              <a:cs typeface="Arial" panose="020B0604020202020204" pitchFamily="34" charset="0"/>
            </a:rPr>
            <a:t>Social Media</a:t>
          </a:r>
        </a:p>
      </dsp:txBody>
      <dsp:txXfrm>
        <a:off x="176" y="3027368"/>
        <a:ext cx="2205990" cy="71323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1964DE-B770-493F-9344-8F0AA6F01F65}" type="datetimeFigureOut">
              <a:rPr lang="en-US" smtClean="0"/>
              <a:t>5/10/2023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8B637-82BB-40CF-BAE3-E3A2234FE2A4}" type="slidenum">
              <a:rPr lang="en-US" smtClean="0"/>
              <a:t>‹#›</a:t>
            </a:fld>
            <a:endParaRPr lang="en-US"/>
          </a:p>
        </p:txBody>
      </p:sp>
    </p:spTree>
    <p:extLst>
      <p:ext uri="{BB962C8B-B14F-4D97-AF65-F5344CB8AC3E}">
        <p14:creationId xmlns:p14="http://schemas.microsoft.com/office/powerpoint/2010/main" val="583305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9832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10</a:t>
            </a:fld>
            <a:endParaRPr lang="en-US"/>
          </a:p>
        </p:txBody>
      </p:sp>
    </p:spTree>
    <p:extLst>
      <p:ext uri="{BB962C8B-B14F-4D97-AF65-F5344CB8AC3E}">
        <p14:creationId xmlns:p14="http://schemas.microsoft.com/office/powerpoint/2010/main" val="3692608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11</a:t>
            </a:fld>
            <a:endParaRPr lang="en-US"/>
          </a:p>
        </p:txBody>
      </p:sp>
    </p:spTree>
    <p:extLst>
      <p:ext uri="{BB962C8B-B14F-4D97-AF65-F5344CB8AC3E}">
        <p14:creationId xmlns:p14="http://schemas.microsoft.com/office/powerpoint/2010/main" val="2998324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12</a:t>
            </a:fld>
            <a:endParaRPr lang="en-US"/>
          </a:p>
        </p:txBody>
      </p:sp>
    </p:spTree>
    <p:extLst>
      <p:ext uri="{BB962C8B-B14F-4D97-AF65-F5344CB8AC3E}">
        <p14:creationId xmlns:p14="http://schemas.microsoft.com/office/powerpoint/2010/main" val="1511899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13</a:t>
            </a:fld>
            <a:endParaRPr lang="en-US"/>
          </a:p>
        </p:txBody>
      </p:sp>
    </p:spTree>
    <p:extLst>
      <p:ext uri="{BB962C8B-B14F-4D97-AF65-F5344CB8AC3E}">
        <p14:creationId xmlns:p14="http://schemas.microsoft.com/office/powerpoint/2010/main" val="4224005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14</a:t>
            </a:fld>
            <a:endParaRPr lang="en-US"/>
          </a:p>
        </p:txBody>
      </p:sp>
    </p:spTree>
    <p:extLst>
      <p:ext uri="{BB962C8B-B14F-4D97-AF65-F5344CB8AC3E}">
        <p14:creationId xmlns:p14="http://schemas.microsoft.com/office/powerpoint/2010/main" val="1554282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15</a:t>
            </a:fld>
            <a:endParaRPr lang="en-US"/>
          </a:p>
        </p:txBody>
      </p:sp>
    </p:spTree>
    <p:extLst>
      <p:ext uri="{BB962C8B-B14F-4D97-AF65-F5344CB8AC3E}">
        <p14:creationId xmlns:p14="http://schemas.microsoft.com/office/powerpoint/2010/main" val="3229966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16</a:t>
            </a:fld>
            <a:endParaRPr lang="en-US"/>
          </a:p>
        </p:txBody>
      </p:sp>
    </p:spTree>
    <p:extLst>
      <p:ext uri="{BB962C8B-B14F-4D97-AF65-F5344CB8AC3E}">
        <p14:creationId xmlns:p14="http://schemas.microsoft.com/office/powerpoint/2010/main" val="748596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17</a:t>
            </a:fld>
            <a:endParaRPr lang="en-US"/>
          </a:p>
        </p:txBody>
      </p:sp>
    </p:spTree>
    <p:extLst>
      <p:ext uri="{BB962C8B-B14F-4D97-AF65-F5344CB8AC3E}">
        <p14:creationId xmlns:p14="http://schemas.microsoft.com/office/powerpoint/2010/main" val="2064234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18</a:t>
            </a:fld>
            <a:endParaRPr lang="en-US"/>
          </a:p>
        </p:txBody>
      </p:sp>
    </p:spTree>
    <p:extLst>
      <p:ext uri="{BB962C8B-B14F-4D97-AF65-F5344CB8AC3E}">
        <p14:creationId xmlns:p14="http://schemas.microsoft.com/office/powerpoint/2010/main" val="1049022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19</a:t>
            </a:fld>
            <a:endParaRPr lang="en-US"/>
          </a:p>
        </p:txBody>
      </p:sp>
    </p:spTree>
    <p:extLst>
      <p:ext uri="{BB962C8B-B14F-4D97-AF65-F5344CB8AC3E}">
        <p14:creationId xmlns:p14="http://schemas.microsoft.com/office/powerpoint/2010/main" val="1078722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513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20</a:t>
            </a:fld>
            <a:endParaRPr lang="en-US"/>
          </a:p>
        </p:txBody>
      </p:sp>
    </p:spTree>
    <p:extLst>
      <p:ext uri="{BB962C8B-B14F-4D97-AF65-F5344CB8AC3E}">
        <p14:creationId xmlns:p14="http://schemas.microsoft.com/office/powerpoint/2010/main" val="2057383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21</a:t>
            </a:fld>
            <a:endParaRPr lang="en-US"/>
          </a:p>
        </p:txBody>
      </p:sp>
    </p:spTree>
    <p:extLst>
      <p:ext uri="{BB962C8B-B14F-4D97-AF65-F5344CB8AC3E}">
        <p14:creationId xmlns:p14="http://schemas.microsoft.com/office/powerpoint/2010/main" val="3285581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22</a:t>
            </a:fld>
            <a:endParaRPr lang="en-US"/>
          </a:p>
        </p:txBody>
      </p:sp>
    </p:spTree>
    <p:extLst>
      <p:ext uri="{BB962C8B-B14F-4D97-AF65-F5344CB8AC3E}">
        <p14:creationId xmlns:p14="http://schemas.microsoft.com/office/powerpoint/2010/main" val="3250198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23</a:t>
            </a:fld>
            <a:endParaRPr lang="en-US"/>
          </a:p>
        </p:txBody>
      </p:sp>
    </p:spTree>
    <p:extLst>
      <p:ext uri="{BB962C8B-B14F-4D97-AF65-F5344CB8AC3E}">
        <p14:creationId xmlns:p14="http://schemas.microsoft.com/office/powerpoint/2010/main" val="3151535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24</a:t>
            </a:fld>
            <a:endParaRPr lang="en-US"/>
          </a:p>
        </p:txBody>
      </p:sp>
    </p:spTree>
    <p:extLst>
      <p:ext uri="{BB962C8B-B14F-4D97-AF65-F5344CB8AC3E}">
        <p14:creationId xmlns:p14="http://schemas.microsoft.com/office/powerpoint/2010/main" val="4123877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25</a:t>
            </a:fld>
            <a:endParaRPr lang="en-US"/>
          </a:p>
        </p:txBody>
      </p:sp>
    </p:spTree>
    <p:extLst>
      <p:ext uri="{BB962C8B-B14F-4D97-AF65-F5344CB8AC3E}">
        <p14:creationId xmlns:p14="http://schemas.microsoft.com/office/powerpoint/2010/main" val="1185403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26</a:t>
            </a:fld>
            <a:endParaRPr lang="en-US"/>
          </a:p>
        </p:txBody>
      </p:sp>
    </p:spTree>
    <p:extLst>
      <p:ext uri="{BB962C8B-B14F-4D97-AF65-F5344CB8AC3E}">
        <p14:creationId xmlns:p14="http://schemas.microsoft.com/office/powerpoint/2010/main" val="4461443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27</a:t>
            </a:fld>
            <a:endParaRPr lang="en-US"/>
          </a:p>
        </p:txBody>
      </p:sp>
    </p:spTree>
    <p:extLst>
      <p:ext uri="{BB962C8B-B14F-4D97-AF65-F5344CB8AC3E}">
        <p14:creationId xmlns:p14="http://schemas.microsoft.com/office/powerpoint/2010/main" val="2305004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28</a:t>
            </a:fld>
            <a:endParaRPr lang="en-US"/>
          </a:p>
        </p:txBody>
      </p:sp>
    </p:spTree>
    <p:extLst>
      <p:ext uri="{BB962C8B-B14F-4D97-AF65-F5344CB8AC3E}">
        <p14:creationId xmlns:p14="http://schemas.microsoft.com/office/powerpoint/2010/main" val="2376418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29</a:t>
            </a:fld>
            <a:endParaRPr lang="en-US"/>
          </a:p>
        </p:txBody>
      </p:sp>
    </p:spTree>
    <p:extLst>
      <p:ext uri="{BB962C8B-B14F-4D97-AF65-F5344CB8AC3E}">
        <p14:creationId xmlns:p14="http://schemas.microsoft.com/office/powerpoint/2010/main" val="344161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6794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30</a:t>
            </a:fld>
            <a:endParaRPr lang="en-US"/>
          </a:p>
        </p:txBody>
      </p:sp>
    </p:spTree>
    <p:extLst>
      <p:ext uri="{BB962C8B-B14F-4D97-AF65-F5344CB8AC3E}">
        <p14:creationId xmlns:p14="http://schemas.microsoft.com/office/powerpoint/2010/main" val="24133762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31</a:t>
            </a:fld>
            <a:endParaRPr lang="en-US"/>
          </a:p>
        </p:txBody>
      </p:sp>
    </p:spTree>
    <p:extLst>
      <p:ext uri="{BB962C8B-B14F-4D97-AF65-F5344CB8AC3E}">
        <p14:creationId xmlns:p14="http://schemas.microsoft.com/office/powerpoint/2010/main" val="21119881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32</a:t>
            </a:fld>
            <a:endParaRPr lang="en-US"/>
          </a:p>
        </p:txBody>
      </p:sp>
    </p:spTree>
    <p:extLst>
      <p:ext uri="{BB962C8B-B14F-4D97-AF65-F5344CB8AC3E}">
        <p14:creationId xmlns:p14="http://schemas.microsoft.com/office/powerpoint/2010/main" val="1393821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33</a:t>
            </a:fld>
            <a:endParaRPr lang="en-US"/>
          </a:p>
        </p:txBody>
      </p:sp>
    </p:spTree>
    <p:extLst>
      <p:ext uri="{BB962C8B-B14F-4D97-AF65-F5344CB8AC3E}">
        <p14:creationId xmlns:p14="http://schemas.microsoft.com/office/powerpoint/2010/main" val="25008989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34</a:t>
            </a:fld>
            <a:endParaRPr lang="en-US"/>
          </a:p>
        </p:txBody>
      </p:sp>
    </p:spTree>
    <p:extLst>
      <p:ext uri="{BB962C8B-B14F-4D97-AF65-F5344CB8AC3E}">
        <p14:creationId xmlns:p14="http://schemas.microsoft.com/office/powerpoint/2010/main" val="4843139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35</a:t>
            </a:fld>
            <a:endParaRPr lang="en-US"/>
          </a:p>
        </p:txBody>
      </p:sp>
    </p:spTree>
    <p:extLst>
      <p:ext uri="{BB962C8B-B14F-4D97-AF65-F5344CB8AC3E}">
        <p14:creationId xmlns:p14="http://schemas.microsoft.com/office/powerpoint/2010/main" val="12514806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36</a:t>
            </a:fld>
            <a:endParaRPr lang="en-US"/>
          </a:p>
        </p:txBody>
      </p:sp>
    </p:spTree>
    <p:extLst>
      <p:ext uri="{BB962C8B-B14F-4D97-AF65-F5344CB8AC3E}">
        <p14:creationId xmlns:p14="http://schemas.microsoft.com/office/powerpoint/2010/main" val="10020571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37</a:t>
            </a:fld>
            <a:endParaRPr lang="en-US"/>
          </a:p>
        </p:txBody>
      </p:sp>
    </p:spTree>
    <p:extLst>
      <p:ext uri="{BB962C8B-B14F-4D97-AF65-F5344CB8AC3E}">
        <p14:creationId xmlns:p14="http://schemas.microsoft.com/office/powerpoint/2010/main" val="37697402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38</a:t>
            </a:fld>
            <a:endParaRPr lang="en-US"/>
          </a:p>
        </p:txBody>
      </p:sp>
    </p:spTree>
    <p:extLst>
      <p:ext uri="{BB962C8B-B14F-4D97-AF65-F5344CB8AC3E}">
        <p14:creationId xmlns:p14="http://schemas.microsoft.com/office/powerpoint/2010/main" val="11780833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39</a:t>
            </a:fld>
            <a:endParaRPr lang="en-US"/>
          </a:p>
        </p:txBody>
      </p:sp>
    </p:spTree>
    <p:extLst>
      <p:ext uri="{BB962C8B-B14F-4D97-AF65-F5344CB8AC3E}">
        <p14:creationId xmlns:p14="http://schemas.microsoft.com/office/powerpoint/2010/main" val="3077925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9831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40</a:t>
            </a:fld>
            <a:endParaRPr lang="en-US"/>
          </a:p>
        </p:txBody>
      </p:sp>
    </p:spTree>
    <p:extLst>
      <p:ext uri="{BB962C8B-B14F-4D97-AF65-F5344CB8AC3E}">
        <p14:creationId xmlns:p14="http://schemas.microsoft.com/office/powerpoint/2010/main" val="34961408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41</a:t>
            </a:fld>
            <a:endParaRPr lang="en-US"/>
          </a:p>
        </p:txBody>
      </p:sp>
    </p:spTree>
    <p:extLst>
      <p:ext uri="{BB962C8B-B14F-4D97-AF65-F5344CB8AC3E}">
        <p14:creationId xmlns:p14="http://schemas.microsoft.com/office/powerpoint/2010/main" val="8246135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42</a:t>
            </a:fld>
            <a:endParaRPr lang="en-US"/>
          </a:p>
        </p:txBody>
      </p:sp>
    </p:spTree>
    <p:extLst>
      <p:ext uri="{BB962C8B-B14F-4D97-AF65-F5344CB8AC3E}">
        <p14:creationId xmlns:p14="http://schemas.microsoft.com/office/powerpoint/2010/main" val="6568553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7E513A-D5CD-49C2-A479-060BE207EFE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265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04550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16438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5</a:t>
            </a:fld>
            <a:endParaRPr lang="en-US"/>
          </a:p>
        </p:txBody>
      </p:sp>
    </p:spTree>
    <p:extLst>
      <p:ext uri="{BB962C8B-B14F-4D97-AF65-F5344CB8AC3E}">
        <p14:creationId xmlns:p14="http://schemas.microsoft.com/office/powerpoint/2010/main" val="741302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6</a:t>
            </a:fld>
            <a:endParaRPr lang="en-US"/>
          </a:p>
        </p:txBody>
      </p:sp>
    </p:spTree>
    <p:extLst>
      <p:ext uri="{BB962C8B-B14F-4D97-AF65-F5344CB8AC3E}">
        <p14:creationId xmlns:p14="http://schemas.microsoft.com/office/powerpoint/2010/main" val="3172390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None/>
            </a:pPr>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7</a:t>
            </a:fld>
            <a:endParaRPr lang="en-US"/>
          </a:p>
        </p:txBody>
      </p:sp>
    </p:spTree>
    <p:extLst>
      <p:ext uri="{BB962C8B-B14F-4D97-AF65-F5344CB8AC3E}">
        <p14:creationId xmlns:p14="http://schemas.microsoft.com/office/powerpoint/2010/main" val="1550172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None/>
            </a:pPr>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8</a:t>
            </a:fld>
            <a:endParaRPr lang="en-US"/>
          </a:p>
        </p:txBody>
      </p:sp>
    </p:spTree>
    <p:extLst>
      <p:ext uri="{BB962C8B-B14F-4D97-AF65-F5344CB8AC3E}">
        <p14:creationId xmlns:p14="http://schemas.microsoft.com/office/powerpoint/2010/main" val="2311983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9</a:t>
            </a:fld>
            <a:endParaRPr lang="en-US"/>
          </a:p>
        </p:txBody>
      </p:sp>
    </p:spTree>
    <p:extLst>
      <p:ext uri="{BB962C8B-B14F-4D97-AF65-F5344CB8AC3E}">
        <p14:creationId xmlns:p14="http://schemas.microsoft.com/office/powerpoint/2010/main" val="4029955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r>
              <a:rPr lang="en-US" dirty="0"/>
              <a:t>JAN is funded by a contract with the Office of disability employment policy, </a:t>
            </a:r>
            <a:r>
              <a:rPr lang="en-US" dirty="0" err="1"/>
              <a:t>u.s.</a:t>
            </a:r>
            <a:r>
              <a:rPr lang="en-US" dirty="0"/>
              <a:t> department of labor.</a:t>
            </a:r>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1897" y="5369586"/>
            <a:ext cx="684659" cy="951676"/>
          </a:xfrm>
          <a:prstGeom prst="rect">
            <a:avLst/>
          </a:prstGeom>
        </p:spPr>
      </p:pic>
    </p:spTree>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6496B-62A4-45AD-A174-D929C967C4CB}" type="datetime1">
              <a:rPr lang="en-US" smtClean="0"/>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32A0D10-1C02-40CB-A684-779709F45FE8}" type="datetime1">
              <a:rPr lang="en-US" smtClean="0"/>
              <a:t>5/10/2023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endParaRPr lang="en-US" dirty="0"/>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1587394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0416" y="6064502"/>
            <a:ext cx="1830966" cy="580832"/>
          </a:xfrm>
          <a:prstGeom prst="rect">
            <a:avLst/>
          </a:prstGeom>
        </p:spPr>
      </p:pic>
    </p:spTree>
    <p:extLst>
      <p:ext uri="{BB962C8B-B14F-4D97-AF65-F5344CB8AC3E}">
        <p14:creationId xmlns:p14="http://schemas.microsoft.com/office/powerpoint/2010/main" val="2526904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89734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99687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03572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4234044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1146668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9710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20416" y="6064502"/>
            <a:ext cx="1830966" cy="58083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03546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74469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055157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Text Placeholder 2"/>
          <p:cNvSpPr>
            <a:spLocks noGrp="1"/>
          </p:cNvSpPr>
          <p:nvPr>
            <p:ph idx="1"/>
          </p:nvPr>
        </p:nvSpPr>
        <p:spPr>
          <a:xfrm>
            <a:off x="1117600" y="1295400"/>
            <a:ext cx="10464800" cy="5181600"/>
          </a:xfrm>
          <a:prstGeom prst="rect">
            <a:avLst/>
          </a:prstGeom>
          <a:solidFill>
            <a:schemeClr val="bg1"/>
          </a:solidFill>
        </p:spPr>
        <p:txBody>
          <a:bodyPr rtlCol="0">
            <a:normAutofit/>
          </a:bodyPr>
          <a:lstStyle>
            <a:lvl1pPr>
              <a:defRPr>
                <a:solidFill>
                  <a:srgbClr val="002C5F"/>
                </a:solidFill>
                <a:latin typeface="Arial" pitchFamily="34" charset="0"/>
                <a:cs typeface="Arial" pitchFamily="34" charset="0"/>
              </a:defRPr>
            </a:lvl1pPr>
            <a:lvl2pPr>
              <a:defRPr>
                <a:solidFill>
                  <a:srgbClr val="002C5F"/>
                </a:solidFill>
                <a:latin typeface="Arial" pitchFamily="34" charset="0"/>
                <a:cs typeface="Arial" pitchFamily="34" charset="0"/>
              </a:defRPr>
            </a:lvl2pPr>
            <a:lvl3pPr>
              <a:defRPr>
                <a:solidFill>
                  <a:srgbClr val="002C5F"/>
                </a:solidFill>
                <a:latin typeface="Arial" pitchFamily="34" charset="0"/>
                <a:cs typeface="Arial" pitchFamily="34" charset="0"/>
              </a:defRPr>
            </a:lvl3pPr>
            <a:lvl4pPr>
              <a:defRPr>
                <a:solidFill>
                  <a:srgbClr val="002C5F"/>
                </a:solidFill>
                <a:latin typeface="Arial" pitchFamily="34" charset="0"/>
                <a:cs typeface="Arial" pitchFamily="34" charset="0"/>
              </a:defRPr>
            </a:lvl4pPr>
            <a:lvl5pPr>
              <a:defRPr>
                <a:solidFill>
                  <a:srgbClr val="002C5F"/>
                </a:solidFill>
                <a:latin typeface="Arial" pitchFamily="34" charset="0"/>
                <a:cs typeface="Arial" pitchFamily="34" charset="0"/>
              </a:defRPr>
            </a:lvl5pPr>
          </a:lstStyle>
          <a:p>
            <a:pPr lvl="0"/>
            <a:endParaRPr lang="en-US" noProof="0" dirty="0"/>
          </a:p>
        </p:txBody>
      </p:sp>
      <p:sp>
        <p:nvSpPr>
          <p:cNvPr id="3"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0D8369C7-1071-48A7-AF59-DD7AE590CD40}" type="slidenum">
              <a:rPr lang="en-US"/>
              <a:pPr>
                <a:defRPr/>
              </a:pPr>
              <a:t>‹#›</a:t>
            </a:fld>
            <a:endParaRPr lang="en-US"/>
          </a:p>
        </p:txBody>
      </p:sp>
    </p:spTree>
    <p:extLst>
      <p:ext uri="{BB962C8B-B14F-4D97-AF65-F5344CB8AC3E}">
        <p14:creationId xmlns:p14="http://schemas.microsoft.com/office/powerpoint/2010/main" val="1983614820"/>
      </p:ext>
    </p:extLst>
  </p:cSld>
  <p:clrMapOvr>
    <a:masterClrMapping/>
  </p:clrMapOvr>
  <p:transition spd="slow">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3172021081"/>
      </p:ext>
    </p:extLst>
  </p:cSld>
  <p:clrMapOvr>
    <a:masterClrMapping/>
  </p:clrMapOvr>
  <p:transition spd="slow">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Rectangle 4"/>
          <p:cNvSpPr/>
          <p:nvPr userDrawn="1"/>
        </p:nvSpPr>
        <p:spPr>
          <a:xfrm>
            <a:off x="1121835" y="1292228"/>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8818799E-D89E-43A9-951B-2AEA492F370D}" type="slidenum">
              <a:rPr lang="en-US"/>
              <a:pPr>
                <a:defRPr/>
              </a:pPr>
              <a:t>‹#›</a:t>
            </a:fld>
            <a:endParaRPr lang="en-US"/>
          </a:p>
        </p:txBody>
      </p:sp>
    </p:spTree>
    <p:extLst>
      <p:ext uri="{BB962C8B-B14F-4D97-AF65-F5344CB8AC3E}">
        <p14:creationId xmlns:p14="http://schemas.microsoft.com/office/powerpoint/2010/main" val="1714762580"/>
      </p:ext>
    </p:extLst>
  </p:cSld>
  <p:clrMapOvr>
    <a:masterClrMapping/>
  </p:clrMapOvr>
  <p:transition spd="slow">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5" name="Rectangle 4"/>
          <p:cNvSpPr/>
          <p:nvPr userDrawn="1"/>
        </p:nvSpPr>
        <p:spPr>
          <a:xfrm>
            <a:off x="1121835" y="1292228"/>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8818799E-D89E-43A9-951B-2AEA492F370D}" type="slidenum">
              <a:rPr lang="en-US"/>
              <a:pPr>
                <a:defRPr/>
              </a:pPr>
              <a:t>‹#›</a:t>
            </a:fld>
            <a:endParaRPr lang="en-US"/>
          </a:p>
        </p:txBody>
      </p:sp>
    </p:spTree>
    <p:extLst>
      <p:ext uri="{BB962C8B-B14F-4D97-AF65-F5344CB8AC3E}">
        <p14:creationId xmlns:p14="http://schemas.microsoft.com/office/powerpoint/2010/main" val="3975892313"/>
      </p:ext>
    </p:extLst>
  </p:cSld>
  <p:clrMapOvr>
    <a:masterClrMapping/>
  </p:clrMapOvr>
  <p:transition spd="slow">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3" name="Text Placeholder 2"/>
          <p:cNvSpPr>
            <a:spLocks noGrp="1"/>
          </p:cNvSpPr>
          <p:nvPr>
            <p:ph idx="1"/>
          </p:nvPr>
        </p:nvSpPr>
        <p:spPr>
          <a:xfrm>
            <a:off x="1117600" y="1295400"/>
            <a:ext cx="10464800" cy="5181600"/>
          </a:xfrm>
          <a:prstGeom prst="rect">
            <a:avLst/>
          </a:prstGeom>
          <a:solidFill>
            <a:schemeClr val="bg1"/>
          </a:solidFill>
        </p:spPr>
        <p:txBody>
          <a:bodyPr rtlCol="0">
            <a:normAutofit/>
          </a:bodyPr>
          <a:lstStyle>
            <a:lvl1pPr>
              <a:defRPr>
                <a:solidFill>
                  <a:srgbClr val="002C5F"/>
                </a:solidFill>
                <a:latin typeface="Arial" pitchFamily="34" charset="0"/>
                <a:cs typeface="Arial" pitchFamily="34" charset="0"/>
              </a:defRPr>
            </a:lvl1pPr>
            <a:lvl2pPr>
              <a:defRPr>
                <a:solidFill>
                  <a:srgbClr val="002C5F"/>
                </a:solidFill>
                <a:latin typeface="Arial" pitchFamily="34" charset="0"/>
                <a:cs typeface="Arial" pitchFamily="34" charset="0"/>
              </a:defRPr>
            </a:lvl2pPr>
            <a:lvl3pPr>
              <a:defRPr>
                <a:solidFill>
                  <a:srgbClr val="002C5F"/>
                </a:solidFill>
                <a:latin typeface="Arial" pitchFamily="34" charset="0"/>
                <a:cs typeface="Arial" pitchFamily="34" charset="0"/>
              </a:defRPr>
            </a:lvl3pPr>
            <a:lvl4pPr>
              <a:defRPr>
                <a:solidFill>
                  <a:srgbClr val="002C5F"/>
                </a:solidFill>
                <a:latin typeface="Arial" pitchFamily="34" charset="0"/>
                <a:cs typeface="Arial" pitchFamily="34" charset="0"/>
              </a:defRPr>
            </a:lvl4pPr>
            <a:lvl5pPr>
              <a:defRPr>
                <a:solidFill>
                  <a:srgbClr val="002C5F"/>
                </a:solidFill>
                <a:latin typeface="Arial" pitchFamily="34" charset="0"/>
                <a:cs typeface="Arial" pitchFamily="34" charset="0"/>
              </a:defRPr>
            </a:lvl5pPr>
          </a:lstStyle>
          <a:p>
            <a:pPr lvl="0"/>
            <a:endParaRPr lang="en-US" noProof="0" dirty="0"/>
          </a:p>
        </p:txBody>
      </p:sp>
      <p:sp>
        <p:nvSpPr>
          <p:cNvPr id="4" name="Title Placeholder 11"/>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dirty="0"/>
              <a:t>Transition</a:t>
            </a:r>
          </a:p>
        </p:txBody>
      </p:sp>
      <p:sp>
        <p:nvSpPr>
          <p:cNvPr id="5" name="Slide Number Placeholder 5"/>
          <p:cNvSpPr>
            <a:spLocks noGrp="1"/>
          </p:cNvSpPr>
          <p:nvPr>
            <p:ph type="sldNum" sz="quarter" idx="10"/>
          </p:nvPr>
        </p:nvSpPr>
        <p:spPr/>
        <p:txBody>
          <a:bodyPr/>
          <a:lstStyle>
            <a:lvl1pPr fontAlgn="auto">
              <a:spcBef>
                <a:spcPts val="0"/>
              </a:spcBef>
              <a:spcAft>
                <a:spcPts val="0"/>
              </a:spcAft>
              <a:defRPr>
                <a:latin typeface="+mn-lt"/>
              </a:defRPr>
            </a:lvl1pPr>
          </a:lstStyle>
          <a:p>
            <a:pPr>
              <a:defRPr/>
            </a:pPr>
            <a:fld id="{0A5DC6D4-B4E9-4521-87C4-ADF1F2A553FD}" type="slidenum">
              <a:rPr lang="en-US" altLang="en-US"/>
              <a:pPr>
                <a:defRPr/>
              </a:pPr>
              <a:t>‹#›</a:t>
            </a:fld>
            <a:endParaRPr lang="en-US" altLang="en-US"/>
          </a:p>
        </p:txBody>
      </p:sp>
    </p:spTree>
    <p:extLst>
      <p:ext uri="{BB962C8B-B14F-4D97-AF65-F5344CB8AC3E}">
        <p14:creationId xmlns:p14="http://schemas.microsoft.com/office/powerpoint/2010/main" val="725220991"/>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1570326813"/>
      </p:ext>
    </p:extLst>
  </p:cSld>
  <p:clrMapOvr>
    <a:masterClrMapping/>
  </p:clrMapOvr>
  <p:transition spd="slow">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2833381696"/>
      </p:ext>
    </p:extLst>
  </p:cSld>
  <p:clrMapOvr>
    <a:masterClrMapping/>
  </p:clrMapOvr>
  <p:transition spd="slow">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6C84B26-3D2A-4741-A536-840D4BB0A26D}" type="datetime1">
              <a:rPr lang="en-US" smtClean="0"/>
              <a:t>5/10/2023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3579468465"/>
      </p:ext>
    </p:extLst>
  </p:cSld>
  <p:clrMapOvr>
    <a:masterClrMapping/>
  </p:clrMapOvr>
  <p:transition spd="slow">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2359756960"/>
      </p:ext>
    </p:extLst>
  </p:cSld>
  <p:clrMapOvr>
    <a:masterClrMapping/>
  </p:clrMapOvr>
  <p:transition spd="slow">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3925883704"/>
      </p:ext>
    </p:extLst>
  </p:cSld>
  <p:clrMapOvr>
    <a:masterClrMapping/>
  </p:clrMapOvr>
  <p:transition spd="slow">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2736645053"/>
      </p:ext>
    </p:extLst>
  </p:cSld>
  <p:clrMapOvr>
    <a:masterClrMapping/>
  </p:clrMapOvr>
  <p:transition spd="slow">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846080974"/>
      </p:ext>
    </p:extLst>
  </p:cSld>
  <p:clrMapOvr>
    <a:masterClrMapping/>
  </p:clrMapOvr>
  <p:transition spd="slow">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3" name="Text Placeholder 2"/>
          <p:cNvSpPr>
            <a:spLocks noGrp="1"/>
          </p:cNvSpPr>
          <p:nvPr>
            <p:ph idx="1"/>
          </p:nvPr>
        </p:nvSpPr>
        <p:spPr>
          <a:xfrm>
            <a:off x="1117600" y="1295400"/>
            <a:ext cx="10464800" cy="5181600"/>
          </a:xfrm>
          <a:prstGeom prst="rect">
            <a:avLst/>
          </a:prstGeom>
          <a:solidFill>
            <a:schemeClr val="bg1"/>
          </a:solidFill>
        </p:spPr>
        <p:txBody>
          <a:bodyPr rtlCol="0">
            <a:normAutofit/>
          </a:bodyPr>
          <a:lstStyle>
            <a:lvl1pPr>
              <a:defRPr>
                <a:solidFill>
                  <a:srgbClr val="002C5F"/>
                </a:solidFill>
                <a:latin typeface="Arial" pitchFamily="34" charset="0"/>
                <a:cs typeface="Arial" pitchFamily="34" charset="0"/>
              </a:defRPr>
            </a:lvl1pPr>
            <a:lvl2pPr>
              <a:defRPr>
                <a:solidFill>
                  <a:srgbClr val="002C5F"/>
                </a:solidFill>
                <a:latin typeface="Arial" pitchFamily="34" charset="0"/>
                <a:cs typeface="Arial" pitchFamily="34" charset="0"/>
              </a:defRPr>
            </a:lvl2pPr>
            <a:lvl3pPr>
              <a:defRPr>
                <a:solidFill>
                  <a:srgbClr val="002C5F"/>
                </a:solidFill>
                <a:latin typeface="Arial" pitchFamily="34" charset="0"/>
                <a:cs typeface="Arial" pitchFamily="34" charset="0"/>
              </a:defRPr>
            </a:lvl3pPr>
            <a:lvl4pPr>
              <a:defRPr>
                <a:solidFill>
                  <a:srgbClr val="002C5F"/>
                </a:solidFill>
                <a:latin typeface="Arial" pitchFamily="34" charset="0"/>
                <a:cs typeface="Arial" pitchFamily="34" charset="0"/>
              </a:defRPr>
            </a:lvl4pPr>
            <a:lvl5pPr>
              <a:defRPr>
                <a:solidFill>
                  <a:srgbClr val="002C5F"/>
                </a:solidFill>
                <a:latin typeface="Arial" pitchFamily="34" charset="0"/>
                <a:cs typeface="Arial" pitchFamily="34" charset="0"/>
              </a:defRPr>
            </a:lvl5pPr>
          </a:lstStyle>
          <a:p>
            <a:pPr lvl="0"/>
            <a:endParaRPr lang="en-US" noProof="0" dirty="0"/>
          </a:p>
        </p:txBody>
      </p:sp>
      <p:sp>
        <p:nvSpPr>
          <p:cNvPr id="3"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0D8369C7-1071-48A7-AF59-DD7AE590CD40}" type="slidenum">
              <a:rPr lang="en-US"/>
              <a:pPr>
                <a:defRPr/>
              </a:pPr>
              <a:t>‹#›</a:t>
            </a:fld>
            <a:endParaRPr lang="en-US"/>
          </a:p>
        </p:txBody>
      </p:sp>
    </p:spTree>
    <p:extLst>
      <p:ext uri="{BB962C8B-B14F-4D97-AF65-F5344CB8AC3E}">
        <p14:creationId xmlns:p14="http://schemas.microsoft.com/office/powerpoint/2010/main" val="2550181906"/>
      </p:ext>
    </p:extLst>
  </p:cSld>
  <p:clrMapOvr>
    <a:masterClrMapping/>
  </p:clrMapOvr>
  <p:transition spd="slow">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1200"/>
              </a:spcBef>
              <a:spcAft>
                <a:spcPts val="0"/>
              </a:spcAft>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1"/>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Mobility Impairments in the Workplace</a:t>
            </a:r>
          </a:p>
        </p:txBody>
      </p:sp>
      <p:sp>
        <p:nvSpPr>
          <p:cNvPr id="5" name="Slide Number Placeholder 5"/>
          <p:cNvSpPr>
            <a:spLocks noGrp="1"/>
          </p:cNvSpPr>
          <p:nvPr>
            <p:ph type="sldNum" sz="quarter" idx="10"/>
          </p:nvPr>
        </p:nvSpPr>
        <p:spPr/>
        <p:txBody>
          <a:bodyPr/>
          <a:lstStyle>
            <a:lvl1pPr fontAlgn="auto">
              <a:spcBef>
                <a:spcPts val="0"/>
              </a:spcBef>
              <a:spcAft>
                <a:spcPts val="0"/>
              </a:spcAft>
              <a:defRPr>
                <a:cs typeface="+mn-cs"/>
              </a:defRPr>
            </a:lvl1pPr>
          </a:lstStyle>
          <a:p>
            <a:pPr>
              <a:defRPr/>
            </a:pPr>
            <a:fld id="{95AD9419-96F4-4E1E-A96B-CDF539914427}" type="slidenum">
              <a:rPr lang="en-US" altLang="en-US"/>
              <a:pPr>
                <a:defRPr/>
              </a:pPr>
              <a:t>‹#›</a:t>
            </a:fld>
            <a:endParaRPr lang="en-US" altLang="en-US"/>
          </a:p>
        </p:txBody>
      </p:sp>
    </p:spTree>
    <p:extLst>
      <p:ext uri="{BB962C8B-B14F-4D97-AF65-F5344CB8AC3E}">
        <p14:creationId xmlns:p14="http://schemas.microsoft.com/office/powerpoint/2010/main" val="177784803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1200"/>
              </a:spcBef>
              <a:spcAft>
                <a:spcPts val="0"/>
              </a:spcAft>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1"/>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Mobility Impairments in the Workplace</a:t>
            </a:r>
          </a:p>
        </p:txBody>
      </p:sp>
      <p:sp>
        <p:nvSpPr>
          <p:cNvPr id="5" name="Slide Number Placeholder 5"/>
          <p:cNvSpPr>
            <a:spLocks noGrp="1"/>
          </p:cNvSpPr>
          <p:nvPr>
            <p:ph type="sldNum" sz="quarter" idx="10"/>
          </p:nvPr>
        </p:nvSpPr>
        <p:spPr/>
        <p:txBody>
          <a:bodyPr/>
          <a:lstStyle>
            <a:lvl1pPr fontAlgn="auto">
              <a:spcBef>
                <a:spcPts val="0"/>
              </a:spcBef>
              <a:spcAft>
                <a:spcPts val="0"/>
              </a:spcAft>
              <a:defRPr>
                <a:cs typeface="+mn-cs"/>
              </a:defRPr>
            </a:lvl1pPr>
          </a:lstStyle>
          <a:p>
            <a:pPr>
              <a:defRPr/>
            </a:pPr>
            <a:fld id="{95AD9419-96F4-4E1E-A96B-CDF539914427}" type="slidenum">
              <a:rPr lang="en-US" altLang="en-US"/>
              <a:pPr>
                <a:defRPr/>
              </a:pPr>
              <a:t>‹#›</a:t>
            </a:fld>
            <a:endParaRPr lang="en-US" altLang="en-US"/>
          </a:p>
        </p:txBody>
      </p:sp>
    </p:spTree>
    <p:extLst>
      <p:ext uri="{BB962C8B-B14F-4D97-AF65-F5344CB8AC3E}">
        <p14:creationId xmlns:p14="http://schemas.microsoft.com/office/powerpoint/2010/main" val="35905431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3318921382"/>
      </p:ext>
    </p:extLst>
  </p:cSld>
  <p:clrMapOvr>
    <a:masterClrMapping/>
  </p:clrMapOvr>
  <p:transition spd="slow">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462321061"/>
      </p:ext>
    </p:extLst>
  </p:cSld>
  <p:clrMapOvr>
    <a:masterClrMapping/>
  </p:clrMapOvr>
  <p:transition spd="slow">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F33448-939B-4EC9-AF81-FED917661257}" type="datetime1">
              <a:rPr lang="en-US" smtClean="0"/>
              <a:t>5/10/2023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1662911805"/>
      </p:ext>
    </p:extLst>
  </p:cSld>
  <p:clrMapOvr>
    <a:masterClrMapping/>
  </p:clrMapOvr>
  <p:transition spd="slow">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127902989"/>
      </p:ext>
    </p:extLst>
  </p:cSld>
  <p:clrMapOvr>
    <a:masterClrMapping/>
  </p:clrMapOvr>
  <p:transition spd="slow">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1567048986"/>
      </p:ext>
    </p:extLst>
  </p:cSld>
  <p:clrMapOvr>
    <a:masterClrMapping/>
  </p:clrMapOvr>
  <p:transition spd="slow">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507398857"/>
      </p:ext>
    </p:extLst>
  </p:cSld>
  <p:clrMapOvr>
    <a:masterClrMapping/>
  </p:clrMapOvr>
  <p:transition spd="slow">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5" name="Rectangle 4"/>
          <p:cNvSpPr/>
          <p:nvPr userDrawn="1"/>
        </p:nvSpPr>
        <p:spPr>
          <a:xfrm>
            <a:off x="1121835" y="1292228"/>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8818799E-D89E-43A9-951B-2AEA492F370D}" type="slidenum">
              <a:rPr lang="en-US"/>
              <a:pPr>
                <a:defRPr/>
              </a:pPr>
              <a:t>‹#›</a:t>
            </a:fld>
            <a:endParaRPr lang="en-US"/>
          </a:p>
        </p:txBody>
      </p:sp>
    </p:spTree>
    <p:extLst>
      <p:ext uri="{BB962C8B-B14F-4D97-AF65-F5344CB8AC3E}">
        <p14:creationId xmlns:p14="http://schemas.microsoft.com/office/powerpoint/2010/main" val="734443659"/>
      </p:ext>
    </p:extLst>
  </p:cSld>
  <p:clrMapOvr>
    <a:masterClrMapping/>
  </p:clrMapOvr>
  <p:transition spd="slow">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5" name="Rectangle 4"/>
          <p:cNvSpPr/>
          <p:nvPr userDrawn="1"/>
        </p:nvSpPr>
        <p:spPr>
          <a:xfrm>
            <a:off x="1121835" y="1292228"/>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8818799E-D89E-43A9-951B-2AEA492F370D}" type="slidenum">
              <a:rPr lang="en-US"/>
              <a:pPr>
                <a:defRPr/>
              </a:pPr>
              <a:t>‹#›</a:t>
            </a:fld>
            <a:endParaRPr lang="en-US"/>
          </a:p>
        </p:txBody>
      </p:sp>
    </p:spTree>
    <p:extLst>
      <p:ext uri="{BB962C8B-B14F-4D97-AF65-F5344CB8AC3E}">
        <p14:creationId xmlns:p14="http://schemas.microsoft.com/office/powerpoint/2010/main" val="3845309256"/>
      </p:ext>
    </p:extLst>
  </p:cSld>
  <p:clrMapOvr>
    <a:masterClrMapping/>
  </p:clrMapOvr>
  <p:transition spd="slow">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2429777442"/>
      </p:ext>
    </p:extLst>
  </p:cSld>
  <p:clrMapOvr>
    <a:masterClrMapping/>
  </p:clrMapOvr>
  <p:transition spd="slow">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3358976085"/>
      </p:ext>
    </p:extLst>
  </p:cSld>
  <p:clrMapOvr>
    <a:masterClrMapping/>
  </p:clrMapOvr>
  <p:transition spd="slow">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3932713681"/>
      </p:ext>
    </p:extLst>
  </p:cSld>
  <p:clrMapOvr>
    <a:masterClrMapping/>
  </p:clrMapOvr>
  <p:transition spd="slow">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1C053A-FEA1-46C7-A039-369D528A951E}"/>
              </a:ext>
            </a:extLst>
          </p:cNvPr>
          <p:cNvSpPr txBox="1">
            <a:spLocks noChangeArrowheads="1"/>
          </p:cNvSpPr>
          <p:nvPr userDrawn="1"/>
        </p:nvSpPr>
        <p:spPr bwMode="auto">
          <a:xfrm>
            <a:off x="1016000" y="457200"/>
            <a:ext cx="7213600" cy="554038"/>
          </a:xfrm>
          <a:prstGeom prst="rect">
            <a:avLst/>
          </a:prstGeom>
          <a:solidFill>
            <a:schemeClr val="bg1"/>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1BA7F88-DF26-48B1-AD82-5CFA34AB89C9}"/>
              </a:ext>
            </a:extLst>
          </p:cNvPr>
          <p:cNvSpPr>
            <a:spLocks noGrp="1"/>
          </p:cNvSpPr>
          <p:nvPr>
            <p:ph type="sldNum" sz="quarter" idx="10"/>
          </p:nvPr>
        </p:nvSpPr>
        <p:spPr/>
        <p:txBody>
          <a:bodyPr/>
          <a:lstStyle>
            <a:lvl1pPr eaLnBrk="0" hangingPunct="0">
              <a:defRPr/>
            </a:lvl1pPr>
          </a:lstStyle>
          <a:p>
            <a:pPr>
              <a:defRPr/>
            </a:pPr>
            <a:fld id="{82B258E5-1D93-48DC-A97B-AF9BA5273705}" type="slidenum">
              <a:rPr lang="en-US" altLang="en-US"/>
              <a:pPr>
                <a:defRPr/>
              </a:pPr>
              <a:t>‹#›</a:t>
            </a:fld>
            <a:endParaRPr lang="en-US" altLang="en-US"/>
          </a:p>
        </p:txBody>
      </p:sp>
    </p:spTree>
    <p:extLst>
      <p:ext uri="{BB962C8B-B14F-4D97-AF65-F5344CB8AC3E}">
        <p14:creationId xmlns:p14="http://schemas.microsoft.com/office/powerpoint/2010/main" val="891165516"/>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B8E1A0-F19E-43ED-A9FD-BBBB6365A0B1}" type="datetime1">
              <a:rPr lang="en-US" smtClean="0"/>
              <a:t>5/10/2023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1C053A-FEA1-46C7-A039-369D528A951E}"/>
              </a:ext>
            </a:extLst>
          </p:cNvPr>
          <p:cNvSpPr txBox="1">
            <a:spLocks noChangeArrowheads="1"/>
          </p:cNvSpPr>
          <p:nvPr userDrawn="1"/>
        </p:nvSpPr>
        <p:spPr bwMode="auto">
          <a:xfrm>
            <a:off x="1016000" y="457200"/>
            <a:ext cx="7213600" cy="554038"/>
          </a:xfrm>
          <a:prstGeom prst="rect">
            <a:avLst/>
          </a:prstGeom>
          <a:solidFill>
            <a:schemeClr val="bg1"/>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1BA7F88-DF26-48B1-AD82-5CFA34AB89C9}"/>
              </a:ext>
            </a:extLst>
          </p:cNvPr>
          <p:cNvSpPr>
            <a:spLocks noGrp="1"/>
          </p:cNvSpPr>
          <p:nvPr>
            <p:ph type="sldNum" sz="quarter" idx="10"/>
          </p:nvPr>
        </p:nvSpPr>
        <p:spPr/>
        <p:txBody>
          <a:bodyPr/>
          <a:lstStyle>
            <a:lvl1pPr eaLnBrk="0" hangingPunct="0">
              <a:defRPr/>
            </a:lvl1pPr>
          </a:lstStyle>
          <a:p>
            <a:pPr>
              <a:defRPr/>
            </a:pPr>
            <a:fld id="{82B258E5-1D93-48DC-A97B-AF9BA5273705}" type="slidenum">
              <a:rPr lang="en-US" altLang="en-US"/>
              <a:pPr>
                <a:defRPr/>
              </a:pPr>
              <a:t>‹#›</a:t>
            </a:fld>
            <a:endParaRPr lang="en-US" altLang="en-US"/>
          </a:p>
        </p:txBody>
      </p:sp>
    </p:spTree>
    <p:extLst>
      <p:ext uri="{BB962C8B-B14F-4D97-AF65-F5344CB8AC3E}">
        <p14:creationId xmlns:p14="http://schemas.microsoft.com/office/powerpoint/2010/main" val="1984798964"/>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1041569135"/>
      </p:ext>
    </p:extLst>
  </p:cSld>
  <p:clrMapOvr>
    <a:masterClrMapping/>
  </p:clrMapOvr>
  <p:transition spd="slow">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1326114204"/>
      </p:ext>
    </p:extLst>
  </p:cSld>
  <p:clrMapOvr>
    <a:masterClrMapping/>
  </p:clrMapOvr>
  <p:transition spd="slow">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3" name="Rectangle 2"/>
          <p:cNvSpPr/>
          <p:nvPr userDrawn="1"/>
        </p:nvSpPr>
        <p:spPr>
          <a:xfrm>
            <a:off x="1121834" y="381001"/>
            <a:ext cx="10460567" cy="533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p>
        </p:txBody>
      </p:sp>
      <p:pic>
        <p:nvPicPr>
          <p:cNvPr id="4" name="Picture 11" descr="JAN Logo&#10;&#10;Practical Solutions&#10;Workplace Succes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085168" y="381000"/>
            <a:ext cx="749723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1117600" y="3200400"/>
            <a:ext cx="10464800" cy="1066800"/>
          </a:xfrm>
        </p:spPr>
        <p:txBody>
          <a:bodyPr>
            <a:normAutofit/>
          </a:bodyPr>
          <a:lstStyle>
            <a:lvl1pPr algn="ctr">
              <a:defRPr sz="2800" b="1" baseline="0"/>
            </a:lvl1pPr>
            <a:lvl2pPr marL="0" algn="ctr">
              <a:buNone/>
              <a:defRPr sz="2400" baseline="0"/>
            </a:lvl2pPr>
            <a:lvl3pPr>
              <a:defRPr sz="2000"/>
            </a:lvl3pPr>
            <a:lvl4pPr>
              <a:defRPr sz="1800"/>
            </a:lvl4pPr>
            <a:lvl5pPr>
              <a:defRPr sz="1800"/>
            </a:lvl5pPr>
          </a:lstStyle>
          <a:p>
            <a:pPr lvl="0"/>
            <a:r>
              <a:rPr lang="en-US"/>
              <a:t>Click to edit Master text styles</a:t>
            </a:r>
          </a:p>
          <a:p>
            <a:pPr lvl="1"/>
            <a:r>
              <a:rPr lang="en-US"/>
              <a:t>Second level</a:t>
            </a:r>
          </a:p>
        </p:txBody>
      </p:sp>
      <p:sp>
        <p:nvSpPr>
          <p:cNvPr id="5" name="Slide Number Placeholder 5"/>
          <p:cNvSpPr>
            <a:spLocks noGrp="1"/>
          </p:cNvSpPr>
          <p:nvPr>
            <p:ph type="sldNum" sz="quarter" idx="10"/>
          </p:nvPr>
        </p:nvSpPr>
        <p:spPr/>
        <p:txBody>
          <a:bodyPr/>
          <a:lstStyle>
            <a:lvl1pPr>
              <a:defRPr/>
            </a:lvl1pPr>
          </a:lstStyle>
          <a:p>
            <a:pPr>
              <a:defRPr/>
            </a:pPr>
            <a:fld id="{466793D8-E210-47B0-B4A8-7731D1DD714A}" type="slidenum">
              <a:rPr lang="en-US" altLang="en-US"/>
              <a:pPr>
                <a:defRPr/>
              </a:pPr>
              <a:t>‹#›</a:t>
            </a:fld>
            <a:endParaRPr lang="en-US" altLang="en-US"/>
          </a:p>
        </p:txBody>
      </p:sp>
    </p:spTree>
    <p:extLst>
      <p:ext uri="{BB962C8B-B14F-4D97-AF65-F5344CB8AC3E}">
        <p14:creationId xmlns:p14="http://schemas.microsoft.com/office/powerpoint/2010/main" val="336793491"/>
      </p:ext>
    </p:extLst>
  </p:cSld>
  <p:clrMapOvr>
    <a:masterClrMapping/>
  </p:clrMapOvr>
  <p:transition spd="slow">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Screenshot">
    <p:spTree>
      <p:nvGrpSpPr>
        <p:cNvPr id="1" name=""/>
        <p:cNvGrpSpPr/>
        <p:nvPr/>
      </p:nvGrpSpPr>
      <p:grpSpPr>
        <a:xfrm>
          <a:off x="0" y="0"/>
          <a:ext cx="0" cy="0"/>
          <a:chOff x="0" y="0"/>
          <a:chExt cx="0" cy="0"/>
        </a:xfrm>
      </p:grpSpPr>
      <p:sp>
        <p:nvSpPr>
          <p:cNvPr id="4" name="Title Placeholder 11">
            <a:extLst>
              <a:ext uri="{FF2B5EF4-FFF2-40B4-BE49-F238E27FC236}">
                <a16:creationId xmlns:a16="http://schemas.microsoft.com/office/drawing/2014/main" id="{BD216F98-6B7B-4838-A4A8-6CDB9FA09C1C}"/>
              </a:ext>
            </a:extLst>
          </p:cNvPr>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 name="Slide Number Placeholder 5"/>
          <p:cNvSpPr>
            <a:spLocks noGrp="1"/>
          </p:cNvSpPr>
          <p:nvPr>
            <p:ph type="sldNum" sz="quarter" idx="10"/>
          </p:nvPr>
        </p:nvSpPr>
        <p:spPr/>
        <p:txBody>
          <a:bodyPr/>
          <a:lstStyle>
            <a:lvl1pPr>
              <a:defRPr/>
            </a:lvl1pPr>
          </a:lstStyle>
          <a:p>
            <a:pPr>
              <a:defRPr/>
            </a:pPr>
            <a:fld id="{34721FB7-C0A5-47CA-819C-4FFA2629E122}" type="slidenum">
              <a:rPr lang="en-US" altLang="en-US"/>
              <a:pPr>
                <a:defRPr/>
              </a:pPr>
              <a:t>‹#›</a:t>
            </a:fld>
            <a:endParaRPr lang="en-US" altLang="en-US"/>
          </a:p>
        </p:txBody>
      </p:sp>
      <p:sp>
        <p:nvSpPr>
          <p:cNvPr id="2" name="Rectangle 1"/>
          <p:cNvSpPr/>
          <p:nvPr userDrawn="1"/>
        </p:nvSpPr>
        <p:spPr>
          <a:xfrm>
            <a:off x="1121664" y="1298448"/>
            <a:ext cx="10460736" cy="5184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8288150"/>
      </p:ext>
    </p:extLst>
  </p:cSld>
  <p:clrMapOvr>
    <a:masterClrMapping/>
  </p:clrMapOvr>
  <p:transition spd="slow">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0">
                <a:solidFill>
                  <a:schemeClr val="bg1"/>
                </a:solidFill>
                <a:latin typeface="Arial" panose="020B0604020202020204" pitchFamily="34" charset="0"/>
                <a:cs typeface="Arial" panose="020B0604020202020204" pitchFamily="34" charset="0"/>
              </a:defRPr>
            </a:lvl1pPr>
          </a:lstStyle>
          <a:p>
            <a:r>
              <a:rPr lang="en-US" dirty="0"/>
              <a:t>JAN </a:t>
            </a:r>
            <a:r>
              <a:rPr lang="en-US" cap="none" dirty="0"/>
              <a:t>is a service of the U.S. Department of Labor’s Office of Disability Employment Policy/ODEP.</a:t>
            </a:r>
            <a:endParaRPr lang="en-US" dirty="0"/>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1985715349"/>
      </p:ext>
    </p:extLst>
  </p:cSld>
  <p:clrMapOvr>
    <a:masterClrMapping/>
  </p:clrMapOvr>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sz="2600">
                <a:solidFill>
                  <a:schemeClr val="accent1"/>
                </a:solidFill>
                <a:latin typeface="Arial Nova" panose="020B0504020202020204" pitchFamily="34" charset="0"/>
                <a:cs typeface="Arial" panose="020B0604020202020204" pitchFamily="34" charset="0"/>
              </a:defRPr>
            </a:lvl1pPr>
            <a:lvl2pPr>
              <a:buClr>
                <a:schemeClr val="accent1"/>
              </a:buClr>
              <a:defRPr sz="2400"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600">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0416" y="6064502"/>
            <a:ext cx="1830966" cy="580832"/>
          </a:xfrm>
          <a:prstGeom prst="rect">
            <a:avLst/>
          </a:prstGeom>
        </p:spPr>
      </p:pic>
    </p:spTree>
    <p:extLst>
      <p:ext uri="{BB962C8B-B14F-4D97-AF65-F5344CB8AC3E}">
        <p14:creationId xmlns:p14="http://schemas.microsoft.com/office/powerpoint/2010/main" val="24309020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userDrawn="1"/>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44481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dirty="0"/>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lvl1pPr>
              <a:buClr>
                <a:srgbClr val="002060"/>
              </a:buClr>
              <a:defRPr sz="2000">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8417" y="2228003"/>
            <a:ext cx="5422392" cy="3633047"/>
          </a:xfrm>
        </p:spPr>
        <p:txBody>
          <a:bodyPr>
            <a:normAutofit/>
          </a:bodyPr>
          <a:lstStyle>
            <a:lvl1pPr>
              <a:buClr>
                <a:schemeClr val="accent1"/>
              </a:buClr>
              <a:defRPr sz="2000">
                <a:solidFill>
                  <a:srgbClr val="002060"/>
                </a:solidFill>
                <a:latin typeface="Arial Nova" panose="020B0504020202020204" pitchFamily="34" charset="0"/>
              </a:defRPr>
            </a:lvl1pPr>
            <a:lvl2pPr>
              <a:buClr>
                <a:schemeClr val="accent1"/>
              </a:buClr>
              <a:defRPr>
                <a:solidFill>
                  <a:srgbClr val="002060"/>
                </a:solidFill>
                <a:latin typeface="Arial Nova" panose="020B0504020202020204" pitchFamily="34" charset="0"/>
              </a:defRPr>
            </a:lvl2pPr>
            <a:lvl3pPr>
              <a:buClr>
                <a:schemeClr val="accent1"/>
              </a:buClr>
              <a:defRPr>
                <a:solidFill>
                  <a:srgbClr val="002060"/>
                </a:solidFill>
                <a:latin typeface="Arial Nova" panose="020B0504020202020204" pitchFamily="34" charset="0"/>
              </a:defRPr>
            </a:lvl3pPr>
            <a:lvl4pPr>
              <a:buClr>
                <a:schemeClr val="accent1"/>
              </a:buClr>
              <a:defRPr>
                <a:solidFill>
                  <a:srgbClr val="002060"/>
                </a:solidFill>
                <a:latin typeface="Arial Nova" panose="020B0504020202020204" pitchFamily="34" charset="0"/>
              </a:defRPr>
            </a:lvl4pPr>
            <a:lvl5pPr>
              <a:buClr>
                <a:schemeClr val="accent1"/>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10693508" y="60118"/>
            <a:ext cx="1052510" cy="365125"/>
          </a:xfrm>
        </p:spPr>
        <p:txBody>
          <a:bodyPr/>
          <a:lstStyle>
            <a:lvl1pPr>
              <a:defRPr sz="1600">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941747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lvl1pPr>
              <a:buClr>
                <a:srgbClr val="002060"/>
              </a:buClr>
              <a:defRPr>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lvl1pPr>
              <a:buClr>
                <a:srgbClr val="002060"/>
              </a:buClr>
              <a:defRPr>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B8E1A0-F19E-43ED-A9FD-BBBB6365A0B1}" type="datetime1">
              <a:rPr lang="en-US" smtClean="0"/>
              <a:t>5/10/2023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lvl1pPr>
              <a:defRPr>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60698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61625" y="6041605"/>
            <a:ext cx="1828959" cy="579170"/>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3056521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18457302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buClr>
                <a:schemeClr val="accent1"/>
              </a:buClr>
              <a:defRPr sz="2000">
                <a:solidFill>
                  <a:srgbClr val="002060"/>
                </a:solidFill>
                <a:latin typeface="Arial Nova" panose="020B0504020202020204" pitchFamily="34" charset="0"/>
              </a:defRPr>
            </a:lvl1pPr>
            <a:lvl2pPr>
              <a:buClr>
                <a:schemeClr val="accent1"/>
              </a:buClr>
              <a:defRPr sz="1800">
                <a:solidFill>
                  <a:srgbClr val="002060"/>
                </a:solidFill>
                <a:latin typeface="Arial Nova" panose="020B0504020202020204" pitchFamily="34" charset="0"/>
              </a:defRPr>
            </a:lvl2pPr>
            <a:lvl3pPr>
              <a:buClr>
                <a:schemeClr val="accent1"/>
              </a:buClr>
              <a:defRPr sz="1600">
                <a:solidFill>
                  <a:srgbClr val="002060"/>
                </a:solidFill>
                <a:latin typeface="Arial Nova" panose="020B0504020202020204" pitchFamily="34" charset="0"/>
              </a:defRPr>
            </a:lvl3pPr>
            <a:lvl4pPr>
              <a:buClr>
                <a:schemeClr val="accent1"/>
              </a:buClr>
              <a:defRPr sz="1400">
                <a:solidFill>
                  <a:srgbClr val="002060"/>
                </a:solidFill>
                <a:latin typeface="Arial Nova" panose="020B0504020202020204" pitchFamily="34" charset="0"/>
              </a:defRPr>
            </a:lvl4pPr>
            <a:lvl5pPr>
              <a:buClr>
                <a:schemeClr val="accent1"/>
              </a:buClr>
              <a:defRPr sz="1400">
                <a:solidFill>
                  <a:srgbClr val="002060"/>
                </a:solidFill>
                <a:latin typeface="Arial Nova" panose="020B0504020202020204" pitchFamily="34" charset="0"/>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A0697B2-505F-4AC8-8F94-72E521A0B74F}" type="datetime1">
              <a:rPr lang="en-US" smtClean="0"/>
              <a:t>5/10/2023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latin typeface="Arial Nova" panose="020B05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320319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solidFill>
                  <a:srgbClr val="00206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DEFF899-93D7-4212-8D3F-0D755BDEB77C}" type="datetime1">
              <a:rPr lang="en-US" smtClean="0"/>
              <a:t>5/10/2023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82577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6496B-62A4-45AD-A174-D929C967C4CB}" type="datetime1">
              <a:rPr lang="en-US" smtClean="0"/>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430703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32A0D10-1C02-40CB-A684-779709F45FE8}" type="datetime1">
              <a:rPr lang="en-US" smtClean="0"/>
              <a:t>5/10/2023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516255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5" name="Rectangle 4"/>
          <p:cNvSpPr/>
          <p:nvPr userDrawn="1"/>
        </p:nvSpPr>
        <p:spPr>
          <a:xfrm>
            <a:off x="1121834" y="1292226"/>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0"/>
          </p:nvPr>
        </p:nvSpPr>
        <p:spPr/>
        <p:txBody>
          <a:bodyPr/>
          <a:lstStyle>
            <a:lvl1pPr>
              <a:defRPr/>
            </a:lvl1pPr>
          </a:lstStyle>
          <a:p>
            <a:pPr>
              <a:defRPr/>
            </a:pPr>
            <a:fld id="{4D98D1BA-2478-40B5-9DFA-9E617D8EE9D1}" type="slidenum">
              <a:rPr lang="en-US" altLang="en-US"/>
              <a:pPr>
                <a:defRPr/>
              </a:pPr>
              <a:t>‹#›</a:t>
            </a:fld>
            <a:endParaRPr lang="en-US" altLang="en-US"/>
          </a:p>
        </p:txBody>
      </p:sp>
      <p:sp>
        <p:nvSpPr>
          <p:cNvPr id="6" name="Title Placeholder 11">
            <a:extLst>
              <a:ext uri="{FF2B5EF4-FFF2-40B4-BE49-F238E27FC236}">
                <a16:creationId xmlns:a16="http://schemas.microsoft.com/office/drawing/2014/main" id="{0D63D7AD-9997-4CF3-BF07-E73A14B4C668}"/>
              </a:ext>
            </a:extLst>
          </p:cNvPr>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212452802"/>
      </p:ext>
    </p:extLst>
  </p:cSld>
  <p:clrMapOvr>
    <a:masterClrMapping/>
  </p:clrMapOvr>
  <p:transition spd="slow">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Screenshot">
    <p:spTree>
      <p:nvGrpSpPr>
        <p:cNvPr id="1" name=""/>
        <p:cNvGrpSpPr/>
        <p:nvPr/>
      </p:nvGrpSpPr>
      <p:grpSpPr>
        <a:xfrm>
          <a:off x="0" y="0"/>
          <a:ext cx="0" cy="0"/>
          <a:chOff x="0" y="0"/>
          <a:chExt cx="0" cy="0"/>
        </a:xfrm>
      </p:grpSpPr>
      <p:sp>
        <p:nvSpPr>
          <p:cNvPr id="5" name="Slide Number Placeholder 5"/>
          <p:cNvSpPr>
            <a:spLocks noGrp="1"/>
          </p:cNvSpPr>
          <p:nvPr>
            <p:ph type="sldNum" sz="quarter" idx="10"/>
          </p:nvPr>
        </p:nvSpPr>
        <p:spPr/>
        <p:txBody>
          <a:bodyPr/>
          <a:lstStyle>
            <a:lvl1pPr>
              <a:defRPr/>
            </a:lvl1pPr>
          </a:lstStyle>
          <a:p>
            <a:pPr>
              <a:defRPr/>
            </a:pPr>
            <a:fld id="{34721FB7-C0A5-47CA-819C-4FFA2629E122}" type="slidenum">
              <a:rPr lang="en-US" altLang="en-US"/>
              <a:pPr>
                <a:defRPr/>
              </a:pPr>
              <a:t>‹#›</a:t>
            </a:fld>
            <a:endParaRPr lang="en-US" altLang="en-US"/>
          </a:p>
        </p:txBody>
      </p:sp>
      <p:sp>
        <p:nvSpPr>
          <p:cNvPr id="2" name="Rectangle 1"/>
          <p:cNvSpPr/>
          <p:nvPr userDrawn="1"/>
        </p:nvSpPr>
        <p:spPr>
          <a:xfrm>
            <a:off x="1121664" y="1298448"/>
            <a:ext cx="10460736" cy="5184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1">
            <a:extLst>
              <a:ext uri="{FF2B5EF4-FFF2-40B4-BE49-F238E27FC236}">
                <a16:creationId xmlns:a16="http://schemas.microsoft.com/office/drawing/2014/main" id="{05210562-C19F-41A9-8738-4FE2939E26B6}"/>
              </a:ext>
            </a:extLst>
          </p:cNvPr>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3180818279"/>
      </p:ext>
    </p:extLst>
  </p:cSld>
  <p:clrMapOvr>
    <a:masterClrMapping/>
  </p:clrMapOvr>
  <p:transition spd="slow">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0">
                <a:solidFill>
                  <a:schemeClr val="bg1"/>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JAN </a:t>
            </a: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 a service of the U.S. Department of Labor’s Office of Disability Employment Policy/ODEP.</a:t>
            </a:r>
            <a:endParaRPr kumimoji="0" lang="en-US" sz="11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573735864"/>
      </p:ext>
    </p:extLst>
  </p:cSld>
  <p:clrMapOvr>
    <a:masterClrMapping/>
  </p:clrMapOvr>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sz="2600">
                <a:solidFill>
                  <a:schemeClr val="accent1"/>
                </a:solidFill>
                <a:latin typeface="Arial Nova" panose="020B0504020202020204" pitchFamily="34" charset="0"/>
                <a:cs typeface="Arial" panose="020B0604020202020204" pitchFamily="34" charset="0"/>
              </a:defRPr>
            </a:lvl1pPr>
            <a:lvl2pPr>
              <a:buClr>
                <a:schemeClr val="accent1"/>
              </a:buClr>
              <a:defRPr sz="2400"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600">
                <a:solidFill>
                  <a:srgbClr val="002060"/>
                </a:solidFill>
                <a:latin typeface="Arial Nova" panose="020B05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401718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40599" y="5994257"/>
            <a:ext cx="1828959" cy="579170"/>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userDrawn="1"/>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926895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dirty="0"/>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lvl1pPr>
              <a:buClr>
                <a:srgbClr val="002060"/>
              </a:buClr>
              <a:defRPr sz="2000">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8417" y="2228003"/>
            <a:ext cx="5422392" cy="3633047"/>
          </a:xfrm>
        </p:spPr>
        <p:txBody>
          <a:bodyPr>
            <a:normAutofit/>
          </a:bodyPr>
          <a:lstStyle>
            <a:lvl1pPr>
              <a:buClr>
                <a:schemeClr val="accent1"/>
              </a:buClr>
              <a:defRPr sz="2000">
                <a:solidFill>
                  <a:srgbClr val="002060"/>
                </a:solidFill>
                <a:latin typeface="Arial Nova" panose="020B0504020202020204" pitchFamily="34" charset="0"/>
              </a:defRPr>
            </a:lvl1pPr>
            <a:lvl2pPr>
              <a:buClr>
                <a:schemeClr val="accent1"/>
              </a:buClr>
              <a:defRPr>
                <a:solidFill>
                  <a:srgbClr val="002060"/>
                </a:solidFill>
                <a:latin typeface="Arial Nova" panose="020B0504020202020204" pitchFamily="34" charset="0"/>
              </a:defRPr>
            </a:lvl2pPr>
            <a:lvl3pPr>
              <a:buClr>
                <a:schemeClr val="accent1"/>
              </a:buClr>
              <a:defRPr>
                <a:solidFill>
                  <a:srgbClr val="002060"/>
                </a:solidFill>
                <a:latin typeface="Arial Nova" panose="020B0504020202020204" pitchFamily="34" charset="0"/>
              </a:defRPr>
            </a:lvl3pPr>
            <a:lvl4pPr>
              <a:buClr>
                <a:schemeClr val="accent1"/>
              </a:buClr>
              <a:defRPr>
                <a:solidFill>
                  <a:srgbClr val="002060"/>
                </a:solidFill>
                <a:latin typeface="Arial Nova" panose="020B0504020202020204" pitchFamily="34" charset="0"/>
              </a:defRPr>
            </a:lvl4pPr>
            <a:lvl5pPr>
              <a:buClr>
                <a:schemeClr val="accent1"/>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10693508" y="60118"/>
            <a:ext cx="1052510" cy="365125"/>
          </a:xfrm>
        </p:spPr>
        <p:txBody>
          <a:bodyPr/>
          <a:lstStyle>
            <a:lvl1pPr>
              <a:defRPr sz="1600">
                <a:solidFill>
                  <a:srgbClr val="002060"/>
                </a:solidFill>
                <a:latin typeface="Arial Nova" panose="020B05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4189885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lvl1pPr>
              <a:buClr>
                <a:srgbClr val="002060"/>
              </a:buClr>
              <a:defRPr>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lvl1pPr>
              <a:buClr>
                <a:srgbClr val="002060"/>
              </a:buClr>
              <a:defRPr>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B8E1A0-F19E-43ED-A9FD-BBBB6365A0B1}"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5/10/2023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9" name="Slide Number Placeholder 8"/>
          <p:cNvSpPr>
            <a:spLocks noGrp="1"/>
          </p:cNvSpPr>
          <p:nvPr>
            <p:ph type="sldNum" sz="quarter" idx="12"/>
          </p:nvPr>
        </p:nvSpPr>
        <p:spPr/>
        <p:txBody>
          <a:bodyPr/>
          <a:lstStyle>
            <a:lvl1pPr>
              <a:defRPr>
                <a:solidFill>
                  <a:srgbClr val="002060"/>
                </a:solidFill>
                <a:latin typeface="Arial Nova" panose="020B05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3979934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18767400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25551932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buClr>
                <a:schemeClr val="accent1"/>
              </a:buClr>
              <a:defRPr sz="2000">
                <a:solidFill>
                  <a:srgbClr val="002060"/>
                </a:solidFill>
                <a:latin typeface="Arial Nova" panose="020B0504020202020204" pitchFamily="34" charset="0"/>
              </a:defRPr>
            </a:lvl1pPr>
            <a:lvl2pPr>
              <a:buClr>
                <a:schemeClr val="accent1"/>
              </a:buClr>
              <a:defRPr sz="1800">
                <a:solidFill>
                  <a:srgbClr val="002060"/>
                </a:solidFill>
                <a:latin typeface="Arial Nova" panose="020B0504020202020204" pitchFamily="34" charset="0"/>
              </a:defRPr>
            </a:lvl2pPr>
            <a:lvl3pPr>
              <a:buClr>
                <a:schemeClr val="accent1"/>
              </a:buClr>
              <a:defRPr sz="1600">
                <a:solidFill>
                  <a:srgbClr val="002060"/>
                </a:solidFill>
                <a:latin typeface="Arial Nova" panose="020B0504020202020204" pitchFamily="34" charset="0"/>
              </a:defRPr>
            </a:lvl3pPr>
            <a:lvl4pPr>
              <a:buClr>
                <a:schemeClr val="accent1"/>
              </a:buClr>
              <a:defRPr sz="1400">
                <a:solidFill>
                  <a:srgbClr val="002060"/>
                </a:solidFill>
                <a:latin typeface="Arial Nova" panose="020B0504020202020204" pitchFamily="34" charset="0"/>
              </a:defRPr>
            </a:lvl4pPr>
            <a:lvl5pPr>
              <a:buClr>
                <a:schemeClr val="accent1"/>
              </a:buClr>
              <a:defRPr sz="1400">
                <a:solidFill>
                  <a:srgbClr val="002060"/>
                </a:solidFill>
                <a:latin typeface="Arial Nova" panose="020B0504020202020204" pitchFamily="34" charset="0"/>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A0697B2-505F-4AC8-8F94-72E521A0B74F}" type="datetime1">
              <a:rPr kumimoji="0" lang="en-U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5/10/2023</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latin typeface="Arial Nova" panose="020B05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1A3260">
                    <a:lumMod val="75000"/>
                    <a:lumOff val="25000"/>
                  </a:srgbClr>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1A3260">
                  <a:lumMod val="75000"/>
                  <a:lumOff val="25000"/>
                </a:srgbClr>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5930142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solidFill>
                  <a:srgbClr val="00206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EFF899-93D7-4212-8D3F-0D755BDEB77C}"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5/10/2023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lvl1pPr>
              <a:defRPr>
                <a:solidFill>
                  <a:srgbClr val="002060"/>
                </a:solidFill>
                <a:latin typeface="Arial Nova" panose="020B05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5559755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16496B-62A4-45AD-A174-D929C967C4CB}"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5/10/2023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467012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32A0D10-1C02-40CB-A684-779709F45FE8}" type="datetime1">
              <a:rPr kumimoji="0" lang="en-U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5/10/2023</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a:xfrm>
            <a:off x="774923" y="5951811"/>
            <a:ext cx="7896279"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8300710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551A3B-A704-4583-9AF6-D9A8BC930992}"/>
              </a:ext>
            </a:extLst>
          </p:cNvPr>
          <p:cNvSpPr/>
          <p:nvPr userDrawn="1"/>
        </p:nvSpPr>
        <p:spPr>
          <a:xfrm>
            <a:off x="1121834" y="381001"/>
            <a:ext cx="10460567" cy="533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1" descr="JAN Logo&#10;&#10;Practical Solutions&#10;Workplace Success">
            <a:extLst>
              <a:ext uri="{FF2B5EF4-FFF2-40B4-BE49-F238E27FC236}">
                <a16:creationId xmlns:a16="http://schemas.microsoft.com/office/drawing/2014/main" id="{43BB8CFB-0B8E-4BE5-9B67-E71F05EE14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085168" y="381000"/>
            <a:ext cx="749723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1117600" y="3200400"/>
            <a:ext cx="10464800" cy="1066800"/>
          </a:xfrm>
        </p:spPr>
        <p:txBody>
          <a:bodyPr>
            <a:normAutofit/>
          </a:bodyPr>
          <a:lstStyle>
            <a:lvl1pPr algn="ctr">
              <a:defRPr sz="2800" b="1" baseline="0"/>
            </a:lvl1pPr>
            <a:lvl2pPr marL="0" algn="ctr">
              <a:buNone/>
              <a:defRPr sz="2400" baseline="0"/>
            </a:lvl2pPr>
            <a:lvl3pPr>
              <a:defRPr sz="2000"/>
            </a:lvl3pPr>
            <a:lvl4pPr>
              <a:defRPr sz="1800"/>
            </a:lvl4pPr>
            <a:lvl5pPr>
              <a:defRPr sz="1800"/>
            </a:lvl5pPr>
          </a:lstStyle>
          <a:p>
            <a:pPr lvl="0"/>
            <a:r>
              <a:rPr lang="en-US"/>
              <a:t>Click to edit Master text styles</a:t>
            </a:r>
          </a:p>
          <a:p>
            <a:pPr lvl="1"/>
            <a:r>
              <a:rPr lang="en-US"/>
              <a:t>Second level</a:t>
            </a:r>
          </a:p>
        </p:txBody>
      </p:sp>
      <p:sp>
        <p:nvSpPr>
          <p:cNvPr id="5" name="Slide Number Placeholder 5">
            <a:extLst>
              <a:ext uri="{FF2B5EF4-FFF2-40B4-BE49-F238E27FC236}">
                <a16:creationId xmlns:a16="http://schemas.microsoft.com/office/drawing/2014/main" id="{E9015DF2-30C0-41ED-B2D3-6153D1126838}"/>
              </a:ext>
            </a:extLst>
          </p:cNvPr>
          <p:cNvSpPr>
            <a:spLocks noGrp="1"/>
          </p:cNvSpPr>
          <p:nvPr>
            <p:ph type="sldNum" sz="quarter" idx="10"/>
          </p:nvPr>
        </p:nvSpPr>
        <p:spPr/>
        <p:txBody>
          <a:bodyPr/>
          <a:lstStyle>
            <a:lvl1pPr>
              <a:defRPr smtClean="0"/>
            </a:lvl1pPr>
          </a:lstStyle>
          <a:p>
            <a:pPr>
              <a:defRPr/>
            </a:pPr>
            <a:fld id="{D79BA859-7205-4A87-ABA5-C9427B91D4FD}" type="slidenum">
              <a:rPr lang="en-US" altLang="en-US" smtClean="0"/>
              <a:pPr>
                <a:defRPr/>
              </a:pPr>
              <a:t>‹#›</a:t>
            </a:fld>
            <a:endParaRPr lang="en-US" altLang="en-US"/>
          </a:p>
        </p:txBody>
      </p:sp>
    </p:spTree>
    <p:extLst>
      <p:ext uri="{BB962C8B-B14F-4D97-AF65-F5344CB8AC3E}">
        <p14:creationId xmlns:p14="http://schemas.microsoft.com/office/powerpoint/2010/main" val="2509810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A0697B2-505F-4AC8-8F94-72E521A0B74F}" type="datetime1">
              <a:rPr lang="en-US" smtClean="0"/>
              <a:t>5/10/2023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5" name="Rectangle 4"/>
          <p:cNvSpPr/>
          <p:nvPr userDrawn="1"/>
        </p:nvSpPr>
        <p:spPr>
          <a:xfrm>
            <a:off x="1121665" y="1298449"/>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8" name="Title Placeholder 11">
            <a:extLst>
              <a:ext uri="{FF2B5EF4-FFF2-40B4-BE49-F238E27FC236}">
                <a16:creationId xmlns:a16="http://schemas.microsoft.com/office/drawing/2014/main" id="{9405C78C-4BEE-4572-B554-E293F0A46BC4}"/>
              </a:ext>
            </a:extLst>
          </p:cNvPr>
          <p:cNvSpPr>
            <a:spLocks noGrp="1"/>
          </p:cNvSpPr>
          <p:nvPr>
            <p:ph type="title"/>
          </p:nvPr>
        </p:nvSpPr>
        <p:spPr bwMode="auto">
          <a:xfrm>
            <a:off x="609600" y="377952"/>
            <a:ext cx="10871200" cy="7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lvl="0"/>
            <a:endParaRPr lang="en-US" altLang="en-US" dirty="0"/>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fontAlgn="auto">
              <a:spcBef>
                <a:spcPts val="0"/>
              </a:spcBef>
              <a:spcAft>
                <a:spcPts val="0"/>
              </a:spcAft>
              <a:defRPr>
                <a:cs typeface="+mn-cs"/>
              </a:defRPr>
            </a:lvl1pPr>
          </a:lstStyle>
          <a:p>
            <a:pPr>
              <a:defRPr/>
            </a:pPr>
            <a:fld id="{F5477F5D-25F0-4B95-920B-B3A7F705B3F8}" type="slidenum">
              <a:rPr lang="en-US" altLang="en-US"/>
              <a:pPr>
                <a:defRPr/>
              </a:pPr>
              <a:t>‹#›</a:t>
            </a:fld>
            <a:endParaRPr lang="en-US" altLang="en-US"/>
          </a:p>
        </p:txBody>
      </p:sp>
    </p:spTree>
    <p:extLst>
      <p:ext uri="{BB962C8B-B14F-4D97-AF65-F5344CB8AC3E}">
        <p14:creationId xmlns:p14="http://schemas.microsoft.com/office/powerpoint/2010/main" val="30397691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Screensho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5A8A3B-9D6E-4867-A9FF-2BB7C1C013EB}"/>
              </a:ext>
            </a:extLst>
          </p:cNvPr>
          <p:cNvSpPr txBox="1">
            <a:spLocks noChangeArrowheads="1"/>
          </p:cNvSpPr>
          <p:nvPr userDrawn="1"/>
        </p:nvSpPr>
        <p:spPr bwMode="auto">
          <a:xfrm>
            <a:off x="1016000" y="457200"/>
            <a:ext cx="7213600" cy="554038"/>
          </a:xfrm>
          <a:prstGeom prst="rect">
            <a:avLst/>
          </a:prstGeom>
          <a:solidFill>
            <a:schemeClr val="bg1"/>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4" name="Rectangle 3">
            <a:extLst>
              <a:ext uri="{FF2B5EF4-FFF2-40B4-BE49-F238E27FC236}">
                <a16:creationId xmlns:a16="http://schemas.microsoft.com/office/drawing/2014/main" id="{B0EE8395-143E-45DC-AD9E-6CEB3FD4C3B9}"/>
              </a:ext>
            </a:extLst>
          </p:cNvPr>
          <p:cNvSpPr/>
          <p:nvPr userDrawn="1"/>
        </p:nvSpPr>
        <p:spPr>
          <a:xfrm>
            <a:off x="1121834" y="1298576"/>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itle Placeholder 11"/>
          <p:cNvSpPr>
            <a:spLocks noGrp="1"/>
          </p:cNvSpPr>
          <p:nvPr>
            <p:ph type="title"/>
          </p:nvPr>
        </p:nvSpPr>
        <p:spPr bwMode="auto">
          <a:xfrm>
            <a:off x="609600" y="377952"/>
            <a:ext cx="10871200" cy="769204"/>
          </a:xfrm>
          <a:prstGeom prst="rect">
            <a:avLst/>
          </a:prstGeom>
          <a:noFill/>
          <a:ln>
            <a:noFill/>
          </a:ln>
        </p:spPr>
        <p:txBody>
          <a:bodyPr/>
          <a:lstStyle/>
          <a:p>
            <a:pPr lvl="0"/>
            <a:endParaRPr lang="en-US" altLang="en-US" dirty="0"/>
          </a:p>
        </p:txBody>
      </p:sp>
      <p:sp>
        <p:nvSpPr>
          <p:cNvPr id="5" name="Slide Number Placeholder 5">
            <a:extLst>
              <a:ext uri="{FF2B5EF4-FFF2-40B4-BE49-F238E27FC236}">
                <a16:creationId xmlns:a16="http://schemas.microsoft.com/office/drawing/2014/main" id="{AB5763C0-1C08-4237-A2C6-AA5EB9A6C9E1}"/>
              </a:ext>
            </a:extLst>
          </p:cNvPr>
          <p:cNvSpPr>
            <a:spLocks noGrp="1"/>
          </p:cNvSpPr>
          <p:nvPr>
            <p:ph type="sldNum" sz="quarter" idx="10"/>
          </p:nvPr>
        </p:nvSpPr>
        <p:spPr/>
        <p:txBody>
          <a:bodyPr/>
          <a:lstStyle>
            <a:lvl1pPr fontAlgn="auto">
              <a:spcBef>
                <a:spcPts val="0"/>
              </a:spcBef>
              <a:spcAft>
                <a:spcPts val="0"/>
              </a:spcAft>
              <a:defRPr>
                <a:latin typeface="+mn-lt"/>
              </a:defRPr>
            </a:lvl1pPr>
          </a:lstStyle>
          <a:p>
            <a:pPr>
              <a:defRPr/>
            </a:pPr>
            <a:fld id="{316247E6-5F92-41C2-81A9-88475C39178D}" type="slidenum">
              <a:rPr lang="en-US" altLang="en-US"/>
              <a:pPr>
                <a:defRPr/>
              </a:pPr>
              <a:t>‹#›</a:t>
            </a:fld>
            <a:endParaRPr lang="en-US" altLang="en-US"/>
          </a:p>
        </p:txBody>
      </p:sp>
    </p:spTree>
    <p:extLst>
      <p:ext uri="{BB962C8B-B14F-4D97-AF65-F5344CB8AC3E}">
        <p14:creationId xmlns:p14="http://schemas.microsoft.com/office/powerpoint/2010/main" val="39644266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a:defRPr/>
            </a:lvl1pPr>
          </a:lstStyle>
          <a:p>
            <a:pPr>
              <a:defRPr/>
            </a:pPr>
            <a:fld id="{34721FB7-C0A5-47CA-819C-4FFA2629E122}" type="slidenum">
              <a:rPr lang="en-US" altLang="en-US"/>
              <a:pPr>
                <a:defRPr/>
              </a:pPr>
              <a:t>‹#›</a:t>
            </a:fld>
            <a:endParaRPr lang="en-US" altLang="en-US"/>
          </a:p>
        </p:txBody>
      </p:sp>
    </p:spTree>
    <p:extLst>
      <p:ext uri="{BB962C8B-B14F-4D97-AF65-F5344CB8AC3E}">
        <p14:creationId xmlns:p14="http://schemas.microsoft.com/office/powerpoint/2010/main" val="4269389698"/>
      </p:ext>
    </p:extLst>
  </p:cSld>
  <p:clrMapOvr>
    <a:masterClrMapping/>
  </p:clrMapOvr>
  <p:transition spd="slow">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EFF899-93D7-4212-8D3F-0D755BDEB77C}" type="datetime1">
              <a:rPr lang="en-US" smtClean="0"/>
              <a:t>5/10/2023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theme" Target="../theme/theme4.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3CF577D-EFDE-449F-9698-CFCF570C9DB9}" type="datetime1">
              <a:rPr lang="en-US" smtClean="0"/>
              <a:t>5/10/2023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sz="2800" b="0" i="0" u="none"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b="0" i="0" u="none"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76612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3CF577D-EFDE-449F-9698-CFCF570C9DB9}" type="datetime1">
              <a:rPr lang="en-US" smtClean="0"/>
              <a:t>5/10/2023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4805029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hf hdr="0" ftr="0" dt="0"/>
  <p:txStyles>
    <p:titleStyle>
      <a:lvl1pPr algn="l" defTabSz="457200" rtl="0" eaLnBrk="1" latinLnBrk="0" hangingPunct="1">
        <a:spcBef>
          <a:spcPct val="0"/>
        </a:spcBef>
        <a:buNone/>
        <a:defRPr sz="2800" b="0" i="0" u="none"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b="0" i="0" u="none"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3CF577D-EFDE-449F-9698-CFCF570C9DB9}"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5/10/2023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0995584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Lst>
  <p:hf hdr="0" ftr="0" dt="0"/>
  <p:txStyles>
    <p:titleStyle>
      <a:lvl1pPr algn="l" defTabSz="457200" rtl="0" eaLnBrk="1" latinLnBrk="0" hangingPunct="1">
        <a:spcBef>
          <a:spcPct val="0"/>
        </a:spcBef>
        <a:buNone/>
        <a:defRPr sz="2800" b="0" i="0" u="none"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b="0" i="0" u="none"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8" Type="http://schemas.openxmlformats.org/officeDocument/2006/relationships/hyperlink" Target="https://askjan.org/solutions/Keyguards.cfm" TargetMode="External"/><Relationship Id="rId3" Type="http://schemas.openxmlformats.org/officeDocument/2006/relationships/image" Target="../media/image13.png"/><Relationship Id="rId7" Type="http://schemas.openxmlformats.org/officeDocument/2006/relationships/hyperlink" Target="https://askjan.org/solutions/One-Handed-Keyboards.cf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askjan.org/solutions/Miniature-Keyboards.cfm" TargetMode="External"/><Relationship Id="rId5" Type="http://schemas.openxmlformats.org/officeDocument/2006/relationships/hyperlink" Target="https://askjan.org/solutions/Alternative-Keyboards.cfm" TargetMode="External"/><Relationship Id="rId4" Type="http://schemas.openxmlformats.org/officeDocument/2006/relationships/image" Target="../media/image14.svg"/><Relationship Id="rId9" Type="http://schemas.openxmlformats.org/officeDocument/2006/relationships/hyperlink" Target="https://askjan.org/solutions/Speech-Recognition-Software.cfm"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askjan.org/solutions/Eye-Controlled-Alternative-Computer-Input-Devices.cfm" TargetMode="External"/><Relationship Id="rId3" Type="http://schemas.openxmlformats.org/officeDocument/2006/relationships/image" Target="../media/image16.png"/><Relationship Id="rId7" Type="http://schemas.openxmlformats.org/officeDocument/2006/relationships/hyperlink" Target="https://askjan.org/solutions/Head-Controlled-Alternative-Computer-Input-Devices.cf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askjan.org/solutions/Alternative-Mice-Limiting-Tremors.cfm" TargetMode="External"/><Relationship Id="rId5" Type="http://schemas.openxmlformats.org/officeDocument/2006/relationships/hyperlink" Target="https://askjan.org/solutions/Alternative-Mice.cfm" TargetMode="External"/><Relationship Id="rId4" Type="http://schemas.openxmlformats.org/officeDocument/2006/relationships/image" Target="../media/image17.svg"/><Relationship Id="rId9" Type="http://schemas.openxmlformats.org/officeDocument/2006/relationships/hyperlink" Target="https://askjan.org/solutions/Feet-Controlled-Alternative-Computer-Input-Devices.cfm"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askjan.org/solutions/Writing-Guides.cfm" TargetMode="External"/><Relationship Id="rId3" Type="http://schemas.openxmlformats.org/officeDocument/2006/relationships/image" Target="../media/image19.png"/><Relationship Id="rId7" Type="http://schemas.openxmlformats.org/officeDocument/2006/relationships/hyperlink" Target="https://askjan.org/solutions/Writing-Aids.cf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askjan.org/solutions/Weighted-Writing-Implements.cfm" TargetMode="External"/><Relationship Id="rId5" Type="http://schemas.openxmlformats.org/officeDocument/2006/relationships/hyperlink" Target="https://askjan.org/solutions/Grip-Aids.cfm" TargetMode="External"/><Relationship Id="rId4" Type="http://schemas.openxmlformats.org/officeDocument/2006/relationships/image" Target="../media/image20.svg"/><Relationship Id="rId9" Type="http://schemas.openxmlformats.org/officeDocument/2006/relationships/hyperlink" Target="https://askjan.org/solutions/Apps-for-Note-Taking-Writing.cf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askjan.org/solutions/Steering-Grips.cfm" TargetMode="External"/><Relationship Id="rId3" Type="http://schemas.openxmlformats.org/officeDocument/2006/relationships/hyperlink" Target="https://askjan.org/solutions/Anti-Tremor-Gloves.cfm" TargetMode="External"/><Relationship Id="rId7" Type="http://schemas.openxmlformats.org/officeDocument/2006/relationships/hyperlink" Target="https://askjan.org/solutions/Reachers.cf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askjan.org/solutions/Motorized-Carts.cfm" TargetMode="External"/><Relationship Id="rId5" Type="http://schemas.openxmlformats.org/officeDocument/2006/relationships/hyperlink" Target="https://askjan.org/solutions/Headsets.cfm" TargetMode="External"/><Relationship Id="rId10" Type="http://schemas.openxmlformats.org/officeDocument/2006/relationships/image" Target="../media/image24.svg"/><Relationship Id="rId4" Type="http://schemas.openxmlformats.org/officeDocument/2006/relationships/hyperlink" Target="https://askjan.org/solutions/Anti-vibration-Gloves.cfm" TargetMode="External"/><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askjan.org/articles/Get-A-Grip-DIY-Practical-Solutions-for-Gripping-and-Grasping.cfm" TargetMode="External"/><Relationship Id="rId4" Type="http://schemas.openxmlformats.org/officeDocument/2006/relationships/hyperlink" Target="https://www.pexels.com/photo/brown-rubber-band-39675/"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askjan.org/solutions/Spring-Loaded-Carts.cfm" TargetMode="External"/><Relationship Id="rId3" Type="http://schemas.openxmlformats.org/officeDocument/2006/relationships/image" Target="../media/image28.png"/><Relationship Id="rId7" Type="http://schemas.openxmlformats.org/officeDocument/2006/relationships/hyperlink" Target="https://askjan.org/solutions/Motorized-Carts.cf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askjan.org/solutions/Stairclimbing-Handtrucks.cfm" TargetMode="External"/><Relationship Id="rId5" Type="http://schemas.openxmlformats.org/officeDocument/2006/relationships/hyperlink" Target="https://askjan.org/solutions/Compact-Material-Handling.cfm" TargetMode="External"/><Relationship Id="rId4" Type="http://schemas.openxmlformats.org/officeDocument/2006/relationships/image" Target="../media/image29.svg"/><Relationship Id="rId9" Type="http://schemas.openxmlformats.org/officeDocument/2006/relationships/hyperlink" Target="https://askjan.org/solutions/Ball-Transfer-Tables.cfm"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askjan.org/solutions/Hands-Free-Resuscitation-Devices.cfm" TargetMode="External"/><Relationship Id="rId7" Type="http://schemas.openxmlformats.org/officeDocument/2006/relationships/hyperlink" Target="https://askjan.org/solutions/Evacuation-Devices.cf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askjan.org/solutions/Walk-up-Changing-Tables.cfm" TargetMode="External"/><Relationship Id="rId5" Type="http://schemas.openxmlformats.org/officeDocument/2006/relationships/hyperlink" Target="https://askjan.org/solutions/Compact-Mobile-Cranes.cfm" TargetMode="External"/><Relationship Id="rId4" Type="http://schemas.openxmlformats.org/officeDocument/2006/relationships/hyperlink" Target="https://askjan.org/solutions/Manhole-Cover-Lifts.cfm" TargetMode="External"/><Relationship Id="rId9" Type="http://schemas.openxmlformats.org/officeDocument/2006/relationships/image" Target="../media/image31.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askjan.org/concerns/Modified-Schedule.cfm" TargetMode="External"/><Relationship Id="rId3" Type="http://schemas.openxmlformats.org/officeDocument/2006/relationships/image" Target="../media/image33.png"/><Relationship Id="rId7" Type="http://schemas.openxmlformats.org/officeDocument/2006/relationships/hyperlink" Target="https://askjan.org/solutions/Stand-lean-Stools.cf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askjan.org/solutions/Wearable-Anti-fatigue-Matting.cfm" TargetMode="External"/><Relationship Id="rId5" Type="http://schemas.openxmlformats.org/officeDocument/2006/relationships/hyperlink" Target="https://askjan.org/solutions/Anti-fatigue-Matting.cfm" TargetMode="External"/><Relationship Id="rId4" Type="http://schemas.openxmlformats.org/officeDocument/2006/relationships/image" Target="../media/image34.svg"/><Relationship Id="rId9" Type="http://schemas.openxmlformats.org/officeDocument/2006/relationships/hyperlink" Target="https://askjan.org/topics/telework.cf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6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askjan.org/solutions/Hands-free-Telephones.cfm" TargetMode="External"/><Relationship Id="rId3" Type="http://schemas.openxmlformats.org/officeDocument/2006/relationships/image" Target="../media/image36.png"/><Relationship Id="rId7" Type="http://schemas.openxmlformats.org/officeDocument/2006/relationships/hyperlink" Target="https://askjan.org/solutions/Gooseneck-and-Other-Telephone-Holders.cfm"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askjan.org/solutions/Book-Holders.cfm" TargetMode="External"/><Relationship Id="rId5" Type="http://schemas.openxmlformats.org/officeDocument/2006/relationships/hyperlink" Target="https://askjan.org/solutions/Articulating-Keyboard-Trays.cfm" TargetMode="External"/><Relationship Id="rId4" Type="http://schemas.openxmlformats.org/officeDocument/2006/relationships/image" Target="../media/image37.svg"/><Relationship Id="rId9" Type="http://schemas.openxmlformats.org/officeDocument/2006/relationships/hyperlink" Target="https://askjan.org/solutions/Touchless-Faucets.cfm"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hyperlink" Target="https://askjan.org/solutions/Modified-Break-Schedule.cfm" TargetMode="External"/><Relationship Id="rId7"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askjan.org/topics/telework.cfm" TargetMode="External"/><Relationship Id="rId5" Type="http://schemas.openxmlformats.org/officeDocument/2006/relationships/hyperlink" Target="https://askjan.org/limitations/Temperature-Sensitivity.cfm" TargetMode="External"/><Relationship Id="rId4" Type="http://schemas.openxmlformats.org/officeDocument/2006/relationships/hyperlink" Target="https://askjan.org/solutions/Flexible-Schedule.cfm"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s://askjan.org/solutions/Automatic-Door-Openers.cfm" TargetMode="External"/><Relationship Id="rId3" Type="http://schemas.openxmlformats.org/officeDocument/2006/relationships/image" Target="../media/image42.png"/><Relationship Id="rId7" Type="http://schemas.openxmlformats.org/officeDocument/2006/relationships/hyperlink" Target="https://askjan.org/solutions/Hands-free-Foot-Pull-Door-Openers.cfm"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askjan.org/solutions/Smart-Locks-Keyless-Entry-Locks.cfm" TargetMode="External"/><Relationship Id="rId5" Type="http://schemas.openxmlformats.org/officeDocument/2006/relationships/hyperlink" Target="https://askjan.org/solutions/Door-Knob-Grips-and-Handles.cfm" TargetMode="External"/><Relationship Id="rId4" Type="http://schemas.openxmlformats.org/officeDocument/2006/relationships/image" Target="../media/image43.svg"/><Relationship Id="rId9" Type="http://schemas.openxmlformats.org/officeDocument/2006/relationships/hyperlink" Target="https://askjan.org/solutions/Forearm-Supports.cf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3.sv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9.svg"/><Relationship Id="rId11" Type="http://schemas.openxmlformats.org/officeDocument/2006/relationships/hyperlink" Target="https://askjan.org/solutions/Job-Restructuring.cfm" TargetMode="External"/><Relationship Id="rId5" Type="http://schemas.openxmlformats.org/officeDocument/2006/relationships/image" Target="../media/image48.png"/><Relationship Id="rId10" Type="http://schemas.openxmlformats.org/officeDocument/2006/relationships/hyperlink" Target="https://askjan.org/solutions/Heated-Ergonomic-and-Computer-Products.cfm" TargetMode="External"/><Relationship Id="rId4" Type="http://schemas.openxmlformats.org/officeDocument/2006/relationships/image" Target="../media/image47.svg"/><Relationship Id="rId9" Type="http://schemas.openxmlformats.org/officeDocument/2006/relationships/hyperlink" Target="https://askjan.org/solutions/Periodic-Rest-Breaks.cf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56.xml"/><Relationship Id="rId5" Type="http://schemas.openxmlformats.org/officeDocument/2006/relationships/image" Target="../media/image58.png"/><Relationship Id="rId4" Type="http://schemas.openxmlformats.org/officeDocument/2006/relationships/hyperlink" Target="https://askjan.org/events/Trainings.cf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58.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sciencedirect.com/topics/medicine-and-dentistry/cumulative-trauma-disorder" TargetMode="External"/><Relationship Id="rId4" Type="http://schemas.openxmlformats.org/officeDocument/2006/relationships/hyperlink" Target="https://www.bls.gov/ors/factsheet/gross-and-fine-manipulation.htm"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C603F-415C-4735-A489-3C793DEF27EE}"/>
              </a:ext>
            </a:extLst>
          </p:cNvPr>
          <p:cNvSpPr>
            <a:spLocks noGrp="1"/>
          </p:cNvSpPr>
          <p:nvPr>
            <p:ph type="ctrTitle"/>
          </p:nvPr>
        </p:nvSpPr>
        <p:spPr>
          <a:xfrm>
            <a:off x="581188" y="1066800"/>
            <a:ext cx="10993549" cy="1475013"/>
          </a:xfrm>
        </p:spPr>
        <p:txBody>
          <a:bodyPr>
            <a:normAutofit/>
          </a:bodyPr>
          <a:lstStyle/>
          <a:p>
            <a:br>
              <a:rPr lang="en-US" sz="3200" dirty="0"/>
            </a:br>
            <a:r>
              <a:rPr lang="en-US" sz="2700" dirty="0"/>
              <a:t>Accommodation and Compliance Webcast Series:</a:t>
            </a:r>
            <a:br>
              <a:rPr lang="en-US" sz="2700" dirty="0"/>
            </a:br>
            <a:r>
              <a:rPr lang="en-US" sz="2700" dirty="0"/>
              <a:t>Accommodation solutions for Fine Motor Limitations</a:t>
            </a:r>
            <a:endParaRPr lang="en-US" sz="3200" dirty="0"/>
          </a:p>
        </p:txBody>
      </p:sp>
      <p:sp>
        <p:nvSpPr>
          <p:cNvPr id="3" name="Subtitle 2">
            <a:extLst>
              <a:ext uri="{FF2B5EF4-FFF2-40B4-BE49-F238E27FC236}">
                <a16:creationId xmlns:a16="http://schemas.microsoft.com/office/drawing/2014/main" id="{773B7CA3-0060-4837-84FC-0E5575398655}"/>
              </a:ext>
            </a:extLst>
          </p:cNvPr>
          <p:cNvSpPr>
            <a:spLocks noGrp="1"/>
          </p:cNvSpPr>
          <p:nvPr>
            <p:ph type="subTitle" idx="1"/>
          </p:nvPr>
        </p:nvSpPr>
        <p:spPr>
          <a:xfrm>
            <a:off x="581188" y="2541813"/>
            <a:ext cx="10993546" cy="590321"/>
          </a:xfrm>
        </p:spPr>
        <p:txBody>
          <a:bodyPr>
            <a:normAutofit/>
          </a:bodyPr>
          <a:lstStyle/>
          <a:p>
            <a:r>
              <a:rPr lang="en-US" sz="1400" dirty="0">
                <a:solidFill>
                  <a:srgbClr val="002060"/>
                </a:solidFill>
              </a:rPr>
              <a:t>Matthew M</a:t>
            </a:r>
            <a:r>
              <a:rPr lang="en-US" sz="1400" cap="none" dirty="0">
                <a:solidFill>
                  <a:srgbClr val="002060"/>
                </a:solidFill>
              </a:rPr>
              <a:t>c</a:t>
            </a:r>
            <a:r>
              <a:rPr lang="en-US" sz="1400" dirty="0">
                <a:solidFill>
                  <a:srgbClr val="002060"/>
                </a:solidFill>
              </a:rPr>
              <a:t>Cord, Senior Consultant, Motor Team</a:t>
            </a:r>
            <a:br>
              <a:rPr lang="en-US" sz="1400" dirty="0">
                <a:solidFill>
                  <a:srgbClr val="002060"/>
                </a:solidFill>
              </a:rPr>
            </a:br>
            <a:r>
              <a:rPr lang="en-US" sz="1400" dirty="0">
                <a:solidFill>
                  <a:srgbClr val="002060"/>
                </a:solidFill>
              </a:rPr>
              <a:t>Julie Davis, Consultant, Motor Team</a:t>
            </a:r>
          </a:p>
        </p:txBody>
      </p:sp>
      <p:sp>
        <p:nvSpPr>
          <p:cNvPr id="5" name="Footer Placeholder 4">
            <a:extLst>
              <a:ext uri="{FF2B5EF4-FFF2-40B4-BE49-F238E27FC236}">
                <a16:creationId xmlns:a16="http://schemas.microsoft.com/office/drawing/2014/main" id="{B14FD746-51A6-4CE2-91D6-110B346F61C7}"/>
              </a:ext>
            </a:extLst>
          </p:cNvPr>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JAN </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 a service of the U.S. Department of Labor’s Office of Disability Employment Policy/ODEP.</a:t>
            </a:r>
            <a:endParaRPr kumimoji="0" lang="en-US" sz="14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01751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Accommodations:</a:t>
            </a:r>
            <a:br>
              <a:rPr lang="en-US" dirty="0"/>
            </a:br>
            <a:r>
              <a:rPr lang="en-US" dirty="0"/>
              <a:t>Keyboarding</a:t>
            </a:r>
          </a:p>
        </p:txBody>
      </p:sp>
      <p:sp>
        <p:nvSpPr>
          <p:cNvPr id="26" name="Rectangle 25">
            <a:extLst>
              <a:ext uri="{FF2B5EF4-FFF2-40B4-BE49-F238E27FC236}">
                <a16:creationId xmlns:a16="http://schemas.microsoft.com/office/drawing/2014/main" id="{F9E22090-20B0-4E64-847E-6DE402F70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C8360845-5F38-820E-A4CF-965AFB41FB0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519" t="27343" r="-1755" b="26183"/>
          <a:stretch/>
        </p:blipFill>
        <p:spPr>
          <a:xfrm>
            <a:off x="469394" y="3380352"/>
            <a:ext cx="3657600" cy="1645970"/>
          </a:xfrm>
          <a:prstGeom prst="rect">
            <a:avLst/>
          </a:prstGeom>
        </p:spPr>
      </p:pic>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4744994" y="2180496"/>
            <a:ext cx="6865811" cy="4045683"/>
          </a:xfrm>
        </p:spPr>
        <p:txBody>
          <a:bodyPr>
            <a:normAutofit/>
          </a:bodyPr>
          <a:lstStyle/>
          <a:p>
            <a:pPr>
              <a:spcAft>
                <a:spcPts val="1200"/>
              </a:spcAft>
            </a:pPr>
            <a:r>
              <a:rPr lang="en-US" sz="2400" dirty="0">
                <a:solidFill>
                  <a:srgbClr val="0070C0"/>
                </a:solidFill>
                <a:hlinkClick r:id="rId5">
                  <a:extLst>
                    <a:ext uri="{A12FA001-AC4F-418D-AE19-62706E023703}">
                      <ahyp:hlinkClr xmlns:ahyp="http://schemas.microsoft.com/office/drawing/2018/hyperlinkcolor" val="tx"/>
                    </a:ext>
                  </a:extLst>
                </a:hlinkClick>
              </a:rPr>
              <a:t>Alternative Keyboards</a:t>
            </a:r>
            <a:endParaRPr lang="en-US" sz="2400" dirty="0">
              <a:solidFill>
                <a:srgbClr val="0070C0"/>
              </a:solidFill>
            </a:endParaRPr>
          </a:p>
          <a:p>
            <a:pPr>
              <a:spcAft>
                <a:spcPts val="1200"/>
              </a:spcAft>
            </a:pPr>
            <a:r>
              <a:rPr lang="en-US" sz="2400" dirty="0">
                <a:solidFill>
                  <a:srgbClr val="0070C0"/>
                </a:solidFill>
                <a:hlinkClick r:id="rId6">
                  <a:extLst>
                    <a:ext uri="{A12FA001-AC4F-418D-AE19-62706E023703}">
                      <ahyp:hlinkClr xmlns:ahyp="http://schemas.microsoft.com/office/drawing/2018/hyperlinkcolor" val="tx"/>
                    </a:ext>
                  </a:extLst>
                </a:hlinkClick>
              </a:rPr>
              <a:t>Miniature Keyboards</a:t>
            </a:r>
            <a:endParaRPr lang="en-US" sz="2400" dirty="0">
              <a:solidFill>
                <a:srgbClr val="0070C0"/>
              </a:solidFill>
            </a:endParaRPr>
          </a:p>
          <a:p>
            <a:pPr>
              <a:spcAft>
                <a:spcPts val="1200"/>
              </a:spcAft>
            </a:pPr>
            <a:r>
              <a:rPr lang="en-US" sz="2400" dirty="0">
                <a:solidFill>
                  <a:srgbClr val="0070C0"/>
                </a:solidFill>
                <a:hlinkClick r:id="rId7">
                  <a:extLst>
                    <a:ext uri="{A12FA001-AC4F-418D-AE19-62706E023703}">
                      <ahyp:hlinkClr xmlns:ahyp="http://schemas.microsoft.com/office/drawing/2018/hyperlinkcolor" val="tx"/>
                    </a:ext>
                  </a:extLst>
                </a:hlinkClick>
              </a:rPr>
              <a:t>One-Handed Keyboards </a:t>
            </a:r>
            <a:endParaRPr lang="en-US" sz="2400" dirty="0">
              <a:solidFill>
                <a:srgbClr val="0070C0"/>
              </a:solidFill>
            </a:endParaRPr>
          </a:p>
          <a:p>
            <a:pPr>
              <a:spcAft>
                <a:spcPts val="1200"/>
              </a:spcAft>
            </a:pPr>
            <a:r>
              <a:rPr lang="en-US" sz="2400" dirty="0">
                <a:solidFill>
                  <a:srgbClr val="0070C0"/>
                </a:solidFill>
                <a:hlinkClick r:id="rId8">
                  <a:extLst>
                    <a:ext uri="{A12FA001-AC4F-418D-AE19-62706E023703}">
                      <ahyp:hlinkClr xmlns:ahyp="http://schemas.microsoft.com/office/drawing/2018/hyperlinkcolor" val="tx"/>
                    </a:ext>
                  </a:extLst>
                </a:hlinkClick>
              </a:rPr>
              <a:t>Keyguards</a:t>
            </a:r>
            <a:endParaRPr lang="en-US" sz="2400" dirty="0">
              <a:solidFill>
                <a:srgbClr val="0070C0"/>
              </a:solidFill>
            </a:endParaRPr>
          </a:p>
          <a:p>
            <a:pPr>
              <a:spcAft>
                <a:spcPts val="1200"/>
              </a:spcAft>
            </a:pPr>
            <a:r>
              <a:rPr lang="en-US" sz="2400" dirty="0">
                <a:solidFill>
                  <a:srgbClr val="0070C0"/>
                </a:solidFill>
                <a:hlinkClick r:id="rId9">
                  <a:extLst>
                    <a:ext uri="{A12FA001-AC4F-418D-AE19-62706E023703}">
                      <ahyp:hlinkClr xmlns:ahyp="http://schemas.microsoft.com/office/drawing/2018/hyperlinkcolor" val="tx"/>
                    </a:ext>
                  </a:extLst>
                </a:hlinkClick>
              </a:rPr>
              <a:t>Speech Recognition Software</a:t>
            </a:r>
            <a:endParaRPr lang="en-US" sz="2400" dirty="0">
              <a:solidFill>
                <a:srgbClr val="0070C0"/>
              </a:solidFill>
            </a:endParaRPr>
          </a:p>
        </p:txBody>
      </p:sp>
      <p:sp>
        <p:nvSpPr>
          <p:cNvPr id="5" name="Slide Number Placeholder 3">
            <a:extLst>
              <a:ext uri="{FF2B5EF4-FFF2-40B4-BE49-F238E27FC236}">
                <a16:creationId xmlns:a16="http://schemas.microsoft.com/office/drawing/2014/main" id="{C2C4898C-48CE-B884-4117-2CAE7663D540}"/>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10</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156423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p:txBody>
          <a:bodyPr>
            <a:normAutofit/>
          </a:bodyPr>
          <a:lstStyle/>
          <a:p>
            <a:r>
              <a:rPr lang="en-US" dirty="0"/>
              <a:t>Scenario:</a:t>
            </a:r>
            <a:br>
              <a:rPr lang="en-US" dirty="0"/>
            </a:br>
            <a:r>
              <a:rPr lang="en-US" dirty="0"/>
              <a:t>keyboarding</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p:txBody>
          <a:bodyPr>
            <a:normAutofit/>
          </a:bodyPr>
          <a:lstStyle/>
          <a:p>
            <a:pPr marL="0" indent="0">
              <a:spcBef>
                <a:spcPts val="576"/>
              </a:spcBef>
              <a:spcAft>
                <a:spcPts val="1200"/>
              </a:spcAft>
              <a:buNone/>
            </a:pPr>
            <a:r>
              <a:rPr lang="en-US" sz="2800" b="1" dirty="0"/>
              <a:t>Scenario</a:t>
            </a:r>
          </a:p>
          <a:p>
            <a:pPr marL="0" indent="0">
              <a:spcBef>
                <a:spcPts val="576"/>
              </a:spcBef>
              <a:spcAft>
                <a:spcPts val="1200"/>
              </a:spcAft>
              <a:buNone/>
            </a:pPr>
            <a:r>
              <a:rPr lang="en-US" sz="2400" dirty="0"/>
              <a:t>An employer contacted JAN seeking specific accommodation suggestions to help an individual with carpal tunnel syndrome. The individual needed to avoid specific repetitive movements in their right wrist and was seeking an alternative type of keyboard as an accommodation.</a:t>
            </a:r>
          </a:p>
        </p:txBody>
      </p:sp>
      <p:sp>
        <p:nvSpPr>
          <p:cNvPr id="6" name="Slide Number Placeholder 3">
            <a:extLst>
              <a:ext uri="{FF2B5EF4-FFF2-40B4-BE49-F238E27FC236}">
                <a16:creationId xmlns:a16="http://schemas.microsoft.com/office/drawing/2014/main" id="{47AE3B43-11E5-F38F-6C1F-C309FA1C95FC}"/>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11</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415363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Solution:</a:t>
            </a:r>
            <a:br>
              <a:rPr lang="en-US" dirty="0"/>
            </a:br>
            <a:r>
              <a:rPr lang="en-US" dirty="0"/>
              <a:t>Keyboarding</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1" y="2188208"/>
            <a:ext cx="5795857" cy="3678303"/>
          </a:xfrm>
        </p:spPr>
        <p:txBody>
          <a:bodyPr>
            <a:normAutofit/>
          </a:bodyPr>
          <a:lstStyle/>
          <a:p>
            <a:pPr marL="0" indent="0">
              <a:spcBef>
                <a:spcPts val="576"/>
              </a:spcBef>
              <a:spcAft>
                <a:spcPts val="1200"/>
              </a:spcAft>
              <a:buNone/>
            </a:pPr>
            <a:r>
              <a:rPr lang="en-US" sz="2800" b="1" dirty="0"/>
              <a:t>Solution</a:t>
            </a:r>
          </a:p>
          <a:p>
            <a:pPr marL="0" indent="0">
              <a:spcBef>
                <a:spcPts val="576"/>
              </a:spcBef>
              <a:spcAft>
                <a:spcPts val="1200"/>
              </a:spcAft>
              <a:buNone/>
            </a:pPr>
            <a:r>
              <a:rPr lang="en-US" sz="2400" dirty="0"/>
              <a:t>JAN staff suggested a vertical keyboard to enable the individual to utilize different wrist movements when using their computer</a:t>
            </a:r>
            <a:r>
              <a:rPr lang="en-US" sz="2400" b="1" dirty="0"/>
              <a:t>.</a:t>
            </a:r>
          </a:p>
        </p:txBody>
      </p:sp>
      <p:pic>
        <p:nvPicPr>
          <p:cNvPr id="6" name="Picture 5">
            <a:extLst>
              <a:ext uri="{FF2B5EF4-FFF2-40B4-BE49-F238E27FC236}">
                <a16:creationId xmlns:a16="http://schemas.microsoft.com/office/drawing/2014/main" id="{EDA030DC-2270-D4E0-8DD7-1D5550BDD33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806" b="-1217"/>
          <a:stretch/>
        </p:blipFill>
        <p:spPr>
          <a:xfrm>
            <a:off x="6820140" y="2305437"/>
            <a:ext cx="4925327" cy="3465971"/>
          </a:xfrm>
          <a:prstGeom prst="rect">
            <a:avLst/>
          </a:prstGeom>
        </p:spPr>
      </p:pic>
      <p:sp>
        <p:nvSpPr>
          <p:cNvPr id="7" name="Slide Number Placeholder 3">
            <a:extLst>
              <a:ext uri="{FF2B5EF4-FFF2-40B4-BE49-F238E27FC236}">
                <a16:creationId xmlns:a16="http://schemas.microsoft.com/office/drawing/2014/main" id="{AA6F0594-857C-7ED9-AEDB-8E8C5FC2E078}"/>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12</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888951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Accommodations:</a:t>
            </a:r>
            <a:br>
              <a:rPr lang="en-US" dirty="0"/>
            </a:br>
            <a:r>
              <a:rPr lang="en-US" dirty="0"/>
              <a:t>Mousing</a:t>
            </a:r>
          </a:p>
        </p:txBody>
      </p:sp>
      <p:sp>
        <p:nvSpPr>
          <p:cNvPr id="14" name="Rectangle 13">
            <a:extLst>
              <a:ext uri="{FF2B5EF4-FFF2-40B4-BE49-F238E27FC236}">
                <a16:creationId xmlns:a16="http://schemas.microsoft.com/office/drawing/2014/main" id="{F9E22090-20B0-4E64-847E-6DE402F70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AD3CDF5-9174-42AB-B0D8-4A8062B0306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9117" r="9117"/>
          <a:stretch/>
        </p:blipFill>
        <p:spPr>
          <a:xfrm>
            <a:off x="802856" y="2374537"/>
            <a:ext cx="2990676" cy="3657600"/>
          </a:xfrm>
          <a:prstGeom prst="rect">
            <a:avLst/>
          </a:prstGeom>
        </p:spPr>
      </p:pic>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4744995" y="2180496"/>
            <a:ext cx="6865811" cy="4045683"/>
          </a:xfrm>
        </p:spPr>
        <p:txBody>
          <a:bodyPr>
            <a:normAutofit/>
          </a:bodyPr>
          <a:lstStyle/>
          <a:p>
            <a:pPr>
              <a:spcAft>
                <a:spcPts val="1200"/>
              </a:spcAft>
            </a:pPr>
            <a:r>
              <a:rPr lang="en-US" sz="2400" dirty="0">
                <a:solidFill>
                  <a:srgbClr val="0070C0"/>
                </a:solidFill>
                <a:hlinkClick r:id="rId5">
                  <a:extLst>
                    <a:ext uri="{A12FA001-AC4F-418D-AE19-62706E023703}">
                      <ahyp:hlinkClr xmlns:ahyp="http://schemas.microsoft.com/office/drawing/2018/hyperlinkcolor" val="tx"/>
                    </a:ext>
                  </a:extLst>
                </a:hlinkClick>
              </a:rPr>
              <a:t>Alternative Mice</a:t>
            </a:r>
            <a:endParaRPr lang="en-US" sz="2400" dirty="0">
              <a:solidFill>
                <a:srgbClr val="0070C0"/>
              </a:solidFill>
            </a:endParaRPr>
          </a:p>
          <a:p>
            <a:pPr>
              <a:spcAft>
                <a:spcPts val="1200"/>
              </a:spcAft>
            </a:pPr>
            <a:r>
              <a:rPr lang="en-US" sz="2400" dirty="0">
                <a:solidFill>
                  <a:srgbClr val="0070C0"/>
                </a:solidFill>
                <a:hlinkClick r:id="rId6">
                  <a:extLst>
                    <a:ext uri="{A12FA001-AC4F-418D-AE19-62706E023703}">
                      <ahyp:hlinkClr xmlns:ahyp="http://schemas.microsoft.com/office/drawing/2018/hyperlinkcolor" val="tx"/>
                    </a:ext>
                  </a:extLst>
                </a:hlinkClick>
              </a:rPr>
              <a:t>Tremor-Limiting Mice</a:t>
            </a:r>
            <a:endParaRPr lang="en-US" sz="2400" dirty="0">
              <a:solidFill>
                <a:srgbClr val="0070C0"/>
              </a:solidFill>
            </a:endParaRPr>
          </a:p>
          <a:p>
            <a:pPr>
              <a:spcAft>
                <a:spcPts val="1200"/>
              </a:spcAft>
            </a:pPr>
            <a:r>
              <a:rPr lang="en-US" sz="2400" dirty="0">
                <a:solidFill>
                  <a:srgbClr val="0070C0"/>
                </a:solidFill>
                <a:hlinkClick r:id="rId7">
                  <a:extLst>
                    <a:ext uri="{A12FA001-AC4F-418D-AE19-62706E023703}">
                      <ahyp:hlinkClr xmlns:ahyp="http://schemas.microsoft.com/office/drawing/2018/hyperlinkcolor" val="tx"/>
                    </a:ext>
                  </a:extLst>
                </a:hlinkClick>
              </a:rPr>
              <a:t>Head-Controlled Computer Input Devices</a:t>
            </a:r>
            <a:endParaRPr lang="en-US" sz="2400" dirty="0">
              <a:solidFill>
                <a:srgbClr val="0070C0"/>
              </a:solidFill>
            </a:endParaRPr>
          </a:p>
          <a:p>
            <a:pPr>
              <a:spcAft>
                <a:spcPts val="1200"/>
              </a:spcAft>
            </a:pPr>
            <a:r>
              <a:rPr lang="en-US" sz="2400" dirty="0">
                <a:solidFill>
                  <a:srgbClr val="0070C0"/>
                </a:solidFill>
                <a:hlinkClick r:id="rId8">
                  <a:extLst>
                    <a:ext uri="{A12FA001-AC4F-418D-AE19-62706E023703}">
                      <ahyp:hlinkClr xmlns:ahyp="http://schemas.microsoft.com/office/drawing/2018/hyperlinkcolor" val="tx"/>
                    </a:ext>
                  </a:extLst>
                </a:hlinkClick>
              </a:rPr>
              <a:t>Eye-Controlled Computer Input Devices</a:t>
            </a:r>
            <a:endParaRPr lang="en-US" sz="2400" dirty="0">
              <a:solidFill>
                <a:srgbClr val="0070C0"/>
              </a:solidFill>
            </a:endParaRPr>
          </a:p>
          <a:p>
            <a:pPr>
              <a:spcAft>
                <a:spcPts val="1200"/>
              </a:spcAft>
            </a:pPr>
            <a:r>
              <a:rPr lang="en-US" sz="2400" dirty="0">
                <a:solidFill>
                  <a:srgbClr val="0070C0"/>
                </a:solidFill>
                <a:hlinkClick r:id="rId9">
                  <a:extLst>
                    <a:ext uri="{A12FA001-AC4F-418D-AE19-62706E023703}">
                      <ahyp:hlinkClr xmlns:ahyp="http://schemas.microsoft.com/office/drawing/2018/hyperlinkcolor" val="tx"/>
                    </a:ext>
                  </a:extLst>
                </a:hlinkClick>
              </a:rPr>
              <a:t>Feet-Controlled Computer Input Devices</a:t>
            </a:r>
            <a:endParaRPr lang="en-US" sz="2400" dirty="0">
              <a:solidFill>
                <a:srgbClr val="0070C0"/>
              </a:solidFill>
            </a:endParaRPr>
          </a:p>
        </p:txBody>
      </p:sp>
      <p:sp>
        <p:nvSpPr>
          <p:cNvPr id="5" name="Slide Number Placeholder 3">
            <a:extLst>
              <a:ext uri="{FF2B5EF4-FFF2-40B4-BE49-F238E27FC236}">
                <a16:creationId xmlns:a16="http://schemas.microsoft.com/office/drawing/2014/main" id="{F835D4E9-F3A5-9CC4-F1CC-D36F3829ED7E}"/>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13</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901701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p:txBody>
          <a:bodyPr>
            <a:normAutofit/>
          </a:bodyPr>
          <a:lstStyle/>
          <a:p>
            <a:r>
              <a:rPr lang="en-US" dirty="0"/>
              <a:t>Scenario:</a:t>
            </a:r>
            <a:br>
              <a:rPr lang="en-US" dirty="0"/>
            </a:br>
            <a:r>
              <a:rPr lang="en-US" dirty="0"/>
              <a:t>Mousing</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p:txBody>
          <a:bodyPr>
            <a:normAutofit/>
          </a:bodyPr>
          <a:lstStyle/>
          <a:p>
            <a:pPr marL="0" indent="0">
              <a:spcBef>
                <a:spcPts val="576"/>
              </a:spcBef>
              <a:spcAft>
                <a:spcPts val="1200"/>
              </a:spcAft>
              <a:buNone/>
            </a:pPr>
            <a:r>
              <a:rPr lang="en-US" sz="2800" b="1" dirty="0"/>
              <a:t>Scenario</a:t>
            </a:r>
          </a:p>
          <a:p>
            <a:pPr marL="0" indent="0">
              <a:spcBef>
                <a:spcPts val="576"/>
              </a:spcBef>
              <a:spcAft>
                <a:spcPts val="1200"/>
              </a:spcAft>
              <a:buNone/>
            </a:pPr>
            <a:r>
              <a:rPr lang="en-US" sz="2400" dirty="0"/>
              <a:t>An individual with fibromyalgia contacted JAN seeking accommodation options because clicking the computer mouse that they currently use at work caused them extreme pain. The individual mentioned that using ordinary pen and paper did not cause this pain. </a:t>
            </a:r>
          </a:p>
        </p:txBody>
      </p:sp>
      <p:sp>
        <p:nvSpPr>
          <p:cNvPr id="5" name="Slide Number Placeholder 3">
            <a:extLst>
              <a:ext uri="{FF2B5EF4-FFF2-40B4-BE49-F238E27FC236}">
                <a16:creationId xmlns:a16="http://schemas.microsoft.com/office/drawing/2014/main" id="{B5FB5A8C-8D41-1F3D-8C24-23D510FB21F3}"/>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14</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381695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p:txBody>
          <a:bodyPr/>
          <a:lstStyle/>
          <a:p>
            <a:r>
              <a:rPr lang="en-US" dirty="0"/>
              <a:t>Solution:</a:t>
            </a:r>
            <a:br>
              <a:rPr lang="en-US" dirty="0"/>
            </a:br>
            <a:r>
              <a:rPr lang="en-US" dirty="0"/>
              <a:t>Mousing</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2" y="2746222"/>
            <a:ext cx="6449000" cy="2694713"/>
          </a:xfrm>
        </p:spPr>
        <p:txBody>
          <a:bodyPr>
            <a:normAutofit/>
          </a:bodyPr>
          <a:lstStyle/>
          <a:p>
            <a:pPr marL="0" indent="0">
              <a:lnSpc>
                <a:spcPct val="120000"/>
              </a:lnSpc>
              <a:spcBef>
                <a:spcPts val="576"/>
              </a:spcBef>
              <a:spcAft>
                <a:spcPts val="1200"/>
              </a:spcAft>
              <a:buNone/>
            </a:pPr>
            <a:r>
              <a:rPr lang="en-US" sz="2800" b="1" dirty="0"/>
              <a:t>Solution</a:t>
            </a:r>
          </a:p>
          <a:p>
            <a:pPr marL="0" indent="0">
              <a:spcBef>
                <a:spcPts val="576"/>
              </a:spcBef>
              <a:spcAft>
                <a:spcPts val="1200"/>
              </a:spcAft>
              <a:buNone/>
            </a:pPr>
            <a:r>
              <a:rPr lang="en-US" sz="2400" dirty="0"/>
              <a:t>A variety of computer mice held and used similarly to a pencil or pen were suggested.</a:t>
            </a:r>
          </a:p>
        </p:txBody>
      </p:sp>
      <p:pic>
        <p:nvPicPr>
          <p:cNvPr id="6" name="Picture 5">
            <a:extLst>
              <a:ext uri="{FF2B5EF4-FFF2-40B4-BE49-F238E27FC236}">
                <a16:creationId xmlns:a16="http://schemas.microsoft.com/office/drawing/2014/main" id="{674898A7-6A40-D451-F2A9-CEB5D42C4BA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92024" y="2264778"/>
            <a:ext cx="3657600" cy="3657600"/>
          </a:xfrm>
          <a:prstGeom prst="rect">
            <a:avLst/>
          </a:prstGeom>
        </p:spPr>
      </p:pic>
      <p:sp>
        <p:nvSpPr>
          <p:cNvPr id="5" name="Slide Number Placeholder 3">
            <a:extLst>
              <a:ext uri="{FF2B5EF4-FFF2-40B4-BE49-F238E27FC236}">
                <a16:creationId xmlns:a16="http://schemas.microsoft.com/office/drawing/2014/main" id="{DF07DB03-67DA-06A1-7796-AB4EE619D1FD}"/>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15</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675656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Accommodations:</a:t>
            </a:r>
            <a:br>
              <a:rPr lang="en-US" dirty="0"/>
            </a:br>
            <a:r>
              <a:rPr lang="en-US" dirty="0"/>
              <a:t>Handwriting</a:t>
            </a:r>
          </a:p>
        </p:txBody>
      </p:sp>
      <p:sp>
        <p:nvSpPr>
          <p:cNvPr id="16" name="Rectangle 15">
            <a:extLst>
              <a:ext uri="{FF2B5EF4-FFF2-40B4-BE49-F238E27FC236}">
                <a16:creationId xmlns:a16="http://schemas.microsoft.com/office/drawing/2014/main" id="{F9E22090-20B0-4E64-847E-6DE402F70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97A0583-93BE-ED1F-03C8-3DAFA93DE33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13232" b="13232"/>
          <a:stretch/>
        </p:blipFill>
        <p:spPr>
          <a:xfrm>
            <a:off x="469394" y="2858512"/>
            <a:ext cx="3657600" cy="2689650"/>
          </a:xfrm>
          <a:prstGeom prst="rect">
            <a:avLst/>
          </a:prstGeom>
        </p:spPr>
      </p:pic>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4757351" y="2180496"/>
            <a:ext cx="6853455" cy="4045683"/>
          </a:xfrm>
        </p:spPr>
        <p:txBody>
          <a:bodyPr>
            <a:normAutofit/>
          </a:bodyPr>
          <a:lstStyle/>
          <a:p>
            <a:pPr>
              <a:spcAft>
                <a:spcPts val="1200"/>
              </a:spcAft>
            </a:pPr>
            <a:r>
              <a:rPr lang="en-US" sz="2400" dirty="0">
                <a:solidFill>
                  <a:srgbClr val="0070C0"/>
                </a:solidFill>
                <a:hlinkClick r:id="rId5">
                  <a:extLst>
                    <a:ext uri="{A12FA001-AC4F-418D-AE19-62706E023703}">
                      <ahyp:hlinkClr xmlns:ahyp="http://schemas.microsoft.com/office/drawing/2018/hyperlinkcolor" val="tx"/>
                    </a:ext>
                  </a:extLst>
                </a:hlinkClick>
              </a:rPr>
              <a:t>Grip Aids</a:t>
            </a:r>
            <a:endParaRPr lang="en-US" sz="2400" dirty="0">
              <a:solidFill>
                <a:srgbClr val="0070C0"/>
              </a:solidFill>
            </a:endParaRPr>
          </a:p>
          <a:p>
            <a:pPr>
              <a:spcAft>
                <a:spcPts val="1200"/>
              </a:spcAft>
            </a:pPr>
            <a:r>
              <a:rPr lang="en-US" sz="2400" dirty="0">
                <a:solidFill>
                  <a:srgbClr val="0070C0"/>
                </a:solidFill>
                <a:hlinkClick r:id="rId6">
                  <a:extLst>
                    <a:ext uri="{A12FA001-AC4F-418D-AE19-62706E023703}">
                      <ahyp:hlinkClr xmlns:ahyp="http://schemas.microsoft.com/office/drawing/2018/hyperlinkcolor" val="tx"/>
                    </a:ext>
                  </a:extLst>
                </a:hlinkClick>
              </a:rPr>
              <a:t>Weighted Writing Implements </a:t>
            </a:r>
            <a:endParaRPr lang="en-US" sz="2400" dirty="0">
              <a:solidFill>
                <a:srgbClr val="0070C0"/>
              </a:solidFill>
            </a:endParaRPr>
          </a:p>
          <a:p>
            <a:pPr>
              <a:spcAft>
                <a:spcPts val="1200"/>
              </a:spcAft>
            </a:pPr>
            <a:r>
              <a:rPr lang="en-US" sz="2400" dirty="0">
                <a:solidFill>
                  <a:srgbClr val="0070C0"/>
                </a:solidFill>
                <a:hlinkClick r:id="rId7">
                  <a:extLst>
                    <a:ext uri="{A12FA001-AC4F-418D-AE19-62706E023703}">
                      <ahyp:hlinkClr xmlns:ahyp="http://schemas.microsoft.com/office/drawing/2018/hyperlinkcolor" val="tx"/>
                    </a:ext>
                  </a:extLst>
                </a:hlinkClick>
              </a:rPr>
              <a:t>Writing Aids</a:t>
            </a:r>
            <a:endParaRPr lang="en-US" sz="2400" dirty="0">
              <a:solidFill>
                <a:srgbClr val="0070C0"/>
              </a:solidFill>
            </a:endParaRPr>
          </a:p>
          <a:p>
            <a:pPr>
              <a:spcAft>
                <a:spcPts val="1200"/>
              </a:spcAft>
            </a:pPr>
            <a:r>
              <a:rPr lang="en-US" sz="2400" dirty="0">
                <a:solidFill>
                  <a:srgbClr val="0070C0"/>
                </a:solidFill>
                <a:hlinkClick r:id="rId8">
                  <a:extLst>
                    <a:ext uri="{A12FA001-AC4F-418D-AE19-62706E023703}">
                      <ahyp:hlinkClr xmlns:ahyp="http://schemas.microsoft.com/office/drawing/2018/hyperlinkcolor" val="tx"/>
                    </a:ext>
                  </a:extLst>
                </a:hlinkClick>
              </a:rPr>
              <a:t>Writing Guides</a:t>
            </a:r>
            <a:endParaRPr lang="en-US" sz="2400" dirty="0">
              <a:solidFill>
                <a:srgbClr val="0070C0"/>
              </a:solidFill>
            </a:endParaRPr>
          </a:p>
          <a:p>
            <a:pPr>
              <a:spcAft>
                <a:spcPts val="1200"/>
              </a:spcAft>
            </a:pPr>
            <a:r>
              <a:rPr lang="en-US" sz="2400" dirty="0">
                <a:solidFill>
                  <a:srgbClr val="0070C0"/>
                </a:solidFill>
                <a:hlinkClick r:id="rId9">
                  <a:extLst>
                    <a:ext uri="{A12FA001-AC4F-418D-AE19-62706E023703}">
                      <ahyp:hlinkClr xmlns:ahyp="http://schemas.microsoft.com/office/drawing/2018/hyperlinkcolor" val="tx"/>
                    </a:ext>
                  </a:extLst>
                </a:hlinkClick>
              </a:rPr>
              <a:t>Apps for Note Taking/Writing </a:t>
            </a:r>
            <a:endParaRPr lang="en-US" sz="2400" dirty="0">
              <a:solidFill>
                <a:srgbClr val="0070C0"/>
              </a:solidFill>
            </a:endParaRPr>
          </a:p>
        </p:txBody>
      </p:sp>
      <p:sp>
        <p:nvSpPr>
          <p:cNvPr id="5" name="Slide Number Placeholder 3">
            <a:extLst>
              <a:ext uri="{FF2B5EF4-FFF2-40B4-BE49-F238E27FC236}">
                <a16:creationId xmlns:a16="http://schemas.microsoft.com/office/drawing/2014/main" id="{49A4EA43-A54A-14A3-DF56-8B2EF6B5530A}"/>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16</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864436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Scenario:</a:t>
            </a:r>
            <a:br>
              <a:rPr lang="en-US" dirty="0"/>
            </a:br>
            <a:r>
              <a:rPr lang="en-US" dirty="0"/>
              <a:t>Handwriting</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2" y="2180496"/>
            <a:ext cx="7225075" cy="3678303"/>
          </a:xfrm>
        </p:spPr>
        <p:txBody>
          <a:bodyPr>
            <a:normAutofit/>
          </a:bodyPr>
          <a:lstStyle/>
          <a:p>
            <a:pPr marL="0" indent="0">
              <a:spcBef>
                <a:spcPts val="576"/>
              </a:spcBef>
              <a:spcAft>
                <a:spcPts val="1200"/>
              </a:spcAft>
              <a:buNone/>
            </a:pPr>
            <a:r>
              <a:rPr lang="en-US" sz="2800" b="1" dirty="0"/>
              <a:t>Scenario</a:t>
            </a:r>
            <a:endParaRPr lang="en-US" b="1" dirty="0"/>
          </a:p>
          <a:p>
            <a:pPr marL="0" indent="0">
              <a:spcBef>
                <a:spcPts val="576"/>
              </a:spcBef>
              <a:spcAft>
                <a:spcPts val="1200"/>
              </a:spcAft>
              <a:buNone/>
            </a:pPr>
            <a:r>
              <a:rPr lang="en-US" sz="2400" dirty="0"/>
              <a:t>An employee was expected to take handwritten notes during meetings and was having difficulty keeping up with the task.</a:t>
            </a:r>
          </a:p>
        </p:txBody>
      </p:sp>
      <p:pic>
        <p:nvPicPr>
          <p:cNvPr id="7" name="Picture 6">
            <a:extLst>
              <a:ext uri="{FF2B5EF4-FFF2-40B4-BE49-F238E27FC236}">
                <a16:creationId xmlns:a16="http://schemas.microsoft.com/office/drawing/2014/main" id="{0D92A1B2-EF0E-0274-4DE9-7DC1885EF86B}"/>
              </a:ext>
              <a:ext uri="{C183D7F6-B498-43B3-948B-1728B52AA6E4}">
                <adec:decorative xmlns:adec="http://schemas.microsoft.com/office/drawing/2017/decorative" val="1"/>
              </a:ext>
            </a:extLst>
          </p:cNvPr>
          <p:cNvPicPr>
            <a:picLocks noChangeAspect="1"/>
          </p:cNvPicPr>
          <p:nvPr/>
        </p:nvPicPr>
        <p:blipFill rotWithShape="1">
          <a:blip r:embed="rId3"/>
          <a:srcRect l="10924" r="10922"/>
          <a:stretch/>
        </p:blipFill>
        <p:spPr>
          <a:xfrm>
            <a:off x="7690422" y="2293822"/>
            <a:ext cx="4044378" cy="3451650"/>
          </a:xfrm>
          <a:prstGeom prst="rect">
            <a:avLst/>
          </a:prstGeom>
        </p:spPr>
      </p:pic>
      <p:sp>
        <p:nvSpPr>
          <p:cNvPr id="8" name="Slide Number Placeholder 3">
            <a:extLst>
              <a:ext uri="{FF2B5EF4-FFF2-40B4-BE49-F238E27FC236}">
                <a16:creationId xmlns:a16="http://schemas.microsoft.com/office/drawing/2014/main" id="{DE0F2F46-55F7-2928-9C3E-A300EE71A026}"/>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17</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972483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p:txBody>
          <a:bodyPr>
            <a:normAutofit/>
          </a:bodyPr>
          <a:lstStyle/>
          <a:p>
            <a:r>
              <a:rPr lang="en-US" dirty="0"/>
              <a:t>Solution:</a:t>
            </a:r>
            <a:br>
              <a:rPr lang="en-US" dirty="0"/>
            </a:br>
            <a:r>
              <a:rPr lang="en-US" dirty="0"/>
              <a:t>Handwriting</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2" y="2180496"/>
            <a:ext cx="5871365" cy="3678303"/>
          </a:xfrm>
        </p:spPr>
        <p:txBody>
          <a:bodyPr>
            <a:normAutofit/>
          </a:bodyPr>
          <a:lstStyle/>
          <a:p>
            <a:pPr marL="0" indent="0">
              <a:spcBef>
                <a:spcPts val="576"/>
              </a:spcBef>
              <a:spcAft>
                <a:spcPts val="1200"/>
              </a:spcAft>
              <a:buNone/>
            </a:pPr>
            <a:r>
              <a:rPr lang="en-US" sz="2800" b="1" dirty="0"/>
              <a:t>Solution</a:t>
            </a:r>
          </a:p>
          <a:p>
            <a:pPr marL="0" indent="0">
              <a:spcBef>
                <a:spcPts val="576"/>
              </a:spcBef>
              <a:spcAft>
                <a:spcPts val="1200"/>
              </a:spcAft>
              <a:buNone/>
            </a:pPr>
            <a:r>
              <a:rPr lang="en-US" sz="2400" dirty="0"/>
              <a:t>A voice recorder was suggested for taking notes so the employee could listen and type notes later.</a:t>
            </a:r>
          </a:p>
        </p:txBody>
      </p:sp>
      <p:sp>
        <p:nvSpPr>
          <p:cNvPr id="5" name="Slide Number Placeholder 3">
            <a:extLst>
              <a:ext uri="{FF2B5EF4-FFF2-40B4-BE49-F238E27FC236}">
                <a16:creationId xmlns:a16="http://schemas.microsoft.com/office/drawing/2014/main" id="{5127714F-BD08-E5C3-B52D-E5094178E80E}"/>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18</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pic>
        <p:nvPicPr>
          <p:cNvPr id="4" name="Picture 3">
            <a:extLst>
              <a:ext uri="{FF2B5EF4-FFF2-40B4-BE49-F238E27FC236}">
                <a16:creationId xmlns:a16="http://schemas.microsoft.com/office/drawing/2014/main" id="{8DD13807-4891-6C92-1BC2-E0E1FA53770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450143" y="2193736"/>
            <a:ext cx="1450974" cy="3651821"/>
          </a:xfrm>
          <a:prstGeom prst="rect">
            <a:avLst/>
          </a:prstGeom>
        </p:spPr>
      </p:pic>
    </p:spTree>
    <p:extLst>
      <p:ext uri="{BB962C8B-B14F-4D97-AF65-F5344CB8AC3E}">
        <p14:creationId xmlns:p14="http://schemas.microsoft.com/office/powerpoint/2010/main" val="1424236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Accommodations:</a:t>
            </a:r>
            <a:br>
              <a:rPr lang="en-US" dirty="0"/>
            </a:br>
            <a:r>
              <a:rPr lang="en-US" dirty="0"/>
              <a:t>Gripping/Grasping</a:t>
            </a:r>
          </a:p>
        </p:txBody>
      </p:sp>
      <p:sp>
        <p:nvSpPr>
          <p:cNvPr id="11" name="Rectangle 10">
            <a:extLst>
              <a:ext uri="{FF2B5EF4-FFF2-40B4-BE49-F238E27FC236}">
                <a16:creationId xmlns:a16="http://schemas.microsoft.com/office/drawing/2014/main" id="{F9E22090-20B0-4E64-847E-6DE402F70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4769708" y="2180496"/>
            <a:ext cx="6841098" cy="4045683"/>
          </a:xfrm>
        </p:spPr>
        <p:txBody>
          <a:bodyPr>
            <a:normAutofit/>
          </a:bodyPr>
          <a:lstStyle/>
          <a:p>
            <a:pPr>
              <a:spcAft>
                <a:spcPts val="1200"/>
              </a:spcAft>
            </a:pPr>
            <a:r>
              <a:rPr lang="en-US" sz="2400" dirty="0">
                <a:solidFill>
                  <a:srgbClr val="0070C0"/>
                </a:solidFill>
                <a:hlinkClick r:id="rId3">
                  <a:extLst>
                    <a:ext uri="{A12FA001-AC4F-418D-AE19-62706E023703}">
                      <ahyp:hlinkClr xmlns:ahyp="http://schemas.microsoft.com/office/drawing/2018/hyperlinkcolor" val="tx"/>
                    </a:ext>
                  </a:extLst>
                </a:hlinkClick>
              </a:rPr>
              <a:t>Anti-tremor</a:t>
            </a:r>
            <a:r>
              <a:rPr lang="en-US" sz="2400" dirty="0">
                <a:solidFill>
                  <a:srgbClr val="0070C0"/>
                </a:solidFill>
              </a:rPr>
              <a:t>/</a:t>
            </a:r>
            <a:r>
              <a:rPr lang="en-US" sz="2400" dirty="0">
                <a:solidFill>
                  <a:srgbClr val="0070C0"/>
                </a:solidFill>
                <a:hlinkClick r:id="rId4">
                  <a:extLst>
                    <a:ext uri="{A12FA001-AC4F-418D-AE19-62706E023703}">
                      <ahyp:hlinkClr xmlns:ahyp="http://schemas.microsoft.com/office/drawing/2018/hyperlinkcolor" val="tx"/>
                    </a:ext>
                  </a:extLst>
                </a:hlinkClick>
              </a:rPr>
              <a:t>Anti-vibration gloves</a:t>
            </a:r>
            <a:endParaRPr lang="en-US" sz="2400" dirty="0">
              <a:solidFill>
                <a:srgbClr val="0070C0"/>
              </a:solidFill>
            </a:endParaRPr>
          </a:p>
          <a:p>
            <a:pPr>
              <a:spcAft>
                <a:spcPts val="1200"/>
              </a:spcAft>
            </a:pPr>
            <a:r>
              <a:rPr lang="en-US" sz="2400" dirty="0">
                <a:solidFill>
                  <a:srgbClr val="0070C0"/>
                </a:solidFill>
                <a:hlinkClick r:id="rId5">
                  <a:extLst>
                    <a:ext uri="{A12FA001-AC4F-418D-AE19-62706E023703}">
                      <ahyp:hlinkClr xmlns:ahyp="http://schemas.microsoft.com/office/drawing/2018/hyperlinkcolor" val="tx"/>
                    </a:ext>
                  </a:extLst>
                </a:hlinkClick>
              </a:rPr>
              <a:t>Headsets</a:t>
            </a:r>
            <a:endParaRPr lang="en-US" sz="2400" dirty="0">
              <a:solidFill>
                <a:srgbClr val="0070C0"/>
              </a:solidFill>
            </a:endParaRPr>
          </a:p>
          <a:p>
            <a:pPr>
              <a:spcAft>
                <a:spcPts val="1200"/>
              </a:spcAft>
            </a:pPr>
            <a:r>
              <a:rPr lang="en-US" sz="2400" dirty="0">
                <a:solidFill>
                  <a:srgbClr val="0070C0"/>
                </a:solidFill>
                <a:hlinkClick r:id="rId6">
                  <a:extLst>
                    <a:ext uri="{A12FA001-AC4F-418D-AE19-62706E023703}">
                      <ahyp:hlinkClr xmlns:ahyp="http://schemas.microsoft.com/office/drawing/2018/hyperlinkcolor" val="tx"/>
                    </a:ext>
                  </a:extLst>
                </a:hlinkClick>
              </a:rPr>
              <a:t>Motorized carts</a:t>
            </a:r>
            <a:endParaRPr lang="en-US" sz="2400" dirty="0">
              <a:solidFill>
                <a:srgbClr val="0070C0"/>
              </a:solidFill>
            </a:endParaRPr>
          </a:p>
          <a:p>
            <a:pPr>
              <a:spcAft>
                <a:spcPts val="1200"/>
              </a:spcAft>
            </a:pPr>
            <a:r>
              <a:rPr lang="en-US" sz="2400" dirty="0" err="1">
                <a:solidFill>
                  <a:srgbClr val="0070C0"/>
                </a:solidFill>
                <a:hlinkClick r:id="rId7">
                  <a:extLst>
                    <a:ext uri="{A12FA001-AC4F-418D-AE19-62706E023703}">
                      <ahyp:hlinkClr xmlns:ahyp="http://schemas.microsoft.com/office/drawing/2018/hyperlinkcolor" val="tx"/>
                    </a:ext>
                  </a:extLst>
                </a:hlinkClick>
              </a:rPr>
              <a:t>Reachers</a:t>
            </a:r>
            <a:endParaRPr lang="en-US" sz="2400" dirty="0">
              <a:solidFill>
                <a:srgbClr val="0070C0"/>
              </a:solidFill>
            </a:endParaRPr>
          </a:p>
          <a:p>
            <a:pPr>
              <a:spcAft>
                <a:spcPts val="1200"/>
              </a:spcAft>
            </a:pPr>
            <a:r>
              <a:rPr lang="en-US" sz="2400" dirty="0">
                <a:solidFill>
                  <a:srgbClr val="0070C0"/>
                </a:solidFill>
                <a:hlinkClick r:id="rId8">
                  <a:extLst>
                    <a:ext uri="{A12FA001-AC4F-418D-AE19-62706E023703}">
                      <ahyp:hlinkClr xmlns:ahyp="http://schemas.microsoft.com/office/drawing/2018/hyperlinkcolor" val="tx"/>
                    </a:ext>
                  </a:extLst>
                </a:hlinkClick>
              </a:rPr>
              <a:t>Steering grips</a:t>
            </a:r>
            <a:endParaRPr lang="en-US" sz="2400" dirty="0">
              <a:solidFill>
                <a:srgbClr val="0070C0"/>
              </a:solidFill>
            </a:endParaRPr>
          </a:p>
        </p:txBody>
      </p:sp>
      <p:pic>
        <p:nvPicPr>
          <p:cNvPr id="7" name="Graphic 6">
            <a:extLst>
              <a:ext uri="{FF2B5EF4-FFF2-40B4-BE49-F238E27FC236}">
                <a16:creationId xmlns:a16="http://schemas.microsoft.com/office/drawing/2014/main" id="{7A02C209-EDE5-2A73-DBAF-4FABB347D296}"/>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9394" y="2374537"/>
            <a:ext cx="3657600" cy="3657600"/>
          </a:xfrm>
          <a:prstGeom prst="rect">
            <a:avLst/>
          </a:prstGeom>
        </p:spPr>
      </p:pic>
      <p:sp>
        <p:nvSpPr>
          <p:cNvPr id="4" name="Slide Number Placeholder 3">
            <a:extLst>
              <a:ext uri="{FF2B5EF4-FFF2-40B4-BE49-F238E27FC236}">
                <a16:creationId xmlns:a16="http://schemas.microsoft.com/office/drawing/2014/main" id="{36DFCFC3-0821-E011-E831-6A458F4FFA60}"/>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19</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148274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639C-8766-4AAC-BA35-547F96D3D9BE}"/>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Housekeeping</a:t>
            </a:r>
          </a:p>
        </p:txBody>
      </p:sp>
      <p:graphicFrame>
        <p:nvGraphicFramePr>
          <p:cNvPr id="8" name="Content Placeholder 2" descr="Technical Difficulties&#10;Q&amp;A option at the bottom of the screen&#10;800-526-7234 or 877-781-9403 (TTY) - or Live Chat at AskJAN.org&#10;Frequently Asked Questions (FAQ)&#10;https://AskJAN.org/Training/JAN-Webcast-Frequently-Asked-Questions.cfm&#10;Questions for Presenters&#10;Q&amp;A option at the bottom of the screen">
            <a:extLst>
              <a:ext uri="{FF2B5EF4-FFF2-40B4-BE49-F238E27FC236}">
                <a16:creationId xmlns:a16="http://schemas.microsoft.com/office/drawing/2014/main" id="{4EBCF884-6B8F-417E-9493-91071CE480E5}"/>
              </a:ext>
            </a:extLst>
          </p:cNvPr>
          <p:cNvGraphicFramePr>
            <a:graphicFrameLocks noGrp="1"/>
          </p:cNvGraphicFramePr>
          <p:nvPr>
            <p:ph idx="1"/>
          </p:nvPr>
        </p:nvGraphicFramePr>
        <p:xfrm>
          <a:off x="581025" y="1998663"/>
          <a:ext cx="11029950" cy="4022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3">
            <a:extLst>
              <a:ext uri="{FF2B5EF4-FFF2-40B4-BE49-F238E27FC236}">
                <a16:creationId xmlns:a16="http://schemas.microsoft.com/office/drawing/2014/main" id="{80F80EE7-A690-73CA-90B0-4BA646D84DAC}"/>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138389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Accommodations:</a:t>
            </a:r>
            <a:br>
              <a:rPr lang="en-US" dirty="0"/>
            </a:br>
            <a:r>
              <a:rPr lang="en-US" dirty="0"/>
              <a:t>Gripping/Grasping 2</a:t>
            </a:r>
          </a:p>
        </p:txBody>
      </p:sp>
      <p:sp>
        <p:nvSpPr>
          <p:cNvPr id="17" name="Rectangle 16">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CDDAC82-8D1E-4783-A40E-54FB0B5050E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657225" y="2361056"/>
            <a:ext cx="4962525" cy="3649219"/>
          </a:xfrm>
          <a:prstGeom prst="rect">
            <a:avLst/>
          </a:prstGeom>
          <a:solidFill>
            <a:srgbClr val="FFFFFF"/>
          </a:solidFill>
          <a:scene3d>
            <a:camera prst="orthographicFront"/>
            <a:lightRig rig="threePt" dir="t">
              <a:rot lat="0" lon="0" rev="2700000"/>
            </a:lightRig>
          </a:scene3d>
          <a:sp3d contourW="6350">
            <a:bevelT h="38100"/>
            <a:contourClr>
              <a:srgbClr val="C0C0C0"/>
            </a:contourClr>
          </a:sp3d>
        </p:spPr>
      </p:pic>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6335805" y="2180496"/>
            <a:ext cx="5275001" cy="4405655"/>
          </a:xfrm>
        </p:spPr>
        <p:txBody>
          <a:bodyPr>
            <a:normAutofit/>
          </a:bodyPr>
          <a:lstStyle/>
          <a:p>
            <a:pPr marL="0" indent="0">
              <a:spcBef>
                <a:spcPts val="576"/>
              </a:spcBef>
              <a:spcAft>
                <a:spcPts val="1200"/>
              </a:spcAft>
              <a:buNone/>
            </a:pPr>
            <a:r>
              <a:rPr lang="en-US" sz="2800" b="1" dirty="0"/>
              <a:t>DIY Options</a:t>
            </a:r>
          </a:p>
          <a:p>
            <a:pPr>
              <a:spcBef>
                <a:spcPts val="576"/>
              </a:spcBef>
            </a:pPr>
            <a:r>
              <a:rPr lang="en-US" sz="2400" dirty="0"/>
              <a:t>Air-drying clay </a:t>
            </a:r>
          </a:p>
          <a:p>
            <a:pPr>
              <a:spcBef>
                <a:spcPts val="576"/>
              </a:spcBef>
            </a:pPr>
            <a:r>
              <a:rPr lang="en-US" sz="2400" dirty="0"/>
              <a:t>Pool noodle</a:t>
            </a:r>
          </a:p>
          <a:p>
            <a:pPr>
              <a:spcBef>
                <a:spcPts val="576"/>
              </a:spcBef>
            </a:pPr>
            <a:r>
              <a:rPr lang="en-US" sz="2400" dirty="0"/>
              <a:t>Sponges</a:t>
            </a:r>
          </a:p>
          <a:p>
            <a:pPr>
              <a:spcBef>
                <a:spcPts val="576"/>
              </a:spcBef>
            </a:pPr>
            <a:r>
              <a:rPr lang="en-US" sz="2400" dirty="0"/>
              <a:t>Medical bandages</a:t>
            </a:r>
          </a:p>
          <a:p>
            <a:pPr>
              <a:spcBef>
                <a:spcPts val="576"/>
              </a:spcBef>
            </a:pPr>
            <a:r>
              <a:rPr lang="en-US" sz="2400" dirty="0"/>
              <a:t>Rubber bands</a:t>
            </a:r>
          </a:p>
          <a:p>
            <a:pPr marL="0" indent="0">
              <a:spcBef>
                <a:spcPts val="576"/>
              </a:spcBef>
              <a:buNone/>
            </a:pPr>
            <a:r>
              <a:rPr lang="en-US" sz="2000" dirty="0">
                <a:solidFill>
                  <a:srgbClr val="0070C0"/>
                </a:solidFill>
                <a:hlinkClick r:id="rId5">
                  <a:extLst>
                    <a:ext uri="{A12FA001-AC4F-418D-AE19-62706E023703}">
                      <ahyp:hlinkClr xmlns:ahyp="http://schemas.microsoft.com/office/drawing/2018/hyperlinkcolor" val="tx"/>
                    </a:ext>
                  </a:extLst>
                </a:hlinkClick>
              </a:rPr>
              <a:t>JAN article: Get A Grip! DIY &amp; Practical Solutions for Gripping and Grasping</a:t>
            </a:r>
            <a:endParaRPr lang="en-US" sz="2000" dirty="0">
              <a:solidFill>
                <a:srgbClr val="0070C0"/>
              </a:solidFill>
            </a:endParaRPr>
          </a:p>
          <a:p>
            <a:pPr marL="0" indent="0">
              <a:buNone/>
            </a:pPr>
            <a:endParaRPr lang="en-US" sz="2400" dirty="0"/>
          </a:p>
        </p:txBody>
      </p:sp>
      <p:sp>
        <p:nvSpPr>
          <p:cNvPr id="5" name="Slide Number Placeholder 3">
            <a:extLst>
              <a:ext uri="{FF2B5EF4-FFF2-40B4-BE49-F238E27FC236}">
                <a16:creationId xmlns:a16="http://schemas.microsoft.com/office/drawing/2014/main" id="{A5CEF3A0-B427-73BD-DD9F-34D76125B4E6}"/>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20</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202758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Scenario:</a:t>
            </a:r>
            <a:br>
              <a:rPr lang="en-US" dirty="0"/>
            </a:br>
            <a:r>
              <a:rPr lang="en-US" dirty="0"/>
              <a:t>Gripping/Grasping</a:t>
            </a:r>
          </a:p>
        </p:txBody>
      </p:sp>
      <p:sp>
        <p:nvSpPr>
          <p:cNvPr id="16" name="Rectangle 15">
            <a:extLst>
              <a:ext uri="{FF2B5EF4-FFF2-40B4-BE49-F238E27FC236}">
                <a16:creationId xmlns:a16="http://schemas.microsoft.com/office/drawing/2014/main" id="{2A2327CB-1839-4A51-8B61-B95E86C56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9DD5A33-2D9C-4FC2-AFCA-F57C68BEB584}"/>
              </a:ext>
              <a:ext uri="{C183D7F6-B498-43B3-948B-1728B52AA6E4}">
                <adec:decorative xmlns:adec="http://schemas.microsoft.com/office/drawing/2017/decorative" val="1"/>
              </a:ext>
            </a:extLst>
          </p:cNvPr>
          <p:cNvPicPr>
            <a:picLocks noChangeAspect="1"/>
          </p:cNvPicPr>
          <p:nvPr/>
        </p:nvPicPr>
        <p:blipFill>
          <a:blip r:embed="rId3"/>
          <a:srcRect l="19817" r="19817"/>
          <a:stretch/>
        </p:blipFill>
        <p:spPr>
          <a:xfrm>
            <a:off x="657225" y="2361056"/>
            <a:ext cx="3305175" cy="3649219"/>
          </a:xfrm>
          <a:prstGeom prst="rect">
            <a:avLst/>
          </a:prstGeom>
          <a:scene3d>
            <a:camera prst="orthographicFront"/>
            <a:lightRig rig="contrasting" dir="t">
              <a:rot lat="0" lon="0" rev="4200000"/>
            </a:lightRig>
          </a:scene3d>
          <a:sp3d prstMaterial="plastic">
            <a:bevelT w="381000" h="114300" prst="relaxedInset"/>
            <a:contourClr>
              <a:srgbClr val="969696"/>
            </a:contourClr>
          </a:sp3d>
        </p:spPr>
      </p:pic>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4505325" y="2180496"/>
            <a:ext cx="7105481" cy="4045683"/>
          </a:xfrm>
        </p:spPr>
        <p:txBody>
          <a:bodyPr>
            <a:normAutofit/>
          </a:bodyPr>
          <a:lstStyle/>
          <a:p>
            <a:pPr marL="0" indent="0">
              <a:spcBef>
                <a:spcPts val="576"/>
              </a:spcBef>
              <a:spcAft>
                <a:spcPts val="1200"/>
              </a:spcAft>
              <a:buNone/>
            </a:pPr>
            <a:r>
              <a:rPr lang="en-US" sz="2800" b="1" dirty="0"/>
              <a:t>Scenario</a:t>
            </a:r>
          </a:p>
          <a:p>
            <a:pPr marL="0" indent="0">
              <a:spcBef>
                <a:spcPts val="576"/>
              </a:spcBef>
              <a:spcAft>
                <a:spcPts val="1200"/>
              </a:spcAft>
              <a:buNone/>
            </a:pPr>
            <a:r>
              <a:rPr lang="en-US" sz="2400" dirty="0"/>
              <a:t>An employee had limitations in taking notes during interviews because of rheumatoid arthritis. After the employee disclosed their medical condition to the employer, they began the interactive process.</a:t>
            </a:r>
          </a:p>
        </p:txBody>
      </p:sp>
      <p:sp>
        <p:nvSpPr>
          <p:cNvPr id="4" name="Slide Number Placeholder 3">
            <a:extLst>
              <a:ext uri="{FF2B5EF4-FFF2-40B4-BE49-F238E27FC236}">
                <a16:creationId xmlns:a16="http://schemas.microsoft.com/office/drawing/2014/main" id="{A04458A7-9185-7447-F26D-0BDBA5BFD724}"/>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21</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038425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Solution:</a:t>
            </a:r>
            <a:br>
              <a:rPr lang="en-US" dirty="0"/>
            </a:br>
            <a:r>
              <a:rPr lang="en-US" dirty="0"/>
              <a:t>Gripping/Grasping</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2" y="2180496"/>
            <a:ext cx="7225075" cy="3678303"/>
          </a:xfrm>
        </p:spPr>
        <p:txBody>
          <a:bodyPr>
            <a:normAutofit/>
          </a:bodyPr>
          <a:lstStyle/>
          <a:p>
            <a:pPr marL="0" indent="0">
              <a:spcBef>
                <a:spcPts val="576"/>
              </a:spcBef>
              <a:spcAft>
                <a:spcPts val="1200"/>
              </a:spcAft>
              <a:buNone/>
            </a:pPr>
            <a:r>
              <a:rPr lang="en-US" sz="2800" b="1" dirty="0"/>
              <a:t>Solution</a:t>
            </a:r>
          </a:p>
          <a:p>
            <a:pPr marL="0" indent="0">
              <a:spcBef>
                <a:spcPts val="576"/>
              </a:spcBef>
              <a:spcAft>
                <a:spcPts val="1200"/>
              </a:spcAft>
              <a:buNone/>
            </a:pPr>
            <a:r>
              <a:rPr lang="en-US" sz="2400" dirty="0"/>
              <a:t>The employee opted to try molding clay as a gripper on the pen so she can create a mold to match her specific grip. Also, the employee requested 10-minute breaks in between interviews to allow a rest period for her hands.</a:t>
            </a:r>
          </a:p>
        </p:txBody>
      </p:sp>
      <p:pic>
        <p:nvPicPr>
          <p:cNvPr id="6" name="Picture 5">
            <a:extLst>
              <a:ext uri="{FF2B5EF4-FFF2-40B4-BE49-F238E27FC236}">
                <a16:creationId xmlns:a16="http://schemas.microsoft.com/office/drawing/2014/main" id="{9DE526F4-BCBC-5E23-A2DD-7F3E569FA0A5}"/>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27807" y="2180496"/>
            <a:ext cx="3683001" cy="3670483"/>
          </a:xfrm>
          <a:prstGeom prst="rect">
            <a:avLst/>
          </a:prstGeom>
        </p:spPr>
      </p:pic>
      <p:sp>
        <p:nvSpPr>
          <p:cNvPr id="7" name="Slide Number Placeholder 3">
            <a:extLst>
              <a:ext uri="{FF2B5EF4-FFF2-40B4-BE49-F238E27FC236}">
                <a16:creationId xmlns:a16="http://schemas.microsoft.com/office/drawing/2014/main" id="{12642CDE-AC88-2C8B-CB5E-A72A89A0011E}"/>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22</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647799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Accommodations:</a:t>
            </a:r>
            <a:br>
              <a:rPr lang="en-US" dirty="0"/>
            </a:br>
            <a:r>
              <a:rPr lang="en-US" dirty="0"/>
              <a:t>Lifting/Carrying</a:t>
            </a:r>
          </a:p>
        </p:txBody>
      </p:sp>
      <p:sp>
        <p:nvSpPr>
          <p:cNvPr id="16" name="Rectangle 15">
            <a:extLst>
              <a:ext uri="{FF2B5EF4-FFF2-40B4-BE49-F238E27FC236}">
                <a16:creationId xmlns:a16="http://schemas.microsoft.com/office/drawing/2014/main" id="{F9E22090-20B0-4E64-847E-6DE402F70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AF7EB3E6-2A6A-49FE-F750-CC54E309370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9394" y="2374537"/>
            <a:ext cx="3657600" cy="3657600"/>
          </a:xfrm>
          <a:prstGeom prst="rect">
            <a:avLst/>
          </a:prstGeom>
        </p:spPr>
      </p:pic>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4757351" y="2180496"/>
            <a:ext cx="6853455" cy="4045683"/>
          </a:xfrm>
        </p:spPr>
        <p:txBody>
          <a:bodyPr>
            <a:normAutofit/>
          </a:bodyPr>
          <a:lstStyle/>
          <a:p>
            <a:pPr marL="0" indent="0">
              <a:buNone/>
            </a:pPr>
            <a:r>
              <a:rPr lang="en-US" sz="2800" b="1" dirty="0"/>
              <a:t>Generalized Accommodations</a:t>
            </a:r>
          </a:p>
          <a:p>
            <a:pPr lvl="1"/>
            <a:r>
              <a:rPr lang="en-US" sz="2400" dirty="0">
                <a:solidFill>
                  <a:srgbClr val="0070C0"/>
                </a:solidFill>
                <a:latin typeface="Arial Nova" panose="020B0504020202020204" pitchFamily="34" charset="0"/>
                <a:hlinkClick r:id="rId5">
                  <a:extLst>
                    <a:ext uri="{A12FA001-AC4F-418D-AE19-62706E023703}">
                      <ahyp:hlinkClr xmlns:ahyp="http://schemas.microsoft.com/office/drawing/2018/hyperlinkcolor" val="tx"/>
                    </a:ext>
                  </a:extLst>
                </a:hlinkClick>
              </a:rPr>
              <a:t>Compact Material Handling Devices</a:t>
            </a:r>
            <a:endParaRPr lang="en-US" sz="2400" dirty="0">
              <a:solidFill>
                <a:srgbClr val="0070C0"/>
              </a:solidFill>
              <a:latin typeface="Arial Nova" panose="020B0504020202020204" pitchFamily="34" charset="0"/>
            </a:endParaRPr>
          </a:p>
          <a:p>
            <a:pPr lvl="1"/>
            <a:r>
              <a:rPr lang="en-US" sz="2400" dirty="0">
                <a:solidFill>
                  <a:srgbClr val="0070C0"/>
                </a:solidFill>
                <a:latin typeface="Arial Nova" panose="020B0504020202020204" pitchFamily="34" charset="0"/>
              </a:rPr>
              <a:t> </a:t>
            </a:r>
            <a:r>
              <a:rPr lang="en-US" sz="2400" dirty="0">
                <a:solidFill>
                  <a:srgbClr val="0070C0"/>
                </a:solidFill>
                <a:latin typeface="Arial Nova" panose="020B0504020202020204" pitchFamily="34" charset="0"/>
                <a:hlinkClick r:id="rId6">
                  <a:extLst>
                    <a:ext uri="{A12FA001-AC4F-418D-AE19-62706E023703}">
                      <ahyp:hlinkClr xmlns:ahyp="http://schemas.microsoft.com/office/drawing/2018/hyperlinkcolor" val="tx"/>
                    </a:ext>
                  </a:extLst>
                </a:hlinkClick>
              </a:rPr>
              <a:t>Stairclimbing </a:t>
            </a:r>
            <a:r>
              <a:rPr lang="en-US" sz="2400" dirty="0" err="1">
                <a:solidFill>
                  <a:srgbClr val="0070C0"/>
                </a:solidFill>
                <a:latin typeface="Arial Nova" panose="020B0504020202020204" pitchFamily="34" charset="0"/>
                <a:hlinkClick r:id="rId6">
                  <a:extLst>
                    <a:ext uri="{A12FA001-AC4F-418D-AE19-62706E023703}">
                      <ahyp:hlinkClr xmlns:ahyp="http://schemas.microsoft.com/office/drawing/2018/hyperlinkcolor" val="tx"/>
                    </a:ext>
                  </a:extLst>
                </a:hlinkClick>
              </a:rPr>
              <a:t>Handtrucks</a:t>
            </a:r>
            <a:endParaRPr lang="en-US" sz="2400" dirty="0">
              <a:solidFill>
                <a:srgbClr val="0070C0"/>
              </a:solidFill>
              <a:latin typeface="Arial Nova" panose="020B0504020202020204" pitchFamily="34" charset="0"/>
            </a:endParaRPr>
          </a:p>
          <a:p>
            <a:pPr lvl="1"/>
            <a:r>
              <a:rPr lang="en-US" sz="2400" dirty="0">
                <a:solidFill>
                  <a:srgbClr val="0070C0"/>
                </a:solidFill>
                <a:latin typeface="Arial Nova" panose="020B0504020202020204" pitchFamily="34" charset="0"/>
              </a:rPr>
              <a:t> </a:t>
            </a:r>
            <a:r>
              <a:rPr lang="en-US" sz="2400" dirty="0">
                <a:solidFill>
                  <a:srgbClr val="0070C0"/>
                </a:solidFill>
                <a:latin typeface="Arial Nova" panose="020B0504020202020204" pitchFamily="34" charset="0"/>
                <a:hlinkClick r:id="rId7">
                  <a:extLst>
                    <a:ext uri="{A12FA001-AC4F-418D-AE19-62706E023703}">
                      <ahyp:hlinkClr xmlns:ahyp="http://schemas.microsoft.com/office/drawing/2018/hyperlinkcolor" val="tx"/>
                    </a:ext>
                  </a:extLst>
                </a:hlinkClick>
              </a:rPr>
              <a:t>Motorized Carts</a:t>
            </a:r>
            <a:endParaRPr lang="en-US" sz="2400" dirty="0">
              <a:solidFill>
                <a:srgbClr val="0070C0"/>
              </a:solidFill>
              <a:latin typeface="Arial Nova" panose="020B0504020202020204" pitchFamily="34" charset="0"/>
            </a:endParaRPr>
          </a:p>
          <a:p>
            <a:pPr lvl="1"/>
            <a:r>
              <a:rPr lang="en-US" sz="2400" dirty="0">
                <a:solidFill>
                  <a:srgbClr val="0070C0"/>
                </a:solidFill>
                <a:latin typeface="Arial Nova" panose="020B0504020202020204" pitchFamily="34" charset="0"/>
              </a:rPr>
              <a:t> </a:t>
            </a:r>
            <a:r>
              <a:rPr lang="en-US" sz="2400" dirty="0">
                <a:solidFill>
                  <a:srgbClr val="0070C0"/>
                </a:solidFill>
                <a:latin typeface="Arial Nova" panose="020B0504020202020204" pitchFamily="34" charset="0"/>
                <a:hlinkClick r:id="rId8">
                  <a:extLst>
                    <a:ext uri="{A12FA001-AC4F-418D-AE19-62706E023703}">
                      <ahyp:hlinkClr xmlns:ahyp="http://schemas.microsoft.com/office/drawing/2018/hyperlinkcolor" val="tx"/>
                    </a:ext>
                  </a:extLst>
                </a:hlinkClick>
              </a:rPr>
              <a:t>Spring-Loaded Carts</a:t>
            </a:r>
            <a:endParaRPr lang="en-US" sz="2400" dirty="0">
              <a:solidFill>
                <a:srgbClr val="0070C0"/>
              </a:solidFill>
              <a:latin typeface="Arial Nova" panose="020B0504020202020204" pitchFamily="34" charset="0"/>
            </a:endParaRPr>
          </a:p>
          <a:p>
            <a:pPr lvl="1"/>
            <a:r>
              <a:rPr lang="en-US" sz="2400" dirty="0">
                <a:solidFill>
                  <a:srgbClr val="0070C0"/>
                </a:solidFill>
                <a:latin typeface="Arial Nova" panose="020B0504020202020204" pitchFamily="34" charset="0"/>
              </a:rPr>
              <a:t> </a:t>
            </a:r>
            <a:r>
              <a:rPr lang="en-US" sz="2400" dirty="0">
                <a:solidFill>
                  <a:srgbClr val="0070C0"/>
                </a:solidFill>
                <a:latin typeface="Arial Nova" panose="020B0504020202020204" pitchFamily="34" charset="0"/>
                <a:hlinkClick r:id="rId9">
                  <a:extLst>
                    <a:ext uri="{A12FA001-AC4F-418D-AE19-62706E023703}">
                      <ahyp:hlinkClr xmlns:ahyp="http://schemas.microsoft.com/office/drawing/2018/hyperlinkcolor" val="tx"/>
                    </a:ext>
                  </a:extLst>
                </a:hlinkClick>
              </a:rPr>
              <a:t>Ball Transfer Tables</a:t>
            </a:r>
            <a:endParaRPr lang="en-US" sz="2400" dirty="0">
              <a:solidFill>
                <a:srgbClr val="0070C0"/>
              </a:solidFill>
              <a:latin typeface="Arial Nova" panose="020B0504020202020204" pitchFamily="34" charset="0"/>
            </a:endParaRPr>
          </a:p>
        </p:txBody>
      </p:sp>
      <p:sp>
        <p:nvSpPr>
          <p:cNvPr id="5" name="Slide Number Placeholder 3">
            <a:extLst>
              <a:ext uri="{FF2B5EF4-FFF2-40B4-BE49-F238E27FC236}">
                <a16:creationId xmlns:a16="http://schemas.microsoft.com/office/drawing/2014/main" id="{8F2B1116-360A-6693-F590-F734158BAC1D}"/>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23</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797183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Accommodations:</a:t>
            </a:r>
            <a:br>
              <a:rPr lang="en-US" dirty="0"/>
            </a:br>
            <a:r>
              <a:rPr lang="en-US" dirty="0"/>
              <a:t>Lifting/Carrying 2</a:t>
            </a:r>
          </a:p>
        </p:txBody>
      </p:sp>
      <p:sp>
        <p:nvSpPr>
          <p:cNvPr id="18" name="Rectangle 17">
            <a:extLst>
              <a:ext uri="{FF2B5EF4-FFF2-40B4-BE49-F238E27FC236}">
                <a16:creationId xmlns:a16="http://schemas.microsoft.com/office/drawing/2014/main" id="{F9E22090-20B0-4E64-847E-6DE402F70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4757351" y="2180496"/>
            <a:ext cx="6853455" cy="4045683"/>
          </a:xfrm>
        </p:spPr>
        <p:txBody>
          <a:bodyPr>
            <a:normAutofit/>
          </a:bodyPr>
          <a:lstStyle/>
          <a:p>
            <a:pPr marL="0" indent="0">
              <a:buNone/>
            </a:pPr>
            <a:r>
              <a:rPr lang="en-US" sz="2800" b="1" dirty="0"/>
              <a:t>Specialized Accommodations</a:t>
            </a:r>
            <a:endParaRPr lang="en-US" sz="2800" b="1" dirty="0">
              <a:hlinkClick r:id="rId3">
                <a:extLst>
                  <a:ext uri="{A12FA001-AC4F-418D-AE19-62706E023703}">
                    <ahyp:hlinkClr xmlns:ahyp="http://schemas.microsoft.com/office/drawing/2018/hyperlinkcolor" val="tx"/>
                  </a:ext>
                </a:extLst>
              </a:hlinkClick>
            </a:endParaRPr>
          </a:p>
          <a:p>
            <a:pPr lvl="1"/>
            <a:r>
              <a:rPr lang="en-US" sz="2400" dirty="0">
                <a:solidFill>
                  <a:srgbClr val="0070C0"/>
                </a:solidFill>
                <a:latin typeface="Arial Nova" panose="020B0504020202020204" pitchFamily="34" charset="0"/>
                <a:hlinkClick r:id="rId3">
                  <a:extLst>
                    <a:ext uri="{A12FA001-AC4F-418D-AE19-62706E023703}">
                      <ahyp:hlinkClr xmlns:ahyp="http://schemas.microsoft.com/office/drawing/2018/hyperlinkcolor" val="tx"/>
                    </a:ext>
                  </a:extLst>
                </a:hlinkClick>
              </a:rPr>
              <a:t>Hands-Free Resuscitation Devices</a:t>
            </a:r>
            <a:endParaRPr lang="en-US" sz="2400" dirty="0">
              <a:solidFill>
                <a:srgbClr val="0070C0"/>
              </a:solidFill>
              <a:latin typeface="Arial Nova" panose="020B0504020202020204" pitchFamily="34" charset="0"/>
            </a:endParaRPr>
          </a:p>
          <a:p>
            <a:pPr lvl="1"/>
            <a:r>
              <a:rPr lang="en-US" sz="2400" dirty="0">
                <a:solidFill>
                  <a:srgbClr val="0070C0"/>
                </a:solidFill>
                <a:latin typeface="Arial Nova" panose="020B0504020202020204" pitchFamily="34" charset="0"/>
                <a:hlinkClick r:id="rId4">
                  <a:extLst>
                    <a:ext uri="{A12FA001-AC4F-418D-AE19-62706E023703}">
                      <ahyp:hlinkClr xmlns:ahyp="http://schemas.microsoft.com/office/drawing/2018/hyperlinkcolor" val="tx"/>
                    </a:ext>
                  </a:extLst>
                </a:hlinkClick>
              </a:rPr>
              <a:t>Manhole Cover Lifts</a:t>
            </a:r>
            <a:endParaRPr lang="en-US" sz="2400" dirty="0">
              <a:solidFill>
                <a:srgbClr val="0070C0"/>
              </a:solidFill>
              <a:latin typeface="Arial Nova" panose="020B0504020202020204" pitchFamily="34" charset="0"/>
            </a:endParaRPr>
          </a:p>
          <a:p>
            <a:pPr lvl="1"/>
            <a:r>
              <a:rPr lang="en-US" sz="2400" dirty="0">
                <a:solidFill>
                  <a:srgbClr val="0070C0"/>
                </a:solidFill>
                <a:latin typeface="Arial Nova" panose="020B0504020202020204" pitchFamily="34" charset="0"/>
                <a:hlinkClick r:id="rId5">
                  <a:extLst>
                    <a:ext uri="{A12FA001-AC4F-418D-AE19-62706E023703}">
                      <ahyp:hlinkClr xmlns:ahyp="http://schemas.microsoft.com/office/drawing/2018/hyperlinkcolor" val="tx"/>
                    </a:ext>
                  </a:extLst>
                </a:hlinkClick>
              </a:rPr>
              <a:t>Compact Mobile Cranes</a:t>
            </a:r>
            <a:endParaRPr lang="en-US" sz="2400" dirty="0">
              <a:solidFill>
                <a:srgbClr val="0070C0"/>
              </a:solidFill>
              <a:latin typeface="Arial Nova" panose="020B0504020202020204" pitchFamily="34" charset="0"/>
            </a:endParaRPr>
          </a:p>
          <a:p>
            <a:pPr lvl="1"/>
            <a:r>
              <a:rPr lang="en-US" sz="2400" dirty="0">
                <a:solidFill>
                  <a:srgbClr val="0070C0"/>
                </a:solidFill>
                <a:latin typeface="Arial Nova" panose="020B0504020202020204" pitchFamily="34" charset="0"/>
                <a:hlinkClick r:id="rId6">
                  <a:extLst>
                    <a:ext uri="{A12FA001-AC4F-418D-AE19-62706E023703}">
                      <ahyp:hlinkClr xmlns:ahyp="http://schemas.microsoft.com/office/drawing/2018/hyperlinkcolor" val="tx"/>
                    </a:ext>
                  </a:extLst>
                </a:hlinkClick>
              </a:rPr>
              <a:t>Walk-Up Changing Tables</a:t>
            </a:r>
            <a:endParaRPr lang="en-US" sz="2400" dirty="0">
              <a:solidFill>
                <a:srgbClr val="0070C0"/>
              </a:solidFill>
              <a:latin typeface="Arial Nova" panose="020B0504020202020204" pitchFamily="34" charset="0"/>
            </a:endParaRPr>
          </a:p>
          <a:p>
            <a:pPr lvl="1"/>
            <a:r>
              <a:rPr lang="en-US" sz="2400" dirty="0">
                <a:solidFill>
                  <a:srgbClr val="0070C0"/>
                </a:solidFill>
                <a:latin typeface="Arial Nova" panose="020B0504020202020204" pitchFamily="34" charset="0"/>
                <a:hlinkClick r:id="rId7">
                  <a:extLst>
                    <a:ext uri="{A12FA001-AC4F-418D-AE19-62706E023703}">
                      <ahyp:hlinkClr xmlns:ahyp="http://schemas.microsoft.com/office/drawing/2018/hyperlinkcolor" val="tx"/>
                    </a:ext>
                  </a:extLst>
                </a:hlinkClick>
              </a:rPr>
              <a:t>Evacuation Devices </a:t>
            </a:r>
            <a:endParaRPr lang="en-US" sz="2400" dirty="0">
              <a:solidFill>
                <a:srgbClr val="0070C0"/>
              </a:solidFill>
              <a:latin typeface="Arial Nova" panose="020B0504020202020204" pitchFamily="34" charset="0"/>
            </a:endParaRPr>
          </a:p>
        </p:txBody>
      </p:sp>
      <p:pic>
        <p:nvPicPr>
          <p:cNvPr id="6" name="Graphic 5">
            <a:extLst>
              <a:ext uri="{FF2B5EF4-FFF2-40B4-BE49-F238E27FC236}">
                <a16:creationId xmlns:a16="http://schemas.microsoft.com/office/drawing/2014/main" id="{03AB69CC-7AB9-0618-AD23-02EAE96B638E}"/>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9394" y="2374537"/>
            <a:ext cx="3657600" cy="3657600"/>
          </a:xfrm>
          <a:prstGeom prst="rect">
            <a:avLst/>
          </a:prstGeom>
        </p:spPr>
      </p:pic>
      <p:sp>
        <p:nvSpPr>
          <p:cNvPr id="5" name="Slide Number Placeholder 3">
            <a:extLst>
              <a:ext uri="{FF2B5EF4-FFF2-40B4-BE49-F238E27FC236}">
                <a16:creationId xmlns:a16="http://schemas.microsoft.com/office/drawing/2014/main" id="{DD05E6AB-0977-1096-DE0F-198451282916}"/>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24</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538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p:txBody>
          <a:bodyPr/>
          <a:lstStyle/>
          <a:p>
            <a:r>
              <a:rPr lang="en-US" dirty="0"/>
              <a:t>Scenario:</a:t>
            </a:r>
            <a:br>
              <a:rPr lang="en-US" dirty="0"/>
            </a:br>
            <a:r>
              <a:rPr lang="en-US" dirty="0"/>
              <a:t>Lifting/Carrying</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3" y="2012996"/>
            <a:ext cx="11029615" cy="4124527"/>
          </a:xfrm>
        </p:spPr>
        <p:txBody>
          <a:bodyPr>
            <a:normAutofit/>
          </a:bodyPr>
          <a:lstStyle/>
          <a:p>
            <a:pPr marL="0" indent="0">
              <a:spcBef>
                <a:spcPts val="576"/>
              </a:spcBef>
              <a:spcAft>
                <a:spcPts val="1200"/>
              </a:spcAft>
              <a:buNone/>
            </a:pPr>
            <a:r>
              <a:rPr lang="en-US" sz="2800" b="1" dirty="0"/>
              <a:t>Scenario</a:t>
            </a:r>
          </a:p>
          <a:p>
            <a:pPr marL="0" indent="0">
              <a:spcBef>
                <a:spcPts val="576"/>
              </a:spcBef>
              <a:spcAft>
                <a:spcPts val="1200"/>
              </a:spcAft>
              <a:buNone/>
            </a:pPr>
            <a:r>
              <a:rPr lang="en-US" sz="2400" dirty="0"/>
              <a:t>An employer contacted JAN seeking potential accommodation ideas for a candidate applying for a truck driver position. The candidate had limited use of one of their arms, and the employer thought lifting and pulling the moving dolly in the truck would be challenging for this individual.</a:t>
            </a:r>
          </a:p>
        </p:txBody>
      </p:sp>
      <p:sp>
        <p:nvSpPr>
          <p:cNvPr id="5" name="Slide Number Placeholder 3">
            <a:extLst>
              <a:ext uri="{FF2B5EF4-FFF2-40B4-BE49-F238E27FC236}">
                <a16:creationId xmlns:a16="http://schemas.microsoft.com/office/drawing/2014/main" id="{D185CCB8-B4C7-C59F-1D8B-4E785D083317}"/>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25</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7282617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Solution:</a:t>
            </a:r>
            <a:br>
              <a:rPr lang="en-US" dirty="0"/>
            </a:br>
            <a:r>
              <a:rPr lang="en-US" dirty="0"/>
              <a:t>Lifting/Carrying</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3" y="2180496"/>
            <a:ext cx="7838188" cy="3678303"/>
          </a:xfrm>
        </p:spPr>
        <p:txBody>
          <a:bodyPr>
            <a:normAutofit/>
          </a:bodyPr>
          <a:lstStyle/>
          <a:p>
            <a:pPr marL="0" indent="0">
              <a:spcBef>
                <a:spcPts val="576"/>
              </a:spcBef>
              <a:spcAft>
                <a:spcPts val="1200"/>
              </a:spcAft>
              <a:buNone/>
            </a:pPr>
            <a:r>
              <a:rPr lang="en-US" sz="2800" b="1" dirty="0"/>
              <a:t>Solution</a:t>
            </a:r>
          </a:p>
          <a:p>
            <a:pPr marL="0" indent="0">
              <a:spcBef>
                <a:spcPts val="576"/>
              </a:spcBef>
              <a:spcAft>
                <a:spcPts val="1200"/>
              </a:spcAft>
              <a:buNone/>
            </a:pPr>
            <a:r>
              <a:rPr lang="en-US" sz="2400" dirty="0"/>
              <a:t>JAN staff suggested replacing the existing dolly with a lightweight model. Most standard dollies weigh around 25-30 pounds, but the suggested option weighed around </a:t>
            </a:r>
            <a:br>
              <a:rPr lang="en-US" sz="2400" dirty="0"/>
            </a:br>
            <a:r>
              <a:rPr lang="en-US" sz="2400" dirty="0"/>
              <a:t>10 pounds due to being made from aluminum.</a:t>
            </a:r>
          </a:p>
        </p:txBody>
      </p:sp>
      <p:pic>
        <p:nvPicPr>
          <p:cNvPr id="6" name="Picture 5">
            <a:extLst>
              <a:ext uri="{FF2B5EF4-FFF2-40B4-BE49-F238E27FC236}">
                <a16:creationId xmlns:a16="http://schemas.microsoft.com/office/drawing/2014/main" id="{56BCE0F3-7E44-0675-B0EB-9BEF61B6F420}"/>
              </a:ext>
              <a:ext uri="{C183D7F6-B498-43B3-948B-1728B52AA6E4}">
                <adec:decorative xmlns:adec="http://schemas.microsoft.com/office/drawing/2017/decorative" val="1"/>
              </a:ext>
            </a:extLst>
          </p:cNvPr>
          <p:cNvPicPr>
            <a:picLocks noChangeAspect="1"/>
          </p:cNvPicPr>
          <p:nvPr/>
        </p:nvPicPr>
        <p:blipFill rotWithShape="1">
          <a:blip r:embed="rId3"/>
          <a:srcRect l="12670" r="7330"/>
          <a:stretch/>
        </p:blipFill>
        <p:spPr>
          <a:xfrm>
            <a:off x="8503920" y="2190847"/>
            <a:ext cx="2926080" cy="3657600"/>
          </a:xfrm>
          <a:prstGeom prst="rect">
            <a:avLst/>
          </a:prstGeom>
        </p:spPr>
      </p:pic>
      <p:sp>
        <p:nvSpPr>
          <p:cNvPr id="5" name="Slide Number Placeholder 3">
            <a:extLst>
              <a:ext uri="{FF2B5EF4-FFF2-40B4-BE49-F238E27FC236}">
                <a16:creationId xmlns:a16="http://schemas.microsoft.com/office/drawing/2014/main" id="{39E2A684-C678-BBCD-256C-0E6ACCF59E06}"/>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26</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4169350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Accommodations:</a:t>
            </a:r>
            <a:br>
              <a:rPr lang="en-US" dirty="0"/>
            </a:br>
            <a:r>
              <a:rPr lang="en-US" dirty="0"/>
              <a:t>fatigue</a:t>
            </a:r>
          </a:p>
        </p:txBody>
      </p:sp>
      <p:sp>
        <p:nvSpPr>
          <p:cNvPr id="18" name="Rectangle 17">
            <a:extLst>
              <a:ext uri="{FF2B5EF4-FFF2-40B4-BE49-F238E27FC236}">
                <a16:creationId xmlns:a16="http://schemas.microsoft.com/office/drawing/2014/main" id="{F9E22090-20B0-4E64-847E-6DE402F70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D27AD1A4-D8A3-469F-84CF-8588E53AA8E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9394" y="2374537"/>
            <a:ext cx="3657600" cy="3657600"/>
          </a:xfrm>
          <a:prstGeom prst="rect">
            <a:avLst/>
          </a:prstGeom>
        </p:spPr>
      </p:pic>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4757351" y="2180496"/>
            <a:ext cx="6853455" cy="4045683"/>
          </a:xfrm>
        </p:spPr>
        <p:txBody>
          <a:bodyPr>
            <a:normAutofit/>
          </a:bodyPr>
          <a:lstStyle/>
          <a:p>
            <a:r>
              <a:rPr lang="en-US" sz="2400" dirty="0">
                <a:solidFill>
                  <a:srgbClr val="0070C0"/>
                </a:solidFill>
                <a:hlinkClick r:id="rId5">
                  <a:extLst>
                    <a:ext uri="{A12FA001-AC4F-418D-AE19-62706E023703}">
                      <ahyp:hlinkClr xmlns:ahyp="http://schemas.microsoft.com/office/drawing/2018/hyperlinkcolor" val="tx"/>
                    </a:ext>
                  </a:extLst>
                </a:hlinkClick>
              </a:rPr>
              <a:t>Anti-Fatigue Matting</a:t>
            </a:r>
            <a:endParaRPr lang="en-US" sz="2400" dirty="0">
              <a:solidFill>
                <a:srgbClr val="0070C0"/>
              </a:solidFill>
            </a:endParaRPr>
          </a:p>
          <a:p>
            <a:r>
              <a:rPr lang="en-US" sz="2400" dirty="0">
                <a:solidFill>
                  <a:srgbClr val="0070C0"/>
                </a:solidFill>
                <a:hlinkClick r:id="rId6">
                  <a:extLst>
                    <a:ext uri="{A12FA001-AC4F-418D-AE19-62706E023703}">
                      <ahyp:hlinkClr xmlns:ahyp="http://schemas.microsoft.com/office/drawing/2018/hyperlinkcolor" val="tx"/>
                    </a:ext>
                  </a:extLst>
                </a:hlinkClick>
              </a:rPr>
              <a:t>Wearable Anti-Fatigue Matting </a:t>
            </a:r>
            <a:endParaRPr lang="en-US" sz="2400" dirty="0">
              <a:solidFill>
                <a:srgbClr val="0070C0"/>
              </a:solidFill>
            </a:endParaRPr>
          </a:p>
          <a:p>
            <a:r>
              <a:rPr lang="en-US" sz="2400" dirty="0">
                <a:solidFill>
                  <a:srgbClr val="0070C0"/>
                </a:solidFill>
                <a:hlinkClick r:id="rId7">
                  <a:extLst>
                    <a:ext uri="{A12FA001-AC4F-418D-AE19-62706E023703}">
                      <ahyp:hlinkClr xmlns:ahyp="http://schemas.microsoft.com/office/drawing/2018/hyperlinkcolor" val="tx"/>
                    </a:ext>
                  </a:extLst>
                </a:hlinkClick>
              </a:rPr>
              <a:t>Stand-Lean Stools</a:t>
            </a:r>
            <a:endParaRPr lang="en-US" sz="2400" dirty="0">
              <a:solidFill>
                <a:srgbClr val="0070C0"/>
              </a:solidFill>
            </a:endParaRPr>
          </a:p>
          <a:p>
            <a:r>
              <a:rPr lang="en-US" sz="2400" dirty="0">
                <a:solidFill>
                  <a:srgbClr val="0070C0"/>
                </a:solidFill>
                <a:hlinkClick r:id="rId8">
                  <a:extLst>
                    <a:ext uri="{A12FA001-AC4F-418D-AE19-62706E023703}">
                      <ahyp:hlinkClr xmlns:ahyp="http://schemas.microsoft.com/office/drawing/2018/hyperlinkcolor" val="tx"/>
                    </a:ext>
                  </a:extLst>
                </a:hlinkClick>
              </a:rPr>
              <a:t>Flexible Scheduling</a:t>
            </a:r>
            <a:endParaRPr lang="en-US" sz="2400" dirty="0">
              <a:solidFill>
                <a:srgbClr val="0070C0"/>
              </a:solidFill>
            </a:endParaRPr>
          </a:p>
          <a:p>
            <a:r>
              <a:rPr lang="en-US" sz="2400" dirty="0">
                <a:solidFill>
                  <a:srgbClr val="0070C0"/>
                </a:solidFill>
                <a:hlinkClick r:id="rId9">
                  <a:extLst>
                    <a:ext uri="{A12FA001-AC4F-418D-AE19-62706E023703}">
                      <ahyp:hlinkClr xmlns:ahyp="http://schemas.microsoft.com/office/drawing/2018/hyperlinkcolor" val="tx"/>
                    </a:ext>
                  </a:extLst>
                </a:hlinkClick>
              </a:rPr>
              <a:t>Telework</a:t>
            </a:r>
            <a:endParaRPr lang="en-US" sz="2400" dirty="0">
              <a:solidFill>
                <a:srgbClr val="0070C0"/>
              </a:solidFill>
            </a:endParaRPr>
          </a:p>
        </p:txBody>
      </p:sp>
      <p:sp>
        <p:nvSpPr>
          <p:cNvPr id="5" name="Slide Number Placeholder 3">
            <a:extLst>
              <a:ext uri="{FF2B5EF4-FFF2-40B4-BE49-F238E27FC236}">
                <a16:creationId xmlns:a16="http://schemas.microsoft.com/office/drawing/2014/main" id="{1D3D99F9-0C62-01C8-F17B-599C62DCFBB0}"/>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27</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674541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Scenario:</a:t>
            </a:r>
            <a:br>
              <a:rPr lang="en-US" dirty="0"/>
            </a:br>
            <a:r>
              <a:rPr lang="en-US" dirty="0"/>
              <a:t>fatigue </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3" y="2180496"/>
            <a:ext cx="5677103" cy="3678304"/>
          </a:xfrm>
        </p:spPr>
        <p:txBody>
          <a:bodyPr>
            <a:normAutofit/>
          </a:bodyPr>
          <a:lstStyle/>
          <a:p>
            <a:pPr marL="0" indent="0">
              <a:spcBef>
                <a:spcPts val="576"/>
              </a:spcBef>
              <a:spcAft>
                <a:spcPts val="1200"/>
              </a:spcAft>
              <a:buNone/>
            </a:pPr>
            <a:r>
              <a:rPr lang="en-US" sz="2800" b="1" dirty="0"/>
              <a:t>Scenario</a:t>
            </a:r>
          </a:p>
          <a:p>
            <a:pPr marL="0" indent="0">
              <a:spcBef>
                <a:spcPts val="576"/>
              </a:spcBef>
              <a:buNone/>
            </a:pPr>
            <a:r>
              <a:rPr lang="en-US" sz="2400" dirty="0"/>
              <a:t>An employee who worked in a battery manufacturing plant was on leave and contacted JAN seeking accommodation ideas to help manage their fatigue. </a:t>
            </a:r>
          </a:p>
        </p:txBody>
      </p:sp>
      <p:pic>
        <p:nvPicPr>
          <p:cNvPr id="7" name="Picture 6">
            <a:extLst>
              <a:ext uri="{FF2B5EF4-FFF2-40B4-BE49-F238E27FC236}">
                <a16:creationId xmlns:a16="http://schemas.microsoft.com/office/drawing/2014/main" id="{A8D30885-4081-16F8-A390-2BB535E839F8}"/>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 r="5212"/>
          <a:stretch/>
        </p:blipFill>
        <p:spPr>
          <a:xfrm>
            <a:off x="6979920" y="2180496"/>
            <a:ext cx="4754880" cy="3657600"/>
          </a:xfrm>
          <a:prstGeom prst="rect">
            <a:avLst/>
          </a:prstGeom>
        </p:spPr>
      </p:pic>
      <p:sp>
        <p:nvSpPr>
          <p:cNvPr id="5" name="Slide Number Placeholder 3">
            <a:extLst>
              <a:ext uri="{FF2B5EF4-FFF2-40B4-BE49-F238E27FC236}">
                <a16:creationId xmlns:a16="http://schemas.microsoft.com/office/drawing/2014/main" id="{D726535C-D12E-4211-F3A4-B4DE1D46F7DB}"/>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28</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376918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ABD8CBF-1782-456F-AF12-36CD021CC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8A186C0-DD3C-4FF4-B165-943244CBD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Scenario:</a:t>
            </a:r>
            <a:br>
              <a:rPr lang="en-US" dirty="0"/>
            </a:br>
            <a:r>
              <a:rPr lang="en-US" dirty="0"/>
              <a:t>fatigue 2</a:t>
            </a:r>
          </a:p>
        </p:txBody>
      </p:sp>
      <p:grpSp>
        <p:nvGrpSpPr>
          <p:cNvPr id="27" name="Group 26">
            <a:extLst>
              <a:ext uri="{FF2B5EF4-FFF2-40B4-BE49-F238E27FC236}">
                <a16:creationId xmlns:a16="http://schemas.microsoft.com/office/drawing/2014/main" id="{7E6B15A5-F4B5-4786-934F-E57C7FA30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8" name="Rectangle 27">
              <a:extLst>
                <a:ext uri="{FF2B5EF4-FFF2-40B4-BE49-F238E27FC236}">
                  <a16:creationId xmlns:a16="http://schemas.microsoft.com/office/drawing/2014/main" id="{64C8356C-9FE6-4DFB-8DBF-FDC1EE3102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5DDAF1C0-5210-43EC-A140-4032C6EBE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71A89CEF-B8CB-4CA8-BD58-AE4392F25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2" y="1951541"/>
            <a:ext cx="11164273" cy="4204303"/>
          </a:xfrm>
        </p:spPr>
        <p:txBody>
          <a:bodyPr>
            <a:normAutofit/>
          </a:bodyPr>
          <a:lstStyle/>
          <a:p>
            <a:pPr marL="0" indent="0">
              <a:spcBef>
                <a:spcPts val="576"/>
              </a:spcBef>
              <a:spcAft>
                <a:spcPts val="1200"/>
              </a:spcAft>
              <a:buNone/>
            </a:pPr>
            <a:r>
              <a:rPr lang="en-US" sz="2800" b="1" dirty="0"/>
              <a:t>Solution</a:t>
            </a:r>
          </a:p>
          <a:p>
            <a:pPr marL="0" indent="0">
              <a:spcBef>
                <a:spcPts val="576"/>
              </a:spcBef>
              <a:spcAft>
                <a:spcPts val="1200"/>
              </a:spcAft>
              <a:buNone/>
            </a:pPr>
            <a:r>
              <a:rPr lang="en-US" sz="2400" dirty="0"/>
              <a:t>This individual contracted COVID-19 twice the year prior to contacting JAN and hasn’t been able to get their stamina back to normal levels. They have been on leave ever since. </a:t>
            </a:r>
          </a:p>
          <a:p>
            <a:pPr marL="0" indent="0">
              <a:spcBef>
                <a:spcPts val="576"/>
              </a:spcBef>
              <a:spcAft>
                <a:spcPts val="1200"/>
              </a:spcAft>
              <a:buNone/>
            </a:pPr>
            <a:r>
              <a:rPr lang="en-US" sz="2400" dirty="0"/>
              <a:t>Due to the length of time the individual has been on leave and how their symptoms have not improved in that time, JAN staff suggested reassignment to </a:t>
            </a:r>
            <a:br>
              <a:rPr lang="en-US" sz="2400" dirty="0"/>
            </a:br>
            <a:r>
              <a:rPr lang="en-US" sz="2400" dirty="0"/>
              <a:t>a less physically demanding position as an accommodation.</a:t>
            </a:r>
          </a:p>
        </p:txBody>
      </p:sp>
      <p:sp>
        <p:nvSpPr>
          <p:cNvPr id="5" name="Slide Number Placeholder 3">
            <a:extLst>
              <a:ext uri="{FF2B5EF4-FFF2-40B4-BE49-F238E27FC236}">
                <a16:creationId xmlns:a16="http://schemas.microsoft.com/office/drawing/2014/main" id="{BDC3E00F-CABF-D4F8-7E10-C065D7D6599A}"/>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29</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850745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639C-8766-4AAC-BA35-547F96D3D9BE}"/>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Housekeeping 2</a:t>
            </a:r>
          </a:p>
        </p:txBody>
      </p:sp>
      <p:graphicFrame>
        <p:nvGraphicFramePr>
          <p:cNvPr id="8" name="Content Placeholder 2" descr="PPT Slides&#10;Click the link included in the webcast login email you received&#10;Captioning&#10;Use the closed caption (CC) option or StreamText link shared in the webcast chat&#10;Transcript will be available wit webcast archive">
            <a:extLst>
              <a:ext uri="{FF2B5EF4-FFF2-40B4-BE49-F238E27FC236}">
                <a16:creationId xmlns:a16="http://schemas.microsoft.com/office/drawing/2014/main" id="{4EBCF884-6B8F-417E-9493-91071CE480E5}"/>
              </a:ext>
            </a:extLst>
          </p:cNvPr>
          <p:cNvGraphicFramePr>
            <a:graphicFrameLocks noGrp="1"/>
          </p:cNvGraphicFramePr>
          <p:nvPr>
            <p:ph idx="1"/>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D9AAF92-986E-FC5C-4BD2-1A6B94E1180C}"/>
              </a:ext>
            </a:extLst>
          </p:cNvPr>
          <p:cNvSpPr>
            <a:spLocks noGrp="1"/>
          </p:cNvSpPr>
          <p:nvPr>
            <p:ph type="sldNum" sz="quarter" idx="12"/>
          </p:nvPr>
        </p:nvSpPr>
        <p:spPr>
          <a:xfrm>
            <a:off x="10692959" y="61893"/>
            <a:ext cx="105250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333457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Accommodations:</a:t>
            </a:r>
            <a:br>
              <a:rPr lang="en-US" dirty="0"/>
            </a:br>
            <a:r>
              <a:rPr lang="en-US" dirty="0"/>
              <a:t>Ergonomic Workstations</a:t>
            </a:r>
          </a:p>
        </p:txBody>
      </p:sp>
      <p:sp>
        <p:nvSpPr>
          <p:cNvPr id="16" name="Rectangle 15">
            <a:extLst>
              <a:ext uri="{FF2B5EF4-FFF2-40B4-BE49-F238E27FC236}">
                <a16:creationId xmlns:a16="http://schemas.microsoft.com/office/drawing/2014/main" id="{F9E22090-20B0-4E64-847E-6DE402F70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C46CDB19-81B1-E44C-2C00-88465C4D88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9394" y="2374537"/>
            <a:ext cx="3657600" cy="3657600"/>
          </a:xfrm>
          <a:prstGeom prst="rect">
            <a:avLst/>
          </a:prstGeom>
        </p:spPr>
      </p:pic>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4769708" y="2180496"/>
            <a:ext cx="6841098" cy="4045683"/>
          </a:xfrm>
        </p:spPr>
        <p:txBody>
          <a:bodyPr>
            <a:normAutofit/>
          </a:bodyPr>
          <a:lstStyle/>
          <a:p>
            <a:pPr>
              <a:spcAft>
                <a:spcPts val="1200"/>
              </a:spcAft>
            </a:pPr>
            <a:r>
              <a:rPr lang="en-US" sz="2400" dirty="0">
                <a:solidFill>
                  <a:srgbClr val="0070C0"/>
                </a:solidFill>
                <a:hlinkClick r:id="rId5">
                  <a:extLst>
                    <a:ext uri="{A12FA001-AC4F-418D-AE19-62706E023703}">
                      <ahyp:hlinkClr xmlns:ahyp="http://schemas.microsoft.com/office/drawing/2018/hyperlinkcolor" val="tx"/>
                    </a:ext>
                  </a:extLst>
                </a:hlinkClick>
              </a:rPr>
              <a:t>Articulating Keyboard Trays</a:t>
            </a:r>
            <a:endParaRPr lang="en-US" sz="2400" dirty="0">
              <a:solidFill>
                <a:srgbClr val="0070C0"/>
              </a:solidFill>
            </a:endParaRPr>
          </a:p>
          <a:p>
            <a:pPr>
              <a:spcAft>
                <a:spcPts val="1200"/>
              </a:spcAft>
            </a:pPr>
            <a:r>
              <a:rPr lang="en-US" sz="2400" dirty="0">
                <a:solidFill>
                  <a:srgbClr val="0070C0"/>
                </a:solidFill>
                <a:hlinkClick r:id="rId6">
                  <a:extLst>
                    <a:ext uri="{A12FA001-AC4F-418D-AE19-62706E023703}">
                      <ahyp:hlinkClr xmlns:ahyp="http://schemas.microsoft.com/office/drawing/2018/hyperlinkcolor" val="tx"/>
                    </a:ext>
                  </a:extLst>
                </a:hlinkClick>
              </a:rPr>
              <a:t>Book Holders</a:t>
            </a:r>
            <a:endParaRPr lang="en-US" sz="2400" dirty="0">
              <a:solidFill>
                <a:srgbClr val="0070C0"/>
              </a:solidFill>
            </a:endParaRPr>
          </a:p>
          <a:p>
            <a:pPr>
              <a:spcAft>
                <a:spcPts val="1200"/>
              </a:spcAft>
            </a:pPr>
            <a:r>
              <a:rPr lang="en-US" sz="2400" dirty="0">
                <a:solidFill>
                  <a:srgbClr val="0070C0"/>
                </a:solidFill>
                <a:hlinkClick r:id="rId7">
                  <a:extLst>
                    <a:ext uri="{A12FA001-AC4F-418D-AE19-62706E023703}">
                      <ahyp:hlinkClr xmlns:ahyp="http://schemas.microsoft.com/office/drawing/2018/hyperlinkcolor" val="tx"/>
                    </a:ext>
                  </a:extLst>
                </a:hlinkClick>
              </a:rPr>
              <a:t>Gooseneck and other Telephone Holders</a:t>
            </a:r>
            <a:endParaRPr lang="en-US" sz="2400" dirty="0">
              <a:solidFill>
                <a:srgbClr val="0070C0"/>
              </a:solidFill>
            </a:endParaRPr>
          </a:p>
          <a:p>
            <a:pPr>
              <a:spcAft>
                <a:spcPts val="1200"/>
              </a:spcAft>
            </a:pPr>
            <a:r>
              <a:rPr lang="en-US" sz="2400" dirty="0">
                <a:solidFill>
                  <a:srgbClr val="0070C0"/>
                </a:solidFill>
                <a:hlinkClick r:id="rId8">
                  <a:extLst>
                    <a:ext uri="{A12FA001-AC4F-418D-AE19-62706E023703}">
                      <ahyp:hlinkClr xmlns:ahyp="http://schemas.microsoft.com/office/drawing/2018/hyperlinkcolor" val="tx"/>
                    </a:ext>
                  </a:extLst>
                </a:hlinkClick>
              </a:rPr>
              <a:t>Hands-Free Telephones</a:t>
            </a:r>
            <a:endParaRPr lang="en-US" sz="2400" dirty="0">
              <a:solidFill>
                <a:srgbClr val="0070C0"/>
              </a:solidFill>
            </a:endParaRPr>
          </a:p>
          <a:p>
            <a:pPr>
              <a:spcAft>
                <a:spcPts val="1200"/>
              </a:spcAft>
            </a:pPr>
            <a:r>
              <a:rPr lang="en-US" sz="2400" dirty="0">
                <a:solidFill>
                  <a:srgbClr val="0070C0"/>
                </a:solidFill>
                <a:hlinkClick r:id="rId9">
                  <a:extLst>
                    <a:ext uri="{A12FA001-AC4F-418D-AE19-62706E023703}">
                      <ahyp:hlinkClr xmlns:ahyp="http://schemas.microsoft.com/office/drawing/2018/hyperlinkcolor" val="tx"/>
                    </a:ext>
                  </a:extLst>
                </a:hlinkClick>
              </a:rPr>
              <a:t>Touchless Faucets</a:t>
            </a:r>
            <a:endParaRPr lang="en-US" sz="2400" dirty="0">
              <a:solidFill>
                <a:srgbClr val="0070C0"/>
              </a:solidFill>
            </a:endParaRPr>
          </a:p>
        </p:txBody>
      </p:sp>
      <p:sp>
        <p:nvSpPr>
          <p:cNvPr id="5" name="Slide Number Placeholder 3">
            <a:extLst>
              <a:ext uri="{FF2B5EF4-FFF2-40B4-BE49-F238E27FC236}">
                <a16:creationId xmlns:a16="http://schemas.microsoft.com/office/drawing/2014/main" id="{C3067453-AD0E-3D48-5842-98ECF59F6713}"/>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30</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045160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p:txBody>
          <a:bodyPr/>
          <a:lstStyle/>
          <a:p>
            <a:r>
              <a:rPr lang="en-US" dirty="0"/>
              <a:t>Scenario:</a:t>
            </a:r>
            <a:br>
              <a:rPr lang="en-US" dirty="0"/>
            </a:br>
            <a:r>
              <a:rPr lang="en-US" dirty="0"/>
              <a:t>Ergonomic Workstations</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3" y="2012996"/>
            <a:ext cx="11029615" cy="4124527"/>
          </a:xfrm>
        </p:spPr>
        <p:txBody>
          <a:bodyPr>
            <a:normAutofit/>
          </a:bodyPr>
          <a:lstStyle/>
          <a:p>
            <a:pPr marL="0" indent="0">
              <a:lnSpc>
                <a:spcPct val="120000"/>
              </a:lnSpc>
              <a:spcBef>
                <a:spcPts val="576"/>
              </a:spcBef>
              <a:spcAft>
                <a:spcPts val="1200"/>
              </a:spcAft>
              <a:buNone/>
            </a:pPr>
            <a:r>
              <a:rPr lang="en-US" sz="2800" b="1" dirty="0"/>
              <a:t>Scenario</a:t>
            </a:r>
          </a:p>
          <a:p>
            <a:pPr marL="0" indent="0">
              <a:spcBef>
                <a:spcPts val="576"/>
              </a:spcBef>
              <a:spcAft>
                <a:spcPts val="1200"/>
              </a:spcAft>
              <a:buNone/>
            </a:pPr>
            <a:r>
              <a:rPr lang="en-US" sz="2400" dirty="0"/>
              <a:t>A Return-to-Work Coordinator contacted JAN for accommodation ideas for an employee with a pinched nerve in their left shoulder. The employee reported pain when holding the desk phone handset while also typing simultaneously. </a:t>
            </a:r>
            <a:br>
              <a:rPr lang="en-US" sz="2400" dirty="0"/>
            </a:br>
            <a:r>
              <a:rPr lang="en-US" sz="2400" dirty="0"/>
              <a:t>The employee also could not use a typical headset.</a:t>
            </a:r>
          </a:p>
        </p:txBody>
      </p:sp>
      <p:sp>
        <p:nvSpPr>
          <p:cNvPr id="5" name="Slide Number Placeholder 3">
            <a:extLst>
              <a:ext uri="{FF2B5EF4-FFF2-40B4-BE49-F238E27FC236}">
                <a16:creationId xmlns:a16="http://schemas.microsoft.com/office/drawing/2014/main" id="{20B750B8-140C-D033-A309-B155C4DD8E6C}"/>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31</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340802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p:txBody>
          <a:bodyPr/>
          <a:lstStyle/>
          <a:p>
            <a:r>
              <a:rPr lang="en-US" dirty="0"/>
              <a:t>Solution:</a:t>
            </a:r>
            <a:br>
              <a:rPr lang="en-US" dirty="0"/>
            </a:br>
            <a:r>
              <a:rPr lang="en-US" dirty="0"/>
              <a:t>Ergonomic Workstations</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2" y="2012996"/>
            <a:ext cx="7007139" cy="4124527"/>
          </a:xfrm>
        </p:spPr>
        <p:txBody>
          <a:bodyPr>
            <a:normAutofit/>
          </a:bodyPr>
          <a:lstStyle/>
          <a:p>
            <a:pPr marL="0" indent="0">
              <a:lnSpc>
                <a:spcPct val="120000"/>
              </a:lnSpc>
              <a:spcBef>
                <a:spcPts val="576"/>
              </a:spcBef>
              <a:spcAft>
                <a:spcPts val="1200"/>
              </a:spcAft>
              <a:buNone/>
            </a:pPr>
            <a:r>
              <a:rPr lang="en-US" sz="2800" b="1" dirty="0"/>
              <a:t>Solution</a:t>
            </a:r>
          </a:p>
          <a:p>
            <a:pPr marL="0" indent="0">
              <a:lnSpc>
                <a:spcPct val="120000"/>
              </a:lnSpc>
              <a:spcBef>
                <a:spcPts val="576"/>
              </a:spcBef>
              <a:spcAft>
                <a:spcPts val="1200"/>
              </a:spcAft>
              <a:buNone/>
            </a:pPr>
            <a:r>
              <a:rPr lang="en-US" sz="2400" dirty="0"/>
              <a:t>JAN staff suggested providing the individual with </a:t>
            </a:r>
            <a:br>
              <a:rPr lang="en-US" sz="2400" dirty="0"/>
            </a:br>
            <a:r>
              <a:rPr lang="en-US" sz="2400" dirty="0"/>
              <a:t>a telephone handset with a shoulder rest attached. This way the shoulder would not be flexed to keep the handset in place.</a:t>
            </a:r>
          </a:p>
        </p:txBody>
      </p:sp>
      <p:pic>
        <p:nvPicPr>
          <p:cNvPr id="6" name="Picture 5">
            <a:extLst>
              <a:ext uri="{FF2B5EF4-FFF2-40B4-BE49-F238E27FC236}">
                <a16:creationId xmlns:a16="http://schemas.microsoft.com/office/drawing/2014/main" id="{E82910D7-B101-BB7D-4E42-408C37D9817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92024" y="2246459"/>
            <a:ext cx="3657600" cy="3657600"/>
          </a:xfrm>
          <a:prstGeom prst="rect">
            <a:avLst/>
          </a:prstGeom>
        </p:spPr>
      </p:pic>
      <p:sp>
        <p:nvSpPr>
          <p:cNvPr id="5" name="Slide Number Placeholder 3">
            <a:extLst>
              <a:ext uri="{FF2B5EF4-FFF2-40B4-BE49-F238E27FC236}">
                <a16:creationId xmlns:a16="http://schemas.microsoft.com/office/drawing/2014/main" id="{ED3C6DDE-C3FF-41B3-3F5C-C6B1159AE45A}"/>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32</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043722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a:t>Accommodations:</a:t>
            </a:r>
            <a:br>
              <a:rPr lang="en-US"/>
            </a:br>
            <a:r>
              <a:rPr lang="en-US"/>
              <a:t>PAIN</a:t>
            </a:r>
            <a:endParaRPr lang="en-US" dirty="0"/>
          </a:p>
        </p:txBody>
      </p:sp>
      <p:sp>
        <p:nvSpPr>
          <p:cNvPr id="12" name="Rectangle 11">
            <a:extLst>
              <a:ext uri="{FF2B5EF4-FFF2-40B4-BE49-F238E27FC236}">
                <a16:creationId xmlns:a16="http://schemas.microsoft.com/office/drawing/2014/main" id="{F9E22090-20B0-4E64-847E-6DE402F70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4744995" y="2180496"/>
            <a:ext cx="6865811" cy="4045683"/>
          </a:xfrm>
        </p:spPr>
        <p:txBody>
          <a:bodyPr>
            <a:normAutofit/>
          </a:bodyPr>
          <a:lstStyle/>
          <a:p>
            <a:pPr>
              <a:spcAft>
                <a:spcPts val="1200"/>
              </a:spcAft>
            </a:pPr>
            <a:r>
              <a:rPr lang="en-US" sz="2400" dirty="0">
                <a:solidFill>
                  <a:srgbClr val="0070C0"/>
                </a:solidFill>
                <a:hlinkClick r:id="rId3">
                  <a:extLst>
                    <a:ext uri="{A12FA001-AC4F-418D-AE19-62706E023703}">
                      <ahyp:hlinkClr xmlns:ahyp="http://schemas.microsoft.com/office/drawing/2018/hyperlinkcolor" val="tx"/>
                    </a:ext>
                  </a:extLst>
                </a:hlinkClick>
              </a:rPr>
              <a:t>Modified Break Schedule</a:t>
            </a:r>
            <a:endParaRPr lang="en-US" sz="2400" dirty="0">
              <a:solidFill>
                <a:srgbClr val="0070C0"/>
              </a:solidFill>
            </a:endParaRPr>
          </a:p>
          <a:p>
            <a:pPr>
              <a:spcAft>
                <a:spcPts val="1200"/>
              </a:spcAft>
            </a:pPr>
            <a:r>
              <a:rPr lang="en-US" sz="2400" dirty="0">
                <a:solidFill>
                  <a:srgbClr val="0070C0"/>
                </a:solidFill>
                <a:hlinkClick r:id="rId4">
                  <a:extLst>
                    <a:ext uri="{A12FA001-AC4F-418D-AE19-62706E023703}">
                      <ahyp:hlinkClr xmlns:ahyp="http://schemas.microsoft.com/office/drawing/2018/hyperlinkcolor" val="tx"/>
                    </a:ext>
                  </a:extLst>
                </a:hlinkClick>
              </a:rPr>
              <a:t>Flexible Schedule</a:t>
            </a:r>
            <a:endParaRPr lang="en-US" sz="2400" dirty="0">
              <a:solidFill>
                <a:srgbClr val="0070C0"/>
              </a:solidFill>
            </a:endParaRPr>
          </a:p>
          <a:p>
            <a:pPr>
              <a:spcAft>
                <a:spcPts val="1200"/>
              </a:spcAft>
            </a:pPr>
            <a:r>
              <a:rPr lang="en-US" sz="2400" dirty="0">
                <a:solidFill>
                  <a:srgbClr val="0070C0"/>
                </a:solidFill>
                <a:hlinkClick r:id="rId5">
                  <a:extLst>
                    <a:ext uri="{A12FA001-AC4F-418D-AE19-62706E023703}">
                      <ahyp:hlinkClr xmlns:ahyp="http://schemas.microsoft.com/office/drawing/2018/hyperlinkcolor" val="tx"/>
                    </a:ext>
                  </a:extLst>
                </a:hlinkClick>
              </a:rPr>
              <a:t>Temperature Concerns</a:t>
            </a:r>
            <a:endParaRPr lang="en-US" sz="2400" dirty="0">
              <a:solidFill>
                <a:srgbClr val="0070C0"/>
              </a:solidFill>
            </a:endParaRPr>
          </a:p>
          <a:p>
            <a:pPr>
              <a:spcAft>
                <a:spcPts val="1200"/>
              </a:spcAft>
            </a:pPr>
            <a:r>
              <a:rPr lang="en-US" sz="2400" dirty="0">
                <a:solidFill>
                  <a:srgbClr val="0070C0"/>
                </a:solidFill>
                <a:hlinkClick r:id="rId6">
                  <a:extLst>
                    <a:ext uri="{A12FA001-AC4F-418D-AE19-62706E023703}">
                      <ahyp:hlinkClr xmlns:ahyp="http://schemas.microsoft.com/office/drawing/2018/hyperlinkcolor" val="tx"/>
                    </a:ext>
                  </a:extLst>
                </a:hlinkClick>
              </a:rPr>
              <a:t>Telework</a:t>
            </a:r>
            <a:endParaRPr lang="en-US" sz="2400" dirty="0">
              <a:solidFill>
                <a:srgbClr val="0070C0"/>
              </a:solidFill>
            </a:endParaRPr>
          </a:p>
        </p:txBody>
      </p:sp>
      <p:pic>
        <p:nvPicPr>
          <p:cNvPr id="9" name="Graphic 8">
            <a:extLst>
              <a:ext uri="{FF2B5EF4-FFF2-40B4-BE49-F238E27FC236}">
                <a16:creationId xmlns:a16="http://schemas.microsoft.com/office/drawing/2014/main" id="{BEB9D03E-2C1B-83D4-7901-A6E8B98301C1}"/>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2254" y="2374537"/>
            <a:ext cx="3657600" cy="3657600"/>
          </a:xfrm>
          <a:prstGeom prst="rect">
            <a:avLst/>
          </a:prstGeom>
        </p:spPr>
      </p:pic>
      <p:sp>
        <p:nvSpPr>
          <p:cNvPr id="5" name="Slide Number Placeholder 3">
            <a:extLst>
              <a:ext uri="{FF2B5EF4-FFF2-40B4-BE49-F238E27FC236}">
                <a16:creationId xmlns:a16="http://schemas.microsoft.com/office/drawing/2014/main" id="{2780D52C-C4B5-9D7B-9E63-FE91D524A1B4}"/>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33</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4251042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p:txBody>
          <a:bodyPr/>
          <a:lstStyle/>
          <a:p>
            <a:r>
              <a:rPr lang="en-US" dirty="0"/>
              <a:t>Scenario:</a:t>
            </a:r>
            <a:br>
              <a:rPr lang="en-US" dirty="0"/>
            </a:br>
            <a:r>
              <a:rPr lang="en-US" dirty="0"/>
              <a:t>Pain</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3" y="2012996"/>
            <a:ext cx="10239207" cy="4124527"/>
          </a:xfrm>
        </p:spPr>
        <p:txBody>
          <a:bodyPr>
            <a:normAutofit/>
          </a:bodyPr>
          <a:lstStyle/>
          <a:p>
            <a:pPr marL="0" indent="0">
              <a:spcBef>
                <a:spcPts val="576"/>
              </a:spcBef>
              <a:spcAft>
                <a:spcPts val="1200"/>
              </a:spcAft>
              <a:buNone/>
            </a:pPr>
            <a:r>
              <a:rPr lang="en-US" sz="2800" b="1" dirty="0"/>
              <a:t>Scenario</a:t>
            </a:r>
          </a:p>
          <a:p>
            <a:pPr marL="0" indent="0">
              <a:spcBef>
                <a:spcPts val="576"/>
              </a:spcBef>
              <a:spcAft>
                <a:spcPts val="1200"/>
              </a:spcAft>
              <a:buNone/>
            </a:pPr>
            <a:r>
              <a:rPr lang="en-US" sz="2400" dirty="0"/>
              <a:t>An employee with tendonitis was experiencing pain when completing typing tasks and was seeking accommodations to reduce the pain they were experiencing.</a:t>
            </a:r>
          </a:p>
        </p:txBody>
      </p:sp>
      <p:sp>
        <p:nvSpPr>
          <p:cNvPr id="5" name="Slide Number Placeholder 3">
            <a:extLst>
              <a:ext uri="{FF2B5EF4-FFF2-40B4-BE49-F238E27FC236}">
                <a16:creationId xmlns:a16="http://schemas.microsoft.com/office/drawing/2014/main" id="{5CDE721D-155A-EAC5-AECE-B34F7F79B122}"/>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34</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609142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a:t>Solution:</a:t>
            </a:r>
            <a:br>
              <a:rPr lang="en-US"/>
            </a:br>
            <a:r>
              <a:rPr lang="en-US"/>
              <a:t>Pain</a:t>
            </a:r>
            <a:endParaRPr lang="en-US" dirty="0"/>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2" y="2180496"/>
            <a:ext cx="7122197" cy="3678303"/>
          </a:xfrm>
        </p:spPr>
        <p:txBody>
          <a:bodyPr>
            <a:normAutofit/>
          </a:bodyPr>
          <a:lstStyle/>
          <a:p>
            <a:pPr marL="0" indent="0">
              <a:spcBef>
                <a:spcPts val="576"/>
              </a:spcBef>
              <a:spcAft>
                <a:spcPts val="1200"/>
              </a:spcAft>
              <a:buNone/>
            </a:pPr>
            <a:r>
              <a:rPr lang="en-US" sz="2800" b="1" dirty="0"/>
              <a:t>Solution</a:t>
            </a:r>
          </a:p>
          <a:p>
            <a:pPr marL="0" indent="0">
              <a:spcBef>
                <a:spcPts val="576"/>
              </a:spcBef>
              <a:spcAft>
                <a:spcPts val="1200"/>
              </a:spcAft>
              <a:buNone/>
            </a:pPr>
            <a:r>
              <a:rPr lang="en-US" sz="2400" dirty="0"/>
              <a:t>JAN suggested speech recognition software and alternative input devices to reduce pain and enable the employee to complete essential job functions.     </a:t>
            </a:r>
          </a:p>
        </p:txBody>
      </p:sp>
      <p:pic>
        <p:nvPicPr>
          <p:cNvPr id="9" name="Picture 8">
            <a:extLst>
              <a:ext uri="{FF2B5EF4-FFF2-40B4-BE49-F238E27FC236}">
                <a16:creationId xmlns:a16="http://schemas.microsoft.com/office/drawing/2014/main" id="{6D75B0A2-950B-F3BA-1585-7327F3A0C04B}"/>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7704127" y="2704393"/>
            <a:ext cx="4030674" cy="2687116"/>
          </a:xfrm>
          <a:prstGeom prst="rect">
            <a:avLst/>
          </a:prstGeom>
        </p:spPr>
      </p:pic>
      <p:sp>
        <p:nvSpPr>
          <p:cNvPr id="4" name="Slide Number Placeholder 3">
            <a:extLst>
              <a:ext uri="{FF2B5EF4-FFF2-40B4-BE49-F238E27FC236}">
                <a16:creationId xmlns:a16="http://schemas.microsoft.com/office/drawing/2014/main" id="{B212580F-00A1-5694-6467-7583346737C7}"/>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35</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9869665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Accommodations:</a:t>
            </a:r>
            <a:br>
              <a:rPr lang="en-US" dirty="0"/>
            </a:br>
            <a:r>
              <a:rPr lang="en-US" dirty="0"/>
              <a:t>HANDLING/Fingerling</a:t>
            </a:r>
          </a:p>
        </p:txBody>
      </p:sp>
      <p:sp>
        <p:nvSpPr>
          <p:cNvPr id="21" name="Rectangle 20">
            <a:extLst>
              <a:ext uri="{FF2B5EF4-FFF2-40B4-BE49-F238E27FC236}">
                <a16:creationId xmlns:a16="http://schemas.microsoft.com/office/drawing/2014/main" id="{F9E22090-20B0-4E64-847E-6DE402F70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Key with solid fill">
            <a:extLst>
              <a:ext uri="{FF2B5EF4-FFF2-40B4-BE49-F238E27FC236}">
                <a16:creationId xmlns:a16="http://schemas.microsoft.com/office/drawing/2014/main" id="{28B36D4A-B3F7-45C2-B87E-7DF178CC000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a:xfrm>
            <a:off x="469394" y="2374537"/>
            <a:ext cx="3657600" cy="3657600"/>
          </a:xfrm>
          <a:prstGeom prst="rect">
            <a:avLst/>
          </a:prstGeom>
        </p:spPr>
      </p:pic>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4744995" y="2180496"/>
            <a:ext cx="6865811" cy="4045683"/>
          </a:xfrm>
        </p:spPr>
        <p:txBody>
          <a:bodyPr>
            <a:normAutofit/>
          </a:bodyPr>
          <a:lstStyle/>
          <a:p>
            <a:r>
              <a:rPr lang="en-US" sz="2400" dirty="0">
                <a:solidFill>
                  <a:srgbClr val="0070C0"/>
                </a:solidFill>
                <a:hlinkClick r:id="rId5">
                  <a:extLst>
                    <a:ext uri="{A12FA001-AC4F-418D-AE19-62706E023703}">
                      <ahyp:hlinkClr xmlns:ahyp="http://schemas.microsoft.com/office/drawing/2018/hyperlinkcolor" val="tx"/>
                    </a:ext>
                  </a:extLst>
                </a:hlinkClick>
              </a:rPr>
              <a:t>Doorknob Grips and Handles</a:t>
            </a:r>
            <a:endParaRPr lang="en-US" sz="2400" dirty="0">
              <a:solidFill>
                <a:srgbClr val="0070C0"/>
              </a:solidFill>
            </a:endParaRPr>
          </a:p>
          <a:p>
            <a:r>
              <a:rPr lang="en-US" sz="2400" dirty="0">
                <a:solidFill>
                  <a:srgbClr val="0070C0"/>
                </a:solidFill>
                <a:hlinkClick r:id="rId6">
                  <a:extLst>
                    <a:ext uri="{A12FA001-AC4F-418D-AE19-62706E023703}">
                      <ahyp:hlinkClr xmlns:ahyp="http://schemas.microsoft.com/office/drawing/2018/hyperlinkcolor" val="tx"/>
                    </a:ext>
                  </a:extLst>
                </a:hlinkClick>
              </a:rPr>
              <a:t>Smart Locks/Keyless Entry</a:t>
            </a:r>
            <a:endParaRPr lang="en-US" sz="2400" dirty="0">
              <a:solidFill>
                <a:srgbClr val="0070C0"/>
              </a:solidFill>
            </a:endParaRPr>
          </a:p>
          <a:p>
            <a:r>
              <a:rPr lang="en-US" sz="2400" dirty="0">
                <a:solidFill>
                  <a:srgbClr val="0070C0"/>
                </a:solidFill>
                <a:hlinkClick r:id="rId7">
                  <a:extLst>
                    <a:ext uri="{A12FA001-AC4F-418D-AE19-62706E023703}">
                      <ahyp:hlinkClr xmlns:ahyp="http://schemas.microsoft.com/office/drawing/2018/hyperlinkcolor" val="tx"/>
                    </a:ext>
                  </a:extLst>
                </a:hlinkClick>
              </a:rPr>
              <a:t>Hands-Free/Foot-Pull Door Openers</a:t>
            </a:r>
            <a:endParaRPr lang="en-US" sz="2400" dirty="0">
              <a:solidFill>
                <a:srgbClr val="0070C0"/>
              </a:solidFill>
            </a:endParaRPr>
          </a:p>
          <a:p>
            <a:r>
              <a:rPr lang="en-US" sz="2400" dirty="0">
                <a:solidFill>
                  <a:srgbClr val="0070C0"/>
                </a:solidFill>
                <a:hlinkClick r:id="rId8">
                  <a:extLst>
                    <a:ext uri="{A12FA001-AC4F-418D-AE19-62706E023703}">
                      <ahyp:hlinkClr xmlns:ahyp="http://schemas.microsoft.com/office/drawing/2018/hyperlinkcolor" val="tx"/>
                    </a:ext>
                  </a:extLst>
                </a:hlinkClick>
              </a:rPr>
              <a:t>Automatic Door Openers</a:t>
            </a:r>
            <a:endParaRPr lang="en-US" sz="2400" dirty="0">
              <a:solidFill>
                <a:srgbClr val="0070C0"/>
              </a:solidFill>
            </a:endParaRPr>
          </a:p>
          <a:p>
            <a:r>
              <a:rPr lang="en-US" sz="2400" dirty="0">
                <a:solidFill>
                  <a:srgbClr val="0070C0"/>
                </a:solidFill>
                <a:hlinkClick r:id="rId9">
                  <a:extLst>
                    <a:ext uri="{A12FA001-AC4F-418D-AE19-62706E023703}">
                      <ahyp:hlinkClr xmlns:ahyp="http://schemas.microsoft.com/office/drawing/2018/hyperlinkcolor" val="tx"/>
                    </a:ext>
                  </a:extLst>
                </a:hlinkClick>
              </a:rPr>
              <a:t>Forearm Supports</a:t>
            </a:r>
            <a:endParaRPr lang="en-US" sz="2400" dirty="0">
              <a:solidFill>
                <a:srgbClr val="0070C0"/>
              </a:solidFill>
            </a:endParaRPr>
          </a:p>
        </p:txBody>
      </p:sp>
      <p:sp>
        <p:nvSpPr>
          <p:cNvPr id="5" name="Slide Number Placeholder 3">
            <a:extLst>
              <a:ext uri="{FF2B5EF4-FFF2-40B4-BE49-F238E27FC236}">
                <a16:creationId xmlns:a16="http://schemas.microsoft.com/office/drawing/2014/main" id="{BBCAAE3D-5008-808A-61C1-5F1682D252E4}"/>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36</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5340350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a:t>Scenario:</a:t>
            </a:r>
            <a:br>
              <a:rPr lang="en-US"/>
            </a:br>
            <a:r>
              <a:rPr lang="en-US"/>
              <a:t>HANDLING/Fingerling</a:t>
            </a:r>
            <a:endParaRPr lang="en-US" dirty="0"/>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2" y="2180496"/>
            <a:ext cx="7225075" cy="3678303"/>
          </a:xfrm>
        </p:spPr>
        <p:txBody>
          <a:bodyPr>
            <a:normAutofit/>
          </a:bodyPr>
          <a:lstStyle/>
          <a:p>
            <a:pPr marL="0" indent="0">
              <a:spcBef>
                <a:spcPts val="576"/>
              </a:spcBef>
              <a:spcAft>
                <a:spcPts val="1200"/>
              </a:spcAft>
              <a:buNone/>
            </a:pPr>
            <a:r>
              <a:rPr lang="en-US" sz="2800" b="1" dirty="0"/>
              <a:t>Scenario</a:t>
            </a:r>
          </a:p>
          <a:p>
            <a:pPr marL="0" indent="0">
              <a:spcBef>
                <a:spcPts val="576"/>
              </a:spcBef>
              <a:spcAft>
                <a:spcPts val="1200"/>
              </a:spcAft>
              <a:buNone/>
            </a:pPr>
            <a:r>
              <a:rPr lang="en-US" sz="2400" dirty="0"/>
              <a:t>An employer was looking for accommodations for a pharmacist who was having difficulty handling and cutting pills for prescriptions. The employee needed a solution that would be quicker than using an ordinary pill cutter.    </a:t>
            </a:r>
          </a:p>
        </p:txBody>
      </p:sp>
      <p:pic>
        <p:nvPicPr>
          <p:cNvPr id="6" name="Picture 5">
            <a:extLst>
              <a:ext uri="{FF2B5EF4-FFF2-40B4-BE49-F238E27FC236}">
                <a16:creationId xmlns:a16="http://schemas.microsoft.com/office/drawing/2014/main" id="{CFB3DB1F-E579-1019-653B-083A761EDDE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87" r="386"/>
          <a:stretch/>
        </p:blipFill>
        <p:spPr>
          <a:xfrm>
            <a:off x="8455069" y="2325317"/>
            <a:ext cx="3291840" cy="3388659"/>
          </a:xfrm>
          <a:prstGeom prst="rect">
            <a:avLst/>
          </a:prstGeom>
        </p:spPr>
      </p:pic>
      <p:sp>
        <p:nvSpPr>
          <p:cNvPr id="5" name="Slide Number Placeholder 3">
            <a:extLst>
              <a:ext uri="{FF2B5EF4-FFF2-40B4-BE49-F238E27FC236}">
                <a16:creationId xmlns:a16="http://schemas.microsoft.com/office/drawing/2014/main" id="{1FFF9A3C-C91B-E671-24A1-D6423AFE292C}"/>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37</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0971232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Solution:</a:t>
            </a:r>
            <a:br>
              <a:rPr lang="en-US" dirty="0"/>
            </a:br>
            <a:r>
              <a:rPr lang="en-US" dirty="0"/>
              <a:t>HANDLING/Fingerling</a:t>
            </a:r>
          </a:p>
        </p:txBody>
      </p:sp>
      <p:sp>
        <p:nvSpPr>
          <p:cNvPr id="16" name="Rectangle 15">
            <a:extLst>
              <a:ext uri="{FF2B5EF4-FFF2-40B4-BE49-F238E27FC236}">
                <a16:creationId xmlns:a16="http://schemas.microsoft.com/office/drawing/2014/main" id="{2A2327CB-1839-4A51-8B61-B95E86C56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C1C4FC6-AE53-D38A-374F-E9393FC4BA87}"/>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
          <a:stretch/>
        </p:blipFill>
        <p:spPr>
          <a:xfrm>
            <a:off x="657224" y="2361055"/>
            <a:ext cx="3312766" cy="3657600"/>
          </a:xfrm>
          <a:prstGeom prst="rect">
            <a:avLst/>
          </a:prstGeom>
        </p:spPr>
      </p:pic>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4505325" y="2180496"/>
            <a:ext cx="7105481" cy="4045683"/>
          </a:xfrm>
        </p:spPr>
        <p:txBody>
          <a:bodyPr>
            <a:normAutofit/>
          </a:bodyPr>
          <a:lstStyle/>
          <a:p>
            <a:pPr marL="0" indent="0">
              <a:spcBef>
                <a:spcPts val="576"/>
              </a:spcBef>
              <a:spcAft>
                <a:spcPts val="1200"/>
              </a:spcAft>
              <a:buNone/>
            </a:pPr>
            <a:r>
              <a:rPr lang="en-US" sz="2800" b="1" dirty="0"/>
              <a:t>Solution</a:t>
            </a:r>
          </a:p>
          <a:p>
            <a:pPr marL="0" indent="0">
              <a:spcBef>
                <a:spcPts val="576"/>
              </a:spcBef>
              <a:spcAft>
                <a:spcPts val="1200"/>
              </a:spcAft>
              <a:buNone/>
            </a:pPr>
            <a:r>
              <a:rPr lang="en-US" sz="2400" dirty="0"/>
              <a:t>A multiple pill splitter with wells was suggested. This would enable the pharmacist to place the pills in the cutter without dropping them and to cut several pills at once without slowing down productivity.</a:t>
            </a:r>
          </a:p>
        </p:txBody>
      </p:sp>
      <p:sp>
        <p:nvSpPr>
          <p:cNvPr id="5" name="Slide Number Placeholder 3">
            <a:extLst>
              <a:ext uri="{FF2B5EF4-FFF2-40B4-BE49-F238E27FC236}">
                <a16:creationId xmlns:a16="http://schemas.microsoft.com/office/drawing/2014/main" id="{70AF0FFD-3D9E-4998-0B27-8969E4E4CFAA}"/>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38</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476446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Accommodations:</a:t>
            </a:r>
            <a:br>
              <a:rPr lang="en-US" dirty="0">
                <a:solidFill>
                  <a:srgbClr val="FFFEFF"/>
                </a:solidFill>
              </a:rPr>
            </a:br>
            <a:r>
              <a:rPr lang="en-US" dirty="0">
                <a:solidFill>
                  <a:srgbClr val="FFFEFF"/>
                </a:solidFill>
              </a:rPr>
              <a:t>Feeling/Sensing</a:t>
            </a:r>
          </a:p>
        </p:txBody>
      </p:sp>
      <p:sp>
        <p:nvSpPr>
          <p:cNvPr id="9" name="Rectangle 8">
            <a:extLst>
              <a:ext uri="{FF2B5EF4-FFF2-40B4-BE49-F238E27FC236}">
                <a16:creationId xmlns:a16="http://schemas.microsoft.com/office/drawing/2014/main" id="{E8005FB8-3D64-F6BF-1AE0-E2DF0949874A}"/>
              </a:ext>
              <a:ext uri="{C183D7F6-B498-43B3-948B-1728B52AA6E4}">
                <adec:decorative xmlns:adec="http://schemas.microsoft.com/office/drawing/2017/decorative" val="1"/>
              </a:ext>
            </a:extLst>
          </p:cNvPr>
          <p:cNvSpPr/>
          <p:nvPr/>
        </p:nvSpPr>
        <p:spPr>
          <a:xfrm>
            <a:off x="1133353" y="2743200"/>
            <a:ext cx="1371600" cy="1371600"/>
          </a:xfrm>
          <a:prstGeom prst="rect">
            <a:avLst/>
          </a:prstGeom>
          <a: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Rectangle 9">
            <a:extLst>
              <a:ext uri="{FF2B5EF4-FFF2-40B4-BE49-F238E27FC236}">
                <a16:creationId xmlns:a16="http://schemas.microsoft.com/office/drawing/2014/main" id="{05FAE2DD-0059-C6FB-AECE-1B341D0D4AC9}"/>
              </a:ext>
              <a:ext uri="{C183D7F6-B498-43B3-948B-1728B52AA6E4}">
                <adec:decorative xmlns:adec="http://schemas.microsoft.com/office/drawing/2017/decorative" val="1"/>
              </a:ext>
            </a:extLst>
          </p:cNvPr>
          <p:cNvSpPr/>
          <p:nvPr/>
        </p:nvSpPr>
        <p:spPr>
          <a:xfrm>
            <a:off x="3852164" y="2743200"/>
            <a:ext cx="1371600" cy="1371600"/>
          </a:xfrm>
          <a:prstGeom prst="rect">
            <a:avLst/>
          </a:prstGeom>
          <a: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2" name="Rectangle 11">
            <a:extLst>
              <a:ext uri="{FF2B5EF4-FFF2-40B4-BE49-F238E27FC236}">
                <a16:creationId xmlns:a16="http://schemas.microsoft.com/office/drawing/2014/main" id="{93BBB22E-CECC-ACFD-6479-57CD6D0BC2CA}"/>
              </a:ext>
              <a:ext uri="{C183D7F6-B498-43B3-948B-1728B52AA6E4}">
                <adec:decorative xmlns:adec="http://schemas.microsoft.com/office/drawing/2017/decorative" val="1"/>
              </a:ext>
            </a:extLst>
          </p:cNvPr>
          <p:cNvSpPr/>
          <p:nvPr/>
        </p:nvSpPr>
        <p:spPr>
          <a:xfrm>
            <a:off x="9289788" y="2743200"/>
            <a:ext cx="1371600" cy="1371600"/>
          </a:xfrm>
          <a:prstGeom prst="rect">
            <a:avLst/>
          </a:prstGeom>
          <a: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TextBox 12">
            <a:extLst>
              <a:ext uri="{FF2B5EF4-FFF2-40B4-BE49-F238E27FC236}">
                <a16:creationId xmlns:a16="http://schemas.microsoft.com/office/drawing/2014/main" id="{967168A0-D478-9C9E-72A1-068B3D55025E}"/>
              </a:ext>
            </a:extLst>
          </p:cNvPr>
          <p:cNvSpPr txBox="1"/>
          <p:nvPr/>
        </p:nvSpPr>
        <p:spPr>
          <a:xfrm>
            <a:off x="725580" y="4448427"/>
            <a:ext cx="2187146" cy="830997"/>
          </a:xfrm>
          <a:prstGeom prst="rect">
            <a:avLst/>
          </a:prstGeom>
          <a:noFill/>
        </p:spPr>
        <p:txBody>
          <a:bodyPr wrap="square" rtlCol="0">
            <a:spAutoFit/>
          </a:bodyPr>
          <a:lstStyle/>
          <a:p>
            <a:pPr algn="ctr"/>
            <a:r>
              <a:rPr lang="en-US" sz="2400" dirty="0">
                <a:solidFill>
                  <a:srgbClr val="0070C0"/>
                </a:solidFill>
                <a:latin typeface="Arial Nova" panose="020B0504020202020204" pitchFamily="34" charset="0"/>
                <a:hlinkClick r:id="rId9">
                  <a:extLst>
                    <a:ext uri="{A12FA001-AC4F-418D-AE19-62706E023703}">
                      <ahyp:hlinkClr xmlns:ahyp="http://schemas.microsoft.com/office/drawing/2018/hyperlinkcolor" val="tx"/>
                    </a:ext>
                  </a:extLst>
                </a:hlinkClick>
              </a:rPr>
              <a:t>Periodic </a:t>
            </a:r>
            <a:br>
              <a:rPr lang="en-US" sz="2400" dirty="0">
                <a:solidFill>
                  <a:srgbClr val="0070C0"/>
                </a:solidFill>
                <a:latin typeface="Arial Nova" panose="020B0504020202020204" pitchFamily="34" charset="0"/>
                <a:hlinkClick r:id="rId9">
                  <a:extLst>
                    <a:ext uri="{A12FA001-AC4F-418D-AE19-62706E023703}">
                      <ahyp:hlinkClr xmlns:ahyp="http://schemas.microsoft.com/office/drawing/2018/hyperlinkcolor" val="tx"/>
                    </a:ext>
                  </a:extLst>
                </a:hlinkClick>
              </a:rPr>
            </a:br>
            <a:r>
              <a:rPr lang="en-US" sz="2400" dirty="0">
                <a:solidFill>
                  <a:srgbClr val="0070C0"/>
                </a:solidFill>
                <a:latin typeface="Arial Nova" panose="020B0504020202020204" pitchFamily="34" charset="0"/>
                <a:hlinkClick r:id="rId9">
                  <a:extLst>
                    <a:ext uri="{A12FA001-AC4F-418D-AE19-62706E023703}">
                      <ahyp:hlinkClr xmlns:ahyp="http://schemas.microsoft.com/office/drawing/2018/hyperlinkcolor" val="tx"/>
                    </a:ext>
                  </a:extLst>
                </a:hlinkClick>
              </a:rPr>
              <a:t>Rest Breaks</a:t>
            </a:r>
            <a:endParaRPr lang="en-US" sz="2400" dirty="0">
              <a:solidFill>
                <a:srgbClr val="0070C0"/>
              </a:solidFill>
              <a:latin typeface="Arial Nova" panose="020B0504020202020204" pitchFamily="34" charset="0"/>
            </a:endParaRPr>
          </a:p>
        </p:txBody>
      </p:sp>
      <p:sp>
        <p:nvSpPr>
          <p:cNvPr id="14" name="TextBox 13">
            <a:extLst>
              <a:ext uri="{FF2B5EF4-FFF2-40B4-BE49-F238E27FC236}">
                <a16:creationId xmlns:a16="http://schemas.microsoft.com/office/drawing/2014/main" id="{CD0F8899-AE54-F0F9-B9AF-7648617D55C6}"/>
              </a:ext>
            </a:extLst>
          </p:cNvPr>
          <p:cNvSpPr txBox="1"/>
          <p:nvPr/>
        </p:nvSpPr>
        <p:spPr>
          <a:xfrm>
            <a:off x="3174602" y="4448427"/>
            <a:ext cx="2734962" cy="1200329"/>
          </a:xfrm>
          <a:prstGeom prst="rect">
            <a:avLst/>
          </a:prstGeom>
          <a:noFill/>
        </p:spPr>
        <p:txBody>
          <a:bodyPr wrap="square" rtlCol="0">
            <a:spAutoFit/>
          </a:bodyPr>
          <a:lstStyle>
            <a:defPPr>
              <a:defRPr lang="en-US"/>
            </a:defPPr>
            <a:lvl1pPr algn="ctr">
              <a:defRPr sz="2400">
                <a:solidFill>
                  <a:srgbClr val="0070C0"/>
                </a:solidFill>
              </a:defRPr>
            </a:lvl1pPr>
          </a:lstStyle>
          <a:p>
            <a:r>
              <a:rPr lang="en-US" dirty="0">
                <a:latin typeface="Arial Nova" panose="020B0504020202020204" pitchFamily="34" charset="0"/>
                <a:hlinkClick r:id="rId10">
                  <a:extLst>
                    <a:ext uri="{A12FA001-AC4F-418D-AE19-62706E023703}">
                      <ahyp:hlinkClr xmlns:ahyp="http://schemas.microsoft.com/office/drawing/2018/hyperlinkcolor" val="tx"/>
                    </a:ext>
                  </a:extLst>
                </a:hlinkClick>
              </a:rPr>
              <a:t>Heated Ergonomic Computer Products</a:t>
            </a:r>
            <a:endParaRPr lang="en-US" dirty="0">
              <a:latin typeface="Arial Nova" panose="020B0504020202020204" pitchFamily="34" charset="0"/>
            </a:endParaRPr>
          </a:p>
        </p:txBody>
      </p:sp>
      <p:sp>
        <p:nvSpPr>
          <p:cNvPr id="15" name="TextBox 14">
            <a:extLst>
              <a:ext uri="{FF2B5EF4-FFF2-40B4-BE49-F238E27FC236}">
                <a16:creationId xmlns:a16="http://schemas.microsoft.com/office/drawing/2014/main" id="{3714C7A5-EC20-F774-FF3E-7048FF186EBE}"/>
              </a:ext>
            </a:extLst>
          </p:cNvPr>
          <p:cNvSpPr txBox="1"/>
          <p:nvPr/>
        </p:nvSpPr>
        <p:spPr>
          <a:xfrm>
            <a:off x="6078765" y="4633093"/>
            <a:ext cx="2356022" cy="830997"/>
          </a:xfrm>
          <a:prstGeom prst="rect">
            <a:avLst/>
          </a:prstGeom>
          <a:noFill/>
        </p:spPr>
        <p:txBody>
          <a:bodyPr wrap="square" rtlCol="0">
            <a:spAutoFit/>
          </a:bodyPr>
          <a:lstStyle/>
          <a:p>
            <a:pPr algn="ctr"/>
            <a:r>
              <a:rPr lang="en-US" sz="2400" dirty="0">
                <a:solidFill>
                  <a:srgbClr val="0070C0"/>
                </a:solidFill>
                <a:latin typeface="Arial Nova" panose="020B0504020202020204" pitchFamily="34" charset="0"/>
                <a:hlinkClick r:id="rId11">
                  <a:extLst>
                    <a:ext uri="{A12FA001-AC4F-418D-AE19-62706E023703}">
                      <ahyp:hlinkClr xmlns:ahyp="http://schemas.microsoft.com/office/drawing/2018/hyperlinkcolor" val="tx"/>
                    </a:ext>
                  </a:extLst>
                </a:hlinkClick>
              </a:rPr>
              <a:t>Job Restructuring</a:t>
            </a:r>
            <a:endParaRPr lang="en-US" sz="2400" dirty="0">
              <a:solidFill>
                <a:srgbClr val="0070C0"/>
              </a:solidFill>
              <a:latin typeface="Arial Nova" panose="020B0504020202020204" pitchFamily="34" charset="0"/>
            </a:endParaRPr>
          </a:p>
        </p:txBody>
      </p:sp>
      <p:sp>
        <p:nvSpPr>
          <p:cNvPr id="16" name="TextBox 15">
            <a:extLst>
              <a:ext uri="{FF2B5EF4-FFF2-40B4-BE49-F238E27FC236}">
                <a16:creationId xmlns:a16="http://schemas.microsoft.com/office/drawing/2014/main" id="{AAF917E7-055B-846D-0608-C8A355FF8C40}"/>
              </a:ext>
            </a:extLst>
          </p:cNvPr>
          <p:cNvSpPr txBox="1"/>
          <p:nvPr/>
        </p:nvSpPr>
        <p:spPr>
          <a:xfrm>
            <a:off x="8715199" y="4448427"/>
            <a:ext cx="2520778" cy="830997"/>
          </a:xfrm>
          <a:prstGeom prst="rect">
            <a:avLst/>
          </a:prstGeom>
          <a:noFill/>
        </p:spPr>
        <p:txBody>
          <a:bodyPr wrap="square" rtlCol="0">
            <a:spAutoFit/>
          </a:bodyPr>
          <a:lstStyle/>
          <a:p>
            <a:pPr algn="ctr"/>
            <a:r>
              <a:rPr lang="en-US" sz="2400" u="sng" dirty="0">
                <a:solidFill>
                  <a:srgbClr val="0070C0"/>
                </a:solidFill>
                <a:latin typeface="Arial Nova" panose="020B0504020202020204" pitchFamily="34" charset="0"/>
              </a:rPr>
              <a:t>Alternate Between Tasks</a:t>
            </a:r>
          </a:p>
        </p:txBody>
      </p:sp>
      <p:pic>
        <p:nvPicPr>
          <p:cNvPr id="5" name="Graphic 4">
            <a:extLst>
              <a:ext uri="{FF2B5EF4-FFF2-40B4-BE49-F238E27FC236}">
                <a16:creationId xmlns:a16="http://schemas.microsoft.com/office/drawing/2014/main" id="{D60280C7-1E6C-57FF-8908-923ED8834BD5}"/>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70976" y="2743200"/>
            <a:ext cx="1371600" cy="1371600"/>
          </a:xfrm>
          <a:prstGeom prst="rect">
            <a:avLst/>
          </a:prstGeom>
        </p:spPr>
      </p:pic>
      <p:sp>
        <p:nvSpPr>
          <p:cNvPr id="3" name="Slide Number Placeholder 3">
            <a:extLst>
              <a:ext uri="{FF2B5EF4-FFF2-40B4-BE49-F238E27FC236}">
                <a16:creationId xmlns:a16="http://schemas.microsoft.com/office/drawing/2014/main" id="{B20B3F26-52F1-6EA2-C521-AD0FE20C5B86}"/>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39</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83210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F5C11-5A22-40CE-9324-89514DD81903}"/>
              </a:ext>
            </a:extLst>
          </p:cNvPr>
          <p:cNvSpPr>
            <a:spLocks noGrp="1"/>
          </p:cNvSpPr>
          <p:nvPr>
            <p:ph type="title"/>
          </p:nvPr>
        </p:nvSpPr>
        <p:spPr>
          <a:xfrm>
            <a:off x="581192" y="702156"/>
            <a:ext cx="11029616" cy="1013800"/>
          </a:xfrm>
        </p:spPr>
        <p:txBody>
          <a:bodyPr>
            <a:normAutofit/>
          </a:bodyPr>
          <a:lstStyle/>
          <a:p>
            <a:r>
              <a:rPr lang="en-US" dirty="0"/>
              <a:t>Discussion Points</a:t>
            </a:r>
          </a:p>
        </p:txBody>
      </p:sp>
      <p:sp>
        <p:nvSpPr>
          <p:cNvPr id="12" name="Rectangle 11">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Picture 3">
            <a:extLst>
              <a:ext uri="{FF2B5EF4-FFF2-40B4-BE49-F238E27FC236}">
                <a16:creationId xmlns:a16="http://schemas.microsoft.com/office/drawing/2014/main" id="{8472DFEC-207F-3B4E-8181-C0790C3B8D10}"/>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
          <a:stretch/>
        </p:blipFill>
        <p:spPr>
          <a:xfrm>
            <a:off x="657225" y="2361056"/>
            <a:ext cx="4962525" cy="3649219"/>
          </a:xfrm>
          <a:prstGeom prst="rect">
            <a:avLst/>
          </a:prstGeom>
        </p:spPr>
      </p:pic>
      <p:sp>
        <p:nvSpPr>
          <p:cNvPr id="7" name="Content Placeholder 6">
            <a:extLst>
              <a:ext uri="{FF2B5EF4-FFF2-40B4-BE49-F238E27FC236}">
                <a16:creationId xmlns:a16="http://schemas.microsoft.com/office/drawing/2014/main" id="{975CD58E-FE09-A55D-50F0-F0C0911BFBD9}"/>
              </a:ext>
            </a:extLst>
          </p:cNvPr>
          <p:cNvSpPr>
            <a:spLocks noGrp="1"/>
          </p:cNvSpPr>
          <p:nvPr>
            <p:ph idx="1"/>
          </p:nvPr>
        </p:nvSpPr>
        <p:spPr>
          <a:xfrm>
            <a:off x="6335805" y="2180496"/>
            <a:ext cx="5275001" cy="4045683"/>
          </a:xfrm>
        </p:spPr>
        <p:txBody>
          <a:bodyPr>
            <a:normAutofit/>
          </a:bodyPr>
          <a:lstStyle/>
          <a:p>
            <a:r>
              <a:rPr lang="en-US" sz="2400" dirty="0"/>
              <a:t>What is a fine motor limitation?</a:t>
            </a:r>
          </a:p>
          <a:p>
            <a:r>
              <a:rPr lang="en-US" sz="2400" dirty="0"/>
              <a:t>What are some common fine </a:t>
            </a:r>
            <a:br>
              <a:rPr lang="en-US" sz="2400" dirty="0"/>
            </a:br>
            <a:r>
              <a:rPr lang="en-US" sz="2400" dirty="0"/>
              <a:t>motor limitations?</a:t>
            </a:r>
          </a:p>
          <a:p>
            <a:r>
              <a:rPr lang="en-US" sz="2400" dirty="0"/>
              <a:t>What sort of accommodations </a:t>
            </a:r>
            <a:br>
              <a:rPr lang="en-US" sz="2400" dirty="0"/>
            </a:br>
            <a:r>
              <a:rPr lang="en-US" sz="2400" dirty="0"/>
              <a:t>can be helpful?</a:t>
            </a:r>
          </a:p>
          <a:p>
            <a:r>
              <a:rPr lang="en-US" sz="2400" dirty="0"/>
              <a:t>What does a real-life accommodation scenario </a:t>
            </a:r>
            <a:br>
              <a:rPr lang="en-US" sz="2400" dirty="0"/>
            </a:br>
            <a:r>
              <a:rPr lang="en-US" sz="2400" dirty="0"/>
              <a:t>look like?</a:t>
            </a:r>
          </a:p>
        </p:txBody>
      </p:sp>
      <p:sp>
        <p:nvSpPr>
          <p:cNvPr id="3" name="Slide Number Placeholder 3">
            <a:extLst>
              <a:ext uri="{FF2B5EF4-FFF2-40B4-BE49-F238E27FC236}">
                <a16:creationId xmlns:a16="http://schemas.microsoft.com/office/drawing/2014/main" id="{7C28FC7F-662D-0437-4A6C-144659021B2D}"/>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4</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7286024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Scenario:</a:t>
            </a:r>
            <a:br>
              <a:rPr lang="en-US" dirty="0"/>
            </a:br>
            <a:r>
              <a:rPr lang="en-US" dirty="0"/>
              <a:t>Feeling/Sensing</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3" y="2180496"/>
            <a:ext cx="6604612" cy="3678303"/>
          </a:xfrm>
        </p:spPr>
        <p:txBody>
          <a:bodyPr>
            <a:normAutofit/>
          </a:bodyPr>
          <a:lstStyle/>
          <a:p>
            <a:pPr marL="0" indent="0">
              <a:spcBef>
                <a:spcPts val="576"/>
              </a:spcBef>
              <a:spcAft>
                <a:spcPts val="1200"/>
              </a:spcAft>
              <a:buNone/>
            </a:pPr>
            <a:r>
              <a:rPr lang="en-US" sz="2800" b="1" dirty="0"/>
              <a:t>Scenario</a:t>
            </a:r>
          </a:p>
          <a:p>
            <a:pPr marL="0" indent="0">
              <a:spcBef>
                <a:spcPts val="576"/>
              </a:spcBef>
              <a:spcAft>
                <a:spcPts val="1200"/>
              </a:spcAft>
              <a:buNone/>
            </a:pPr>
            <a:r>
              <a:rPr lang="en-US" sz="2400" dirty="0"/>
              <a:t>An employee who works in a call center had to do data entry which was causing lack of feeling and sensing in the fingers.   </a:t>
            </a:r>
          </a:p>
        </p:txBody>
      </p:sp>
      <p:pic>
        <p:nvPicPr>
          <p:cNvPr id="6" name="Picture 5">
            <a:extLst>
              <a:ext uri="{FF2B5EF4-FFF2-40B4-BE49-F238E27FC236}">
                <a16:creationId xmlns:a16="http://schemas.microsoft.com/office/drawing/2014/main" id="{79F81DED-FF5A-46B5-9A04-9C64DA7F8AC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7185805" y="2458762"/>
            <a:ext cx="4425002" cy="2950001"/>
          </a:xfrm>
          <a:prstGeom prst="rect">
            <a:avLst/>
          </a:prstGeom>
          <a:noFill/>
          <a:ln w="88900" cap="sq">
            <a:noFill/>
            <a:miter lim="800000"/>
          </a:ln>
          <a:effectLst/>
          <a:scene3d>
            <a:camera prst="orthographicFront"/>
            <a:lightRig rig="twoPt" dir="t">
              <a:rot lat="0" lon="0" rev="7200000"/>
            </a:lightRig>
          </a:scene3d>
          <a:sp3d>
            <a:bevelT w="25400" h="19050"/>
            <a:contourClr>
              <a:srgbClr val="FFFFFF"/>
            </a:contourClr>
          </a:sp3d>
        </p:spPr>
      </p:pic>
      <p:sp>
        <p:nvSpPr>
          <p:cNvPr id="5" name="Slide Number Placeholder 3">
            <a:extLst>
              <a:ext uri="{FF2B5EF4-FFF2-40B4-BE49-F238E27FC236}">
                <a16:creationId xmlns:a16="http://schemas.microsoft.com/office/drawing/2014/main" id="{684E0F42-BD0F-EFE5-882E-4CF18F7E4B85}"/>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40</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455615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Solution:</a:t>
            </a:r>
            <a:br>
              <a:rPr lang="en-US" dirty="0"/>
            </a:br>
            <a:r>
              <a:rPr lang="en-US" dirty="0"/>
              <a:t>Feeling/Sensing</a:t>
            </a:r>
          </a:p>
        </p:txBody>
      </p:sp>
      <p:sp>
        <p:nvSpPr>
          <p:cNvPr id="16" name="Rectangle 15">
            <a:extLst>
              <a:ext uri="{FF2B5EF4-FFF2-40B4-BE49-F238E27FC236}">
                <a16:creationId xmlns:a16="http://schemas.microsoft.com/office/drawing/2014/main" id="{3FE9758B-E361-4084-8D9F-729FA6C4A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A6E0718-B216-0E96-CEA4-70578AACE01F}"/>
              </a:ext>
              <a:ext uri="{C183D7F6-B498-43B3-948B-1728B52AA6E4}">
                <adec:decorative xmlns:adec="http://schemas.microsoft.com/office/drawing/2017/decorative" val="1"/>
              </a:ext>
            </a:extLst>
          </p:cNvPr>
          <p:cNvPicPr>
            <a:picLocks noChangeAspect="1"/>
          </p:cNvPicPr>
          <p:nvPr/>
        </p:nvPicPr>
        <p:blipFill>
          <a:blip r:embed="rId3"/>
          <a:stretch/>
        </p:blipFill>
        <p:spPr>
          <a:xfrm>
            <a:off x="657225" y="2529423"/>
            <a:ext cx="4962525" cy="3312485"/>
          </a:xfrm>
          <a:prstGeom prst="rect">
            <a:avLst/>
          </a:prstGeom>
        </p:spPr>
      </p:pic>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6335805" y="2180496"/>
            <a:ext cx="5275001" cy="4045683"/>
          </a:xfrm>
        </p:spPr>
        <p:txBody>
          <a:bodyPr>
            <a:normAutofit/>
          </a:bodyPr>
          <a:lstStyle/>
          <a:p>
            <a:pPr marL="0" indent="0">
              <a:spcBef>
                <a:spcPts val="576"/>
              </a:spcBef>
              <a:spcAft>
                <a:spcPts val="1200"/>
              </a:spcAft>
              <a:buNone/>
            </a:pPr>
            <a:r>
              <a:rPr lang="en-US" sz="2800" b="1" dirty="0"/>
              <a:t>Solution</a:t>
            </a:r>
          </a:p>
          <a:p>
            <a:pPr marL="0" indent="0">
              <a:spcBef>
                <a:spcPts val="576"/>
              </a:spcBef>
              <a:spcAft>
                <a:spcPts val="1200"/>
              </a:spcAft>
              <a:buNone/>
            </a:pPr>
            <a:r>
              <a:rPr lang="en-US" sz="2400" dirty="0"/>
              <a:t>JAN suggested that the employee request periodic rest breaks when lack of feeling was an issue along with the use of alternative input devices and speech recognition software.    </a:t>
            </a:r>
          </a:p>
        </p:txBody>
      </p:sp>
      <p:sp>
        <p:nvSpPr>
          <p:cNvPr id="5" name="Slide Number Placeholder 3">
            <a:extLst>
              <a:ext uri="{FF2B5EF4-FFF2-40B4-BE49-F238E27FC236}">
                <a16:creationId xmlns:a16="http://schemas.microsoft.com/office/drawing/2014/main" id="{E95EF953-FBA1-3BA0-F8D0-90E2ABF56A24}"/>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spcBef>
                <a:spcPts val="0"/>
              </a:spcBef>
              <a:spcAft>
                <a:spcPts val="600"/>
              </a:spcAft>
              <a:buClrTx/>
              <a:buSzTx/>
              <a:buFontTx/>
              <a:buNone/>
              <a:tabLst/>
              <a:defRPr/>
            </a:pPr>
            <a:fld id="{D57F1E4F-1CFF-5643-939E-217C01CDF565}" type="slidenum">
              <a:rPr kumimoji="0" lang="en-US"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spcBef>
                  <a:spcPts val="0"/>
                </a:spcBef>
                <a:spcAft>
                  <a:spcPts val="600"/>
                </a:spcAft>
                <a:buClrTx/>
                <a:buSzTx/>
                <a:buFontTx/>
                <a:buNone/>
                <a:tabLst/>
                <a:defRPr/>
              </a:pPr>
              <a:t>41</a:t>
            </a:fld>
            <a:endParaRPr kumimoji="0" lang="en-US" b="0" i="0" u="none" strike="noStrike" kern="1200" cap="none" spc="0" normalizeH="0" baseline="0" noProof="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1841699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044" name="Rectangle 86043">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562DEAB1-B7BA-1778-956B-4429EE523F41}"/>
              </a:ext>
              <a:ext uri="{C183D7F6-B498-43B3-948B-1728B52AA6E4}">
                <adec:decorative xmlns:adec="http://schemas.microsoft.com/office/drawing/2017/decorative" val="1"/>
              </a:ext>
            </a:extLst>
          </p:cNvPr>
          <p:cNvPicPr>
            <a:picLocks noGrp="1" noChangeAspect="1"/>
          </p:cNvPicPr>
          <p:nvPr>
            <p:ph idx="1"/>
          </p:nvPr>
        </p:nvPicPr>
        <p:blipFill rotWithShape="1">
          <a:blip r:embed="rId3"/>
          <a:srcRect t="17727" r="9091" b="14091"/>
          <a:stretch/>
        </p:blipFill>
        <p:spPr>
          <a:xfrm>
            <a:off x="20" y="10"/>
            <a:ext cx="12191980" cy="6857990"/>
          </a:xfrm>
          <a:prstGeom prst="rect">
            <a:avLst/>
          </a:prstGeom>
        </p:spPr>
      </p:pic>
      <p:grpSp>
        <p:nvGrpSpPr>
          <p:cNvPr id="86046" name="Group 86045">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86047" name="Rectangle 86046">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86048" name="Rectangle 86047">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4" name="Title 3">
            <a:extLst>
              <a:ext uri="{FF2B5EF4-FFF2-40B4-BE49-F238E27FC236}">
                <a16:creationId xmlns:a16="http://schemas.microsoft.com/office/drawing/2014/main" id="{1A01F29C-99AF-4571-9A9F-8FC2B45207BD}"/>
              </a:ext>
            </a:extLst>
          </p:cNvPr>
          <p:cNvSpPr>
            <a:spLocks noGrp="1"/>
          </p:cNvSpPr>
          <p:nvPr>
            <p:ph type="title"/>
          </p:nvPr>
        </p:nvSpPr>
        <p:spPr>
          <a:xfrm>
            <a:off x="583101" y="2742911"/>
            <a:ext cx="3412067" cy="1372177"/>
          </a:xfrm>
        </p:spPr>
        <p:txBody>
          <a:bodyPr vert="horz" lIns="91440" tIns="45720" rIns="91440" bIns="45720" rtlCol="0" anchor="ctr">
            <a:normAutofit/>
          </a:bodyPr>
          <a:lstStyle/>
          <a:p>
            <a:pPr algn="ctr"/>
            <a:r>
              <a:rPr lang="en-US" dirty="0"/>
              <a:t>Questions?</a:t>
            </a:r>
          </a:p>
        </p:txBody>
      </p:sp>
      <p:sp>
        <p:nvSpPr>
          <p:cNvPr id="10" name="Slide Number Placeholder 3">
            <a:extLst>
              <a:ext uri="{FF2B5EF4-FFF2-40B4-BE49-F238E27FC236}">
                <a16:creationId xmlns:a16="http://schemas.microsoft.com/office/drawing/2014/main" id="{DD32B4B8-0390-A735-FDE6-1B6BA1435E27}"/>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42</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736702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4DBE07-7554-4BA4-9DEE-42727B0586FC}"/>
              </a:ext>
            </a:extLst>
          </p:cNvPr>
          <p:cNvSpPr>
            <a:spLocks noGrp="1"/>
          </p:cNvSpPr>
          <p:nvPr>
            <p:ph type="title"/>
          </p:nvPr>
        </p:nvSpPr>
        <p:spPr>
          <a:xfrm>
            <a:off x="581192" y="702156"/>
            <a:ext cx="11029616" cy="1013800"/>
          </a:xfrm>
        </p:spPr>
        <p:txBody>
          <a:bodyPr>
            <a:noAutofit/>
          </a:bodyPr>
          <a:lstStyle/>
          <a:p>
            <a:r>
              <a:rPr kumimoji="0" lang="en-US" sz="2400" b="0" i="0" u="none" strike="noStrike" kern="1200" cap="all" spc="0" normalizeH="0" baseline="0" noProof="0" dirty="0">
                <a:ln>
                  <a:noFill/>
                </a:ln>
                <a:effectLst/>
                <a:uLnTx/>
                <a:uFillTx/>
                <a:latin typeface="Gill Sans MT" panose="020B0502020104020203"/>
                <a:ea typeface="+mj-ea"/>
                <a:cs typeface="+mj-cs"/>
              </a:rPr>
              <a:t>Thank you for attending </a:t>
            </a:r>
            <a:br>
              <a:rPr kumimoji="0" lang="en-US" sz="2400" b="0" i="0" u="none" strike="noStrike" kern="1200" cap="all" spc="0" normalizeH="0" baseline="0" noProof="0" dirty="0">
                <a:ln>
                  <a:noFill/>
                </a:ln>
                <a:effectLst/>
                <a:uLnTx/>
                <a:uFillTx/>
                <a:latin typeface="Gill Sans MT" panose="020B0502020104020203"/>
                <a:ea typeface="+mj-ea"/>
                <a:cs typeface="+mj-cs"/>
              </a:rPr>
            </a:br>
            <a:r>
              <a:rPr kumimoji="0" lang="en-US" sz="2400" b="0" i="0" u="none" strike="noStrike" kern="1200" cap="all" spc="0" normalizeH="0" baseline="0" noProof="0" dirty="0">
                <a:ln>
                  <a:noFill/>
                </a:ln>
                <a:effectLst/>
                <a:uLnTx/>
                <a:uFillTx/>
                <a:latin typeface="Gill Sans MT" panose="020B0502020104020203"/>
                <a:ea typeface="+mj-ea"/>
                <a:cs typeface="+mj-cs"/>
              </a:rPr>
              <a:t>“</a:t>
            </a:r>
            <a:r>
              <a:rPr lang="en-US" sz="2400" dirty="0"/>
              <a:t>Accommodation solutions for Fine Motor Limitations”</a:t>
            </a:r>
          </a:p>
        </p:txBody>
      </p:sp>
      <p:pic>
        <p:nvPicPr>
          <p:cNvPr id="3" name="Picture 2">
            <a:extLst>
              <a:ext uri="{FF2B5EF4-FFF2-40B4-BE49-F238E27FC236}">
                <a16:creationId xmlns:a16="http://schemas.microsoft.com/office/drawing/2014/main" id="{7B6F75EF-26B5-48C3-8D20-BD19F8ACD15B}"/>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b="-2"/>
          <a:stretch/>
        </p:blipFill>
        <p:spPr>
          <a:xfrm>
            <a:off x="657225" y="2361056"/>
            <a:ext cx="4962525" cy="3649219"/>
          </a:xfrm>
          <a:prstGeom prst="rect">
            <a:avLst/>
          </a:prstGeom>
        </p:spPr>
      </p:pic>
      <p:sp>
        <p:nvSpPr>
          <p:cNvPr id="7" name="Content Placeholder 6">
            <a:extLst>
              <a:ext uri="{FF2B5EF4-FFF2-40B4-BE49-F238E27FC236}">
                <a16:creationId xmlns:a16="http://schemas.microsoft.com/office/drawing/2014/main" id="{D3CE4224-980D-4573-AC6E-A18872ED11B1}"/>
              </a:ext>
            </a:extLst>
          </p:cNvPr>
          <p:cNvSpPr>
            <a:spLocks noGrp="1"/>
          </p:cNvSpPr>
          <p:nvPr>
            <p:ph idx="1"/>
          </p:nvPr>
        </p:nvSpPr>
        <p:spPr>
          <a:xfrm>
            <a:off x="6335805" y="2180496"/>
            <a:ext cx="5275001" cy="4045683"/>
          </a:xfrm>
        </p:spPr>
        <p:txBody>
          <a:bodyPr>
            <a:normAutofit/>
          </a:bodyPr>
          <a:lstStyle/>
          <a:p>
            <a:pPr marL="0" indent="0" algn="ctr">
              <a:spcAft>
                <a:spcPts val="1800"/>
              </a:spcAft>
              <a:buClr>
                <a:srgbClr val="4590B8"/>
              </a:buClr>
              <a:buNone/>
              <a:defRPr/>
            </a:pPr>
            <a:r>
              <a:rPr kumimoji="0" lang="en-US" b="1"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Next JAN Webcast:</a:t>
            </a:r>
            <a:br>
              <a:rPr kumimoji="0" lang="en-US" b="1"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br>
            <a:r>
              <a:rPr kumimoji="0" lang="en-US" sz="2400" i="0" u="none" strike="noStrike" kern="1200" cap="none" spc="0" normalizeH="0" baseline="0" noProof="0" dirty="0">
                <a:ln>
                  <a:noFill/>
                </a:ln>
                <a:solidFill>
                  <a:srgbClr val="002060"/>
                </a:solidFill>
                <a:effectLst/>
                <a:uLnTx/>
                <a:uFillTx/>
                <a:cs typeface="+mn-cs"/>
              </a:rPr>
              <a:t>“</a:t>
            </a:r>
            <a:r>
              <a:rPr lang="en-US" sz="2400" i="0" dirty="0">
                <a:solidFill>
                  <a:srgbClr val="002060"/>
                </a:solidFill>
                <a:effectLst/>
              </a:rPr>
              <a:t>What to Do When Performance and Conduct Factor Into the Accommodation Equation</a:t>
            </a:r>
            <a:r>
              <a:rPr kumimoji="0" lang="en-US" sz="2400" i="0" u="none" strike="noStrike" kern="1200" cap="none" spc="0" normalizeH="0" baseline="0" noProof="0" dirty="0">
                <a:ln>
                  <a:noFill/>
                </a:ln>
                <a:solidFill>
                  <a:srgbClr val="002060"/>
                </a:solidFill>
                <a:effectLst/>
                <a:uLnTx/>
                <a:uFillTx/>
                <a:cs typeface="+mn-cs"/>
              </a:rPr>
              <a:t>”</a:t>
            </a:r>
            <a:br>
              <a:rPr kumimoji="0" lang="en-US" sz="2400" i="0" u="none" strike="noStrike" kern="1200" cap="none" spc="0" normalizeH="0" baseline="0" noProof="0" dirty="0">
                <a:ln>
                  <a:noFill/>
                </a:ln>
                <a:solidFill>
                  <a:srgbClr val="002060"/>
                </a:solidFill>
                <a:effectLst/>
                <a:uLnTx/>
                <a:uFillTx/>
                <a:cs typeface="+mn-cs"/>
              </a:rPr>
            </a:br>
            <a:r>
              <a:rPr kumimoji="0" lang="en-US" sz="2400" i="0" u="none" strike="noStrike" kern="1200" cap="none" spc="0" normalizeH="0" baseline="0" noProof="0" dirty="0">
                <a:ln>
                  <a:noFill/>
                </a:ln>
                <a:solidFill>
                  <a:srgbClr val="002060"/>
                </a:solidFill>
                <a:effectLst/>
                <a:uLnTx/>
                <a:uFillTx/>
                <a:cs typeface="+mn-cs"/>
              </a:rPr>
              <a:t>Thursday, June 8 @ 2:00 p.m. ET</a:t>
            </a:r>
          </a:p>
          <a:p>
            <a:pPr marL="0" marR="0" lvl="0" indent="0" algn="ctr" defTabSz="457200" rtl="0" eaLnBrk="1" fontAlgn="auto" latinLnBrk="0" hangingPunct="1">
              <a:spcBef>
                <a:spcPct val="20000"/>
              </a:spcBef>
              <a:spcAft>
                <a:spcPts val="1800"/>
              </a:spcAft>
              <a:buClr>
                <a:srgbClr val="4590B8"/>
              </a:buClr>
              <a:buSzPct val="92000"/>
              <a:buFont typeface="Wingdings 2" panose="05020102010507070707" pitchFamily="18" charset="2"/>
              <a:buNone/>
              <a:tabLst/>
              <a:defRPr/>
            </a:pPr>
            <a:r>
              <a:rPr lang="en-US" sz="2200" dirty="0">
                <a:cs typeface="+mn-cs"/>
              </a:rPr>
              <a:t>JAN Training Events &amp; Resources</a:t>
            </a:r>
            <a:br>
              <a:rPr lang="en-US" sz="2200" dirty="0">
                <a:cs typeface="+mn-cs"/>
              </a:rPr>
            </a:br>
            <a:r>
              <a:rPr lang="en-US" sz="2200" dirty="0">
                <a:solidFill>
                  <a:srgbClr val="0070C0"/>
                </a:solidFill>
                <a:cs typeface="+mn-cs"/>
                <a:hlinkClick r:id="rId4">
                  <a:extLst>
                    <a:ext uri="{A12FA001-AC4F-418D-AE19-62706E023703}">
                      <ahyp:hlinkClr xmlns:ahyp="http://schemas.microsoft.com/office/drawing/2018/hyperlinkcolor" val="tx"/>
                    </a:ext>
                  </a:extLst>
                </a:hlinkClick>
              </a:rPr>
              <a:t>AskJAN.org/Events/</a:t>
            </a:r>
            <a:r>
              <a:rPr lang="en-US" sz="2200" dirty="0" err="1">
                <a:solidFill>
                  <a:srgbClr val="0070C0"/>
                </a:solidFill>
                <a:cs typeface="+mn-cs"/>
                <a:hlinkClick r:id="rId4">
                  <a:extLst>
                    <a:ext uri="{A12FA001-AC4F-418D-AE19-62706E023703}">
                      <ahyp:hlinkClr xmlns:ahyp="http://schemas.microsoft.com/office/drawing/2018/hyperlinkcolor" val="tx"/>
                    </a:ext>
                  </a:extLst>
                </a:hlinkClick>
              </a:rPr>
              <a:t>Trainings.cfm</a:t>
            </a:r>
            <a:endParaRPr lang="en-US" sz="2200" dirty="0">
              <a:solidFill>
                <a:srgbClr val="0070C0"/>
              </a:solidFill>
              <a:cs typeface="+mn-cs"/>
            </a:endParaRPr>
          </a:p>
          <a:p>
            <a:pPr marL="0" marR="0" lvl="0" indent="0" algn="ctr" defTabSz="457200" rtl="0" eaLnBrk="1" fontAlgn="auto" latinLnBrk="0" hangingPunct="1">
              <a:spcBef>
                <a:spcPct val="20000"/>
              </a:spcBef>
              <a:spcAft>
                <a:spcPts val="1800"/>
              </a:spcAft>
              <a:buClr>
                <a:srgbClr val="4590B8"/>
              </a:buClr>
              <a:buSzPct val="92000"/>
              <a:buFont typeface="Wingdings 2" panose="05020102010507070707" pitchFamily="18" charset="2"/>
              <a:buNone/>
              <a:tabLst/>
              <a:defRPr/>
            </a:pPr>
            <a:endParaRPr lang="en-US" sz="2400" dirty="0">
              <a:cs typeface="+mn-cs"/>
            </a:endParaRPr>
          </a:p>
          <a:p>
            <a:pPr marL="0" marR="0" lvl="0" indent="0" defTabSz="457200" rtl="0" eaLnBrk="1" fontAlgn="auto" latinLnBrk="0" hangingPunct="1">
              <a:spcBef>
                <a:spcPct val="20000"/>
              </a:spcBef>
              <a:spcAft>
                <a:spcPts val="1800"/>
              </a:spcAft>
              <a:buClr>
                <a:srgbClr val="4590B8"/>
              </a:buClr>
              <a:buSzPct val="92000"/>
              <a:buFont typeface="Wingdings 2" panose="05020102010507070707" pitchFamily="18" charset="2"/>
              <a:buNone/>
              <a:tabLst/>
              <a:defRPr/>
            </a:pPr>
            <a:endParaRPr lang="en-US" dirty="0"/>
          </a:p>
        </p:txBody>
      </p:sp>
      <p:pic>
        <p:nvPicPr>
          <p:cNvPr id="4" name="Picture 3" descr="HRCI 2022&#10;HRCI.org">
            <a:extLst>
              <a:ext uri="{FF2B5EF4-FFF2-40B4-BE49-F238E27FC236}">
                <a16:creationId xmlns:a16="http://schemas.microsoft.com/office/drawing/2014/main" id="{13FD1DDC-777C-4CC8-9FEE-776D7CA79090}"/>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8346922" y="5127564"/>
            <a:ext cx="1252765" cy="1245264"/>
          </a:xfrm>
          <a:prstGeom prst="rect">
            <a:avLst/>
          </a:prstGeom>
        </p:spPr>
      </p:pic>
      <p:sp>
        <p:nvSpPr>
          <p:cNvPr id="2" name="Slide Number Placeholder 3">
            <a:extLst>
              <a:ext uri="{FF2B5EF4-FFF2-40B4-BE49-F238E27FC236}">
                <a16:creationId xmlns:a16="http://schemas.microsoft.com/office/drawing/2014/main" id="{24C5A44D-5926-2F22-77B1-920489525733}"/>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43</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0514060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F5C11-5A22-40CE-9324-89514DD81903}"/>
              </a:ext>
            </a:extLst>
          </p:cNvPr>
          <p:cNvSpPr>
            <a:spLocks noGrp="1"/>
          </p:cNvSpPr>
          <p:nvPr>
            <p:ph type="title"/>
          </p:nvPr>
        </p:nvSpPr>
        <p:spPr/>
        <p:txBody>
          <a:bodyPr>
            <a:normAutofit/>
          </a:bodyPr>
          <a:lstStyle/>
          <a:p>
            <a:r>
              <a:rPr lang="en-US" dirty="0"/>
              <a:t>How do I claim the HR CEU? Complete the Evaluation</a:t>
            </a:r>
          </a:p>
        </p:txBody>
      </p:sp>
      <p:sp>
        <p:nvSpPr>
          <p:cNvPr id="3" name="Content Placeholder 2" descr="AskJAN.org/EvaluationReg.cfm">
            <a:extLst>
              <a:ext uri="{FF2B5EF4-FFF2-40B4-BE49-F238E27FC236}">
                <a16:creationId xmlns:a16="http://schemas.microsoft.com/office/drawing/2014/main" id="{1BE8543D-5F6D-40E3-A8F4-BA219D0175DB}"/>
              </a:ext>
              <a:ext uri="{C183D7F6-B498-43B3-948B-1728B52AA6E4}">
                <adec:decorative xmlns:adec="http://schemas.microsoft.com/office/drawing/2017/decorative" val="0"/>
              </a:ext>
            </a:extLst>
          </p:cNvPr>
          <p:cNvSpPr>
            <a:spLocks noGrp="1"/>
          </p:cNvSpPr>
          <p:nvPr>
            <p:ph sz="half" idx="1"/>
          </p:nvPr>
        </p:nvSpPr>
        <p:spPr>
          <a:xfrm>
            <a:off x="673610" y="2228003"/>
            <a:ext cx="5422390" cy="3174521"/>
          </a:xfrm>
        </p:spPr>
        <p:txBody>
          <a:bodyPr>
            <a:noAutofit/>
          </a:bodyPr>
          <a:lstStyle/>
          <a:p>
            <a:r>
              <a:rPr lang="en-US" sz="2200" dirty="0"/>
              <a:t>Don’t close the JAN webcast window</a:t>
            </a:r>
          </a:p>
          <a:p>
            <a:r>
              <a:rPr lang="en-US" sz="2200" dirty="0"/>
              <a:t>Evaluation will open in a new window </a:t>
            </a:r>
          </a:p>
          <a:p>
            <a:r>
              <a:rPr lang="en-US" sz="2200" dirty="0"/>
              <a:t>Complete the evaluation and click on “View your certificate of completion.”</a:t>
            </a:r>
          </a:p>
          <a:p>
            <a:r>
              <a:rPr lang="en-US" sz="2200" dirty="0">
                <a:solidFill>
                  <a:srgbClr val="002060"/>
                </a:solidFill>
                <a:latin typeface="Arial Nova" panose="020B0504020202020204" pitchFamily="34" charset="0"/>
              </a:rPr>
              <a:t>Or go to </a:t>
            </a:r>
            <a:r>
              <a:rPr lang="en-US" sz="2200" dirty="0">
                <a:solidFill>
                  <a:srgbClr val="0070C0"/>
                </a:solidFill>
                <a:latin typeface="Arial Nova" panose="020B0504020202020204" pitchFamily="34" charset="0"/>
              </a:rPr>
              <a:t>AskJAN.org/</a:t>
            </a:r>
            <a:r>
              <a:rPr lang="en-US" sz="2200" dirty="0" err="1">
                <a:solidFill>
                  <a:srgbClr val="0070C0"/>
                </a:solidFill>
                <a:latin typeface="Arial Nova" panose="020B0504020202020204" pitchFamily="34" charset="0"/>
              </a:rPr>
              <a:t>EvaluationReg.cfm</a:t>
            </a:r>
            <a:endParaRPr lang="en-US" sz="2200" dirty="0">
              <a:solidFill>
                <a:srgbClr val="0070C0"/>
              </a:solidFill>
              <a:latin typeface="Arial Nova" panose="020B0504020202020204" pitchFamily="34" charset="0"/>
            </a:endParaRPr>
          </a:p>
          <a:p>
            <a:r>
              <a:rPr lang="en-US" sz="2200" dirty="0"/>
              <a:t>Or scan the QR code</a:t>
            </a:r>
          </a:p>
        </p:txBody>
      </p:sp>
      <p:pic>
        <p:nvPicPr>
          <p:cNvPr id="6" name="Picture 5">
            <a:extLst>
              <a:ext uri="{FF2B5EF4-FFF2-40B4-BE49-F238E27FC236}">
                <a16:creationId xmlns:a16="http://schemas.microsoft.com/office/drawing/2014/main" id="{D6187E47-05DB-4A50-B670-532212BFD26B}"/>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98104" y="2414911"/>
            <a:ext cx="5547363" cy="2800703"/>
          </a:xfrm>
          <a:prstGeom prst="rect">
            <a:avLst/>
          </a:prstGeom>
        </p:spPr>
      </p:pic>
      <p:sp>
        <p:nvSpPr>
          <p:cNvPr id="4" name="Slide Number Placeholder 3">
            <a:extLst>
              <a:ext uri="{FF2B5EF4-FFF2-40B4-BE49-F238E27FC236}">
                <a16:creationId xmlns:a16="http://schemas.microsoft.com/office/drawing/2014/main" id="{6CABF7BB-A5CE-CEDB-DD2D-BB9C8C12E978}"/>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44</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pic>
        <p:nvPicPr>
          <p:cNvPr id="7" name="Picture 6" descr="QR code&#10;AskJAN.org/EvaluationReg.cfm">
            <a:extLst>
              <a:ext uri="{FF2B5EF4-FFF2-40B4-BE49-F238E27FC236}">
                <a16:creationId xmlns:a16="http://schemas.microsoft.com/office/drawing/2014/main" id="{288FB8CC-3117-D5EF-C3E8-421604FA42B2}"/>
              </a:ext>
            </a:extLst>
          </p:cNvPr>
          <p:cNvPicPr>
            <a:picLocks noChangeAspect="1"/>
          </p:cNvPicPr>
          <p:nvPr/>
        </p:nvPicPr>
        <p:blipFill>
          <a:blip r:embed="rId4"/>
          <a:stretch>
            <a:fillRect/>
          </a:stretch>
        </p:blipFill>
        <p:spPr>
          <a:xfrm>
            <a:off x="3855835" y="4706009"/>
            <a:ext cx="1988089" cy="1988089"/>
          </a:xfrm>
          <a:prstGeom prst="rect">
            <a:avLst/>
          </a:prstGeom>
        </p:spPr>
      </p:pic>
    </p:spTree>
    <p:extLst>
      <p:ext uri="{BB962C8B-B14F-4D97-AF65-F5344CB8AC3E}">
        <p14:creationId xmlns:p14="http://schemas.microsoft.com/office/powerpoint/2010/main" val="25401927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1E1FB-2AD0-4329-9CB0-82A282F19EE8}"/>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Contact JAN for More Information</a:t>
            </a:r>
          </a:p>
        </p:txBody>
      </p:sp>
      <p:graphicFrame>
        <p:nvGraphicFramePr>
          <p:cNvPr id="6" name="Content Placeholder 2" descr="Visit AskJAN.org&#10;Call 800.526.7234 or 877.781.9403 TTY&#10;JAN Live Chat @AskJAN.org&#10;Submit JAN On Demand Inquiry @AskJAN.org/JANonDemand.cfm&#10;Email JAN@AskJAN.org&#10;Social Media: Facebook - Job Accommodation Network&#10;Twitter - @JANatJAN&#10;">
            <a:extLst>
              <a:ext uri="{FF2B5EF4-FFF2-40B4-BE49-F238E27FC236}">
                <a16:creationId xmlns:a16="http://schemas.microsoft.com/office/drawing/2014/main" id="{99C05778-86A8-41CC-94DD-691AA4044245}"/>
              </a:ext>
            </a:extLst>
          </p:cNvPr>
          <p:cNvGraphicFramePr>
            <a:graphicFrameLocks noGrp="1"/>
          </p:cNvGraphicFramePr>
          <p:nvPr>
            <p:ph idx="1"/>
          </p:nvPr>
        </p:nvGraphicFramePr>
        <p:xfrm>
          <a:off x="581025" y="2181225"/>
          <a:ext cx="11029950" cy="37406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3">
            <a:extLst>
              <a:ext uri="{FF2B5EF4-FFF2-40B4-BE49-F238E27FC236}">
                <a16:creationId xmlns:a16="http://schemas.microsoft.com/office/drawing/2014/main" id="{E4FB54AA-5A3C-255F-20DB-F5386A7A44AD}"/>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45</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10580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BD8CBF-1782-456F-AF12-36CD021CC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46F7205-39EC-D57D-2150-5A1372B032C2}"/>
              </a:ext>
              <a:ext uri="{C183D7F6-B498-43B3-948B-1728B52AA6E4}">
                <adec:decorative xmlns:adec="http://schemas.microsoft.com/office/drawing/2017/decorative" val="1"/>
              </a:ext>
            </a:extLst>
          </p:cNvPr>
          <p:cNvPicPr>
            <a:picLocks noChangeAspect="1"/>
          </p:cNvPicPr>
          <p:nvPr/>
        </p:nvPicPr>
        <p:blipFill rotWithShape="1">
          <a:blip r:embed="rId3" cstate="screen">
            <a:duotone>
              <a:schemeClr val="bg2">
                <a:shade val="45000"/>
                <a:satMod val="135000"/>
              </a:schemeClr>
              <a:prstClr val="white"/>
            </a:duotone>
            <a:alphaModFix amt="3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18A186C0-DD3C-4FF4-B165-943244CBD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About Fine motor Limitations</a:t>
            </a:r>
          </a:p>
        </p:txBody>
      </p:sp>
      <p:grpSp>
        <p:nvGrpSpPr>
          <p:cNvPr id="14" name="Group 13">
            <a:extLst>
              <a:ext uri="{FF2B5EF4-FFF2-40B4-BE49-F238E27FC236}">
                <a16:creationId xmlns:a16="http://schemas.microsoft.com/office/drawing/2014/main" id="{7E6B15A5-F4B5-4786-934F-E57C7FA30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64C8356C-9FE6-4DFB-8DBF-FDC1EE3102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5DDAF1C0-5210-43EC-A140-4032C6EBE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71A89CEF-B8CB-4CA8-BD58-AE4392F25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2" y="1951541"/>
            <a:ext cx="11029615" cy="4684037"/>
          </a:xfrm>
        </p:spPr>
        <p:txBody>
          <a:bodyPr>
            <a:normAutofit fontScale="92500" lnSpcReduction="20000"/>
          </a:bodyPr>
          <a:lstStyle/>
          <a:p>
            <a:pPr>
              <a:lnSpc>
                <a:spcPct val="120000"/>
              </a:lnSpc>
            </a:pPr>
            <a:r>
              <a:rPr lang="en-US" sz="2600" dirty="0"/>
              <a:t>People with fine motor limitations have difficulty with manual dexterity due to underlying issues with nerves and muscles of the arm, hand, and fingers, as well as joints, tendons, and ligaments.</a:t>
            </a:r>
          </a:p>
          <a:p>
            <a:pPr>
              <a:lnSpc>
                <a:spcPct val="120000"/>
              </a:lnSpc>
            </a:pPr>
            <a:r>
              <a:rPr lang="en-US" sz="2600" dirty="0"/>
              <a:t>The repetition of small, rapid movements; working in a static and/or awkward posture for long periods of time; insufficient recovery time (too few rest breaks); improper workstation setup; forceful movements; excessive grasping; and poor work techniques may contribute to injury</a:t>
            </a:r>
          </a:p>
          <a:p>
            <a:pPr>
              <a:lnSpc>
                <a:spcPct val="120000"/>
              </a:lnSpc>
            </a:pPr>
            <a:r>
              <a:rPr lang="en-US" sz="2600" dirty="0"/>
              <a:t>Approximately 98.7% of civilian workers utilize fine motor skills in their work.</a:t>
            </a:r>
          </a:p>
          <a:p>
            <a:pPr>
              <a:lnSpc>
                <a:spcPct val="120000"/>
              </a:lnSpc>
            </a:pPr>
            <a:r>
              <a:rPr lang="en-US" sz="2600" dirty="0"/>
              <a:t>About 56% of occupational injuries are cumulative trauma-related.</a:t>
            </a:r>
          </a:p>
          <a:p>
            <a:pPr marL="0" indent="0">
              <a:buNone/>
            </a:pPr>
            <a:endParaRPr lang="en-US" i="1" dirty="0">
              <a:solidFill>
                <a:srgbClr val="4590B8"/>
              </a:solidFill>
              <a:effectLst/>
              <a:hlinkClick r:id="rId4">
                <a:extLst>
                  <a:ext uri="{A12FA001-AC4F-418D-AE19-62706E023703}">
                    <ahyp:hlinkClr xmlns:ahyp="http://schemas.microsoft.com/office/drawing/2018/hyperlinkcolor" val="tx"/>
                  </a:ext>
                </a:extLst>
              </a:hlinkClick>
            </a:endParaRPr>
          </a:p>
          <a:p>
            <a:pPr marL="0" indent="0">
              <a:buNone/>
            </a:pPr>
            <a:r>
              <a:rPr lang="en-US" sz="2400" i="1" dirty="0">
                <a:solidFill>
                  <a:srgbClr val="0070C0"/>
                </a:solidFill>
                <a:effectLst/>
                <a:hlinkClick r:id="rId4">
                  <a:extLst>
                    <a:ext uri="{A12FA001-AC4F-418D-AE19-62706E023703}">
                      <ahyp:hlinkClr xmlns:ahyp="http://schemas.microsoft.com/office/drawing/2018/hyperlinkcolor" val="tx"/>
                    </a:ext>
                  </a:extLst>
                </a:hlinkClick>
              </a:rPr>
              <a:t>US Bureau of Labor Statistics</a:t>
            </a:r>
            <a:r>
              <a:rPr lang="en-US" sz="2400" i="1" dirty="0">
                <a:solidFill>
                  <a:srgbClr val="0070C0"/>
                </a:solidFill>
                <a:effectLst/>
              </a:rPr>
              <a:t>, </a:t>
            </a:r>
            <a:r>
              <a:rPr lang="en-US" sz="2400" i="1" dirty="0">
                <a:solidFill>
                  <a:srgbClr val="0070C0"/>
                </a:solidFill>
                <a:effectLst/>
                <a:hlinkClick r:id="rId5">
                  <a:extLst>
                    <a:ext uri="{A12FA001-AC4F-418D-AE19-62706E023703}">
                      <ahyp:hlinkClr xmlns:ahyp="http://schemas.microsoft.com/office/drawing/2018/hyperlinkcolor" val="tx"/>
                    </a:ext>
                  </a:extLst>
                </a:hlinkClick>
              </a:rPr>
              <a:t>Science Direct</a:t>
            </a:r>
            <a:endParaRPr lang="en-US" sz="2400" dirty="0">
              <a:solidFill>
                <a:srgbClr val="0070C0"/>
              </a:solidFill>
              <a:effectLst/>
            </a:endParaRPr>
          </a:p>
        </p:txBody>
      </p:sp>
      <p:sp>
        <p:nvSpPr>
          <p:cNvPr id="7" name="Slide Number Placeholder 3">
            <a:extLst>
              <a:ext uri="{FF2B5EF4-FFF2-40B4-BE49-F238E27FC236}">
                <a16:creationId xmlns:a16="http://schemas.microsoft.com/office/drawing/2014/main" id="{24386C72-2489-4F9A-52D2-DFDF5EB59C3E}"/>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5</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534954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p:txBody>
          <a:bodyPr/>
          <a:lstStyle/>
          <a:p>
            <a:r>
              <a:rPr lang="en-US" dirty="0"/>
              <a:t>Common Medical Conditions</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3" y="2012996"/>
            <a:ext cx="11029615" cy="4124527"/>
          </a:xfrm>
        </p:spPr>
        <p:txBody>
          <a:bodyPr>
            <a:normAutofit/>
          </a:bodyPr>
          <a:lstStyle/>
          <a:p>
            <a:pPr marL="0" indent="0">
              <a:spcBef>
                <a:spcPts val="576"/>
              </a:spcBef>
              <a:buNone/>
            </a:pPr>
            <a:r>
              <a:rPr lang="en-US" sz="2600" b="1" dirty="0"/>
              <a:t>Bursitis</a:t>
            </a:r>
          </a:p>
          <a:p>
            <a:pPr>
              <a:spcBef>
                <a:spcPts val="576"/>
              </a:spcBef>
            </a:pPr>
            <a:r>
              <a:rPr lang="en-US" sz="2200" dirty="0"/>
              <a:t>Bursa (small fluid sack between joints) becomes inflamed resulting in pain</a:t>
            </a:r>
          </a:p>
          <a:p>
            <a:pPr marL="0" indent="0">
              <a:spcBef>
                <a:spcPts val="576"/>
              </a:spcBef>
              <a:buNone/>
            </a:pPr>
            <a:r>
              <a:rPr lang="en-US" sz="2600" b="1" dirty="0"/>
              <a:t>Carpal Tunnel Syndrome (CTS)</a:t>
            </a:r>
          </a:p>
          <a:p>
            <a:pPr>
              <a:spcBef>
                <a:spcPts val="576"/>
              </a:spcBef>
            </a:pPr>
            <a:r>
              <a:rPr lang="en-US" sz="2200" dirty="0"/>
              <a:t>Results in pressure on the medial nerve from the forearm and fingers resulting </a:t>
            </a:r>
            <a:br>
              <a:rPr lang="en-US" sz="2200" dirty="0"/>
            </a:br>
            <a:r>
              <a:rPr lang="en-US" sz="2200" dirty="0"/>
              <a:t>in weakness, pain, difficulty holding items, and tingling</a:t>
            </a:r>
          </a:p>
          <a:p>
            <a:pPr marL="0" indent="0">
              <a:spcBef>
                <a:spcPts val="576"/>
              </a:spcBef>
              <a:buNone/>
            </a:pPr>
            <a:r>
              <a:rPr lang="en-US" sz="2600" b="1" dirty="0"/>
              <a:t>Cubital Tunnel Syndrome</a:t>
            </a:r>
          </a:p>
          <a:p>
            <a:pPr>
              <a:spcBef>
                <a:spcPts val="576"/>
              </a:spcBef>
            </a:pPr>
            <a:r>
              <a:rPr lang="en-US" sz="2200" dirty="0"/>
              <a:t>Occurs when the ulnar nerve becomes compressed near the elbow causing numbness and pain</a:t>
            </a:r>
          </a:p>
        </p:txBody>
      </p:sp>
      <p:sp>
        <p:nvSpPr>
          <p:cNvPr id="5" name="Slide Number Placeholder 3">
            <a:extLst>
              <a:ext uri="{FF2B5EF4-FFF2-40B4-BE49-F238E27FC236}">
                <a16:creationId xmlns:a16="http://schemas.microsoft.com/office/drawing/2014/main" id="{E8B10E63-AEFE-016E-F4D5-55B9D4E57302}"/>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6</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721475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p:txBody>
          <a:bodyPr/>
          <a:lstStyle/>
          <a:p>
            <a:r>
              <a:rPr lang="en-US" dirty="0"/>
              <a:t>Common Medical Conditions 2</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3" y="2012996"/>
            <a:ext cx="11029615" cy="4400161"/>
          </a:xfrm>
        </p:spPr>
        <p:txBody>
          <a:bodyPr>
            <a:normAutofit fontScale="85000" lnSpcReduction="10000"/>
          </a:bodyPr>
          <a:lstStyle/>
          <a:p>
            <a:pPr marL="0" indent="0">
              <a:lnSpc>
                <a:spcPct val="120000"/>
              </a:lnSpc>
              <a:spcBef>
                <a:spcPts val="576"/>
              </a:spcBef>
              <a:buNone/>
            </a:pPr>
            <a:r>
              <a:rPr lang="en-US" sz="3100" b="1" dirty="0" err="1"/>
              <a:t>DeQuervain’s</a:t>
            </a:r>
            <a:endParaRPr lang="en-US" sz="3100" b="1" dirty="0"/>
          </a:p>
          <a:p>
            <a:pPr>
              <a:lnSpc>
                <a:spcPct val="120000"/>
              </a:lnSpc>
              <a:spcBef>
                <a:spcPts val="576"/>
              </a:spcBef>
            </a:pPr>
            <a:r>
              <a:rPr lang="en-US" sz="2600" dirty="0"/>
              <a:t>Affects the tendons that run along the thumb side of the wrist. Symptoms include pain and tenderness on that side of the wrist.</a:t>
            </a:r>
          </a:p>
          <a:p>
            <a:pPr marL="0" indent="0">
              <a:lnSpc>
                <a:spcPct val="120000"/>
              </a:lnSpc>
              <a:spcBef>
                <a:spcPts val="576"/>
              </a:spcBef>
              <a:buNone/>
            </a:pPr>
            <a:r>
              <a:rPr lang="en-US" sz="3100" b="1" dirty="0"/>
              <a:t>Impingement Syndrome</a:t>
            </a:r>
          </a:p>
          <a:p>
            <a:pPr>
              <a:lnSpc>
                <a:spcPct val="120000"/>
              </a:lnSpc>
              <a:spcBef>
                <a:spcPts val="576"/>
              </a:spcBef>
            </a:pPr>
            <a:r>
              <a:rPr lang="en-US" sz="2600" dirty="0"/>
              <a:t>Also known as rotator cuff syndrome, results from the tendons of the shoulder being pinched between the shoulder and upper arm causing pain in the shoulder area</a:t>
            </a:r>
          </a:p>
          <a:p>
            <a:pPr marL="0" indent="0">
              <a:lnSpc>
                <a:spcPct val="120000"/>
              </a:lnSpc>
              <a:spcBef>
                <a:spcPts val="576"/>
              </a:spcBef>
              <a:buNone/>
            </a:pPr>
            <a:r>
              <a:rPr lang="en-US" sz="3100" b="1" dirty="0"/>
              <a:t>Radial Tunnel Syndrome</a:t>
            </a:r>
          </a:p>
          <a:p>
            <a:pPr>
              <a:lnSpc>
                <a:spcPct val="120000"/>
              </a:lnSpc>
              <a:spcBef>
                <a:spcPts val="576"/>
              </a:spcBef>
            </a:pPr>
            <a:r>
              <a:rPr lang="en-US" sz="2600" dirty="0"/>
              <a:t>Results from too much pressure on the radial nerve that causes pain and tenderness on the outside of the elbow radiating down the forearm and hand</a:t>
            </a:r>
          </a:p>
        </p:txBody>
      </p:sp>
      <p:sp>
        <p:nvSpPr>
          <p:cNvPr id="5" name="Slide Number Placeholder 3">
            <a:extLst>
              <a:ext uri="{FF2B5EF4-FFF2-40B4-BE49-F238E27FC236}">
                <a16:creationId xmlns:a16="http://schemas.microsoft.com/office/drawing/2014/main" id="{81A6DDB1-1B33-7F81-6021-4A1BA13D5AE4}"/>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7</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929818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p:txBody>
          <a:bodyPr/>
          <a:lstStyle/>
          <a:p>
            <a:r>
              <a:rPr lang="en-US" dirty="0"/>
              <a:t>Common Medical Conditions 3</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2" y="2031317"/>
            <a:ext cx="11029615" cy="4431267"/>
          </a:xfrm>
        </p:spPr>
        <p:txBody>
          <a:bodyPr>
            <a:normAutofit/>
          </a:bodyPr>
          <a:lstStyle/>
          <a:p>
            <a:pPr marL="0" indent="0">
              <a:spcBef>
                <a:spcPts val="576"/>
              </a:spcBef>
              <a:buNone/>
            </a:pPr>
            <a:r>
              <a:rPr lang="en-US" sz="2600" b="1" dirty="0"/>
              <a:t>Tendonitis</a:t>
            </a:r>
          </a:p>
          <a:p>
            <a:pPr>
              <a:spcBef>
                <a:spcPts val="576"/>
              </a:spcBef>
            </a:pPr>
            <a:r>
              <a:rPr lang="en-US" sz="2200" dirty="0"/>
              <a:t>Occurs when there is inflammation of tendons at the point where a muscle attaches to the bone</a:t>
            </a:r>
            <a:endParaRPr lang="en-US" sz="2000" dirty="0"/>
          </a:p>
          <a:p>
            <a:pPr marL="0" indent="0">
              <a:spcBef>
                <a:spcPts val="576"/>
              </a:spcBef>
              <a:buNone/>
            </a:pPr>
            <a:r>
              <a:rPr lang="en-US" sz="2600" b="1" dirty="0"/>
              <a:t>Trigger Finger </a:t>
            </a:r>
          </a:p>
          <a:p>
            <a:pPr>
              <a:spcBef>
                <a:spcPts val="576"/>
              </a:spcBef>
            </a:pPr>
            <a:r>
              <a:rPr lang="en-US" sz="2200" dirty="0"/>
              <a:t>A common condition caused by inflammation of the flexor tendons in the hand</a:t>
            </a:r>
          </a:p>
          <a:p>
            <a:pPr marL="0" indent="0">
              <a:spcBef>
                <a:spcPts val="576"/>
              </a:spcBef>
              <a:buNone/>
            </a:pPr>
            <a:r>
              <a:rPr lang="en-US" sz="2600" b="1" dirty="0"/>
              <a:t>Thoracic Outlet Syndrome</a:t>
            </a:r>
            <a:endParaRPr lang="en-US" sz="2800" b="1" dirty="0"/>
          </a:p>
          <a:p>
            <a:pPr>
              <a:spcBef>
                <a:spcPts val="576"/>
              </a:spcBef>
            </a:pPr>
            <a:r>
              <a:rPr lang="en-US" sz="2200" dirty="0"/>
              <a:t>A condition characterized by pain in the neck, shoulders, and fingers and weakening of the grip</a:t>
            </a:r>
          </a:p>
        </p:txBody>
      </p:sp>
      <p:sp>
        <p:nvSpPr>
          <p:cNvPr id="5" name="Slide Number Placeholder 3">
            <a:extLst>
              <a:ext uri="{FF2B5EF4-FFF2-40B4-BE49-F238E27FC236}">
                <a16:creationId xmlns:a16="http://schemas.microsoft.com/office/drawing/2014/main" id="{6042AA10-4DC0-A7C5-C477-6D25135FEE7A}"/>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8</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198924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Limitations &amp; Work</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3" y="2323932"/>
            <a:ext cx="7751924" cy="3360176"/>
          </a:xfrm>
        </p:spPr>
        <p:txBody>
          <a:bodyPr>
            <a:normAutofit/>
          </a:bodyPr>
          <a:lstStyle/>
          <a:p>
            <a:r>
              <a:rPr lang="en-US" sz="2400" dirty="0"/>
              <a:t>Pain/aching</a:t>
            </a:r>
          </a:p>
          <a:p>
            <a:r>
              <a:rPr lang="en-US" sz="2400" dirty="0"/>
              <a:t>Tenderness/swelling</a:t>
            </a:r>
          </a:p>
          <a:p>
            <a:r>
              <a:rPr lang="en-US" sz="2400" dirty="0"/>
              <a:t>Weakness of hands/arms</a:t>
            </a:r>
          </a:p>
          <a:p>
            <a:r>
              <a:rPr lang="en-US" sz="2400" dirty="0"/>
              <a:t>Tingling/numbness </a:t>
            </a:r>
          </a:p>
          <a:p>
            <a:r>
              <a:rPr lang="en-US" sz="2400" dirty="0"/>
              <a:t>Loss of joint movement</a:t>
            </a:r>
          </a:p>
          <a:p>
            <a:r>
              <a:rPr lang="en-US" sz="2400" dirty="0"/>
              <a:t>Decreased coordination</a:t>
            </a:r>
          </a:p>
        </p:txBody>
      </p:sp>
      <p:pic>
        <p:nvPicPr>
          <p:cNvPr id="6" name="Picture 5">
            <a:extLst>
              <a:ext uri="{FF2B5EF4-FFF2-40B4-BE49-F238E27FC236}">
                <a16:creationId xmlns:a16="http://schemas.microsoft.com/office/drawing/2014/main" id="{F65D5BB3-6314-40C7-9ADD-363AE3C2BD4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096000" y="2281084"/>
            <a:ext cx="5649467" cy="3403024"/>
          </a:xfrm>
          <a:prstGeom prst="rect">
            <a:avLst/>
          </a:prstGeom>
        </p:spPr>
      </p:pic>
      <p:sp>
        <p:nvSpPr>
          <p:cNvPr id="5" name="Slide Number Placeholder 3">
            <a:extLst>
              <a:ext uri="{FF2B5EF4-FFF2-40B4-BE49-F238E27FC236}">
                <a16:creationId xmlns:a16="http://schemas.microsoft.com/office/drawing/2014/main" id="{711942C3-A834-DF13-AE7E-8A31DC147583}"/>
              </a:ext>
            </a:extLst>
          </p:cNvPr>
          <p:cNvSpPr txBox="1">
            <a:spLocks/>
          </p:cNvSpPr>
          <p:nvPr/>
        </p:nvSpPr>
        <p:spPr>
          <a:xfrm>
            <a:off x="10692959" y="61893"/>
            <a:ext cx="1052508"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600" kern="1200">
                <a:solidFill>
                  <a:srgbClr val="002060"/>
                </a:solidFill>
                <a:latin typeface="Arial Nova"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9</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6170310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SECTOMILLISECCONVERTED" val="1"/>
  <p:tag name="MMPROD_UIDATA" val="&lt;database version=&quot;11.0&quot;&gt;&lt;object type=&quot;1&quot; unique_id=&quot;10001&quot;&gt;&lt;object type=&quot;2&quot; unique_id=&quot;10002&quot;&gt;&lt;object type=&quot;3&quot; unique_id=&quot;10011&quot;&gt;&lt;property id=&quot;20148&quot; value=&quot;5&quot;/&gt;&lt;property id=&quot;20300&quot; value=&quot;Slide 5 - &amp;quot;About Fine motor Limitations&amp;quot;&quot;/&gt;&lt;property id=&quot;20307&quot; value=&quot;329&quot;/&gt;&lt;/object&gt;&lt;object type=&quot;3&quot; unique_id=&quot;10027&quot;&gt;&lt;property id=&quot;20148&quot; value=&quot;5&quot;/&gt;&lt;property id=&quot;20300&quot; value=&quot;Slide 6 - &amp;quot;Common Medical Conditions&amp;quot;&quot;/&gt;&lt;property id=&quot;20307&quot; value=&quot;343&quot;/&gt;&lt;/object&gt;&lt;object type=&quot;3&quot; unique_id=&quot;10073&quot;&gt;&lt;property id=&quot;20148&quot; value=&quot;5&quot;/&gt;&lt;property id=&quot;20300&quot; value=&quot;Slide 1 - &amp;quot; Accommodation and Compliance Webcast Series: Accommodation solutions for Fine Motor Limitations&amp;quot;&quot;/&gt;&lt;property id=&quot;20307&quot; value=&quot;1133&quot;/&gt;&lt;/object&gt;&lt;object type=&quot;3&quot; unique_id=&quot;10074&quot;&gt;&lt;property id=&quot;20148&quot; value=&quot;5&quot;/&gt;&lt;property id=&quot;20300&quot; value=&quot;Slide 2 - &amp;quot;Housekeeping&amp;quot;&quot;/&gt;&lt;property id=&quot;20307&quot; value=&quot;1151&quot;/&gt;&lt;/object&gt;&lt;object type=&quot;3&quot; unique_id=&quot;10075&quot;&gt;&lt;property id=&quot;20148&quot; value=&quot;5&quot;/&gt;&lt;property id=&quot;20300&quot; value=&quot;Slide 3 - &amp;quot;Housekeeping 2&amp;quot;&quot;/&gt;&lt;property id=&quot;20307&quot; value=&quot;1167&quot;/&gt;&lt;/object&gt;&lt;object type=&quot;3&quot; unique_id=&quot;10076&quot;&gt;&lt;property id=&quot;20148&quot; value=&quot;5&quot;/&gt;&lt;property id=&quot;20300&quot; value=&quot;Slide 4 - &amp;quot;Discussion Points&amp;quot;&quot;/&gt;&lt;property id=&quot;20307&quot; value=&quot;1291&quot;/&gt;&lt;/object&gt;&lt;object type=&quot;3&quot; unique_id=&quot;10077&quot;&gt;&lt;property id=&quot;20148&quot; value=&quot;5&quot;/&gt;&lt;property id=&quot;20300&quot; value=&quot;Slide 7 - &amp;quot;Common Medical Conditions 2&amp;quot;&quot;/&gt;&lt;property id=&quot;20307&quot; value=&quot;378&quot;/&gt;&lt;/object&gt;&lt;object type=&quot;3&quot; unique_id=&quot;10078&quot;&gt;&lt;property id=&quot;20148&quot; value=&quot;5&quot;/&gt;&lt;property id=&quot;20300&quot; value=&quot;Slide 8 - &amp;quot;Common Medical Conditions 3&amp;quot;&quot;/&gt;&lt;property id=&quot;20307&quot; value=&quot;379&quot;/&gt;&lt;/object&gt;&lt;object type=&quot;3&quot; unique_id=&quot;10079&quot;&gt;&lt;property id=&quot;20148&quot; value=&quot;5&quot;/&gt;&lt;property id=&quot;20300&quot; value=&quot;Slide 9 - &amp;quot;Limitations &amp;amp; Work&amp;quot;&quot;/&gt;&lt;property id=&quot;20307&quot; value=&quot;344&quot;/&gt;&lt;/object&gt;&lt;object type=&quot;3&quot; unique_id=&quot;10080&quot;&gt;&lt;property id=&quot;20148&quot; value=&quot;5&quot;/&gt;&lt;property id=&quot;20300&quot; value=&quot;Slide 10 - &amp;quot;Accommodations: Keyboarding&amp;quot;&quot;/&gt;&lt;property id=&quot;20307&quot; value=&quot;380&quot;/&gt;&lt;/object&gt;&lt;object type=&quot;3&quot; unique_id=&quot;10081&quot;&gt;&lt;property id=&quot;20148&quot; value=&quot;5&quot;/&gt;&lt;property id=&quot;20300&quot; value=&quot;Slide 11 - &amp;quot;Scenario: keyboarding&amp;quot;&quot;/&gt;&lt;property id=&quot;20307&quot; value=&quot;382&quot;/&gt;&lt;/object&gt;&lt;object type=&quot;3&quot; unique_id=&quot;10082&quot;&gt;&lt;property id=&quot;20148&quot; value=&quot;5&quot;/&gt;&lt;property id=&quot;20300&quot; value=&quot;Slide 12 - &amp;quot;Solution: Keyboarding&amp;quot;&quot;/&gt;&lt;property id=&quot;20307&quot; value=&quot;383&quot;/&gt;&lt;/object&gt;&lt;object type=&quot;3&quot; unique_id=&quot;10083&quot;&gt;&lt;property id=&quot;20148&quot; value=&quot;5&quot;/&gt;&lt;property id=&quot;20300&quot; value=&quot;Slide 13 - &amp;quot;Accommodations: Mousing&amp;quot;&quot;/&gt;&lt;property id=&quot;20307&quot; value=&quot;384&quot;/&gt;&lt;/object&gt;&lt;object type=&quot;3&quot; unique_id=&quot;10084&quot;&gt;&lt;property id=&quot;20148&quot; value=&quot;5&quot;/&gt;&lt;property id=&quot;20300&quot; value=&quot;Slide 14 - &amp;quot;Scenario: Mousing&amp;quot;&quot;/&gt;&lt;property id=&quot;20307&quot; value=&quot;385&quot;/&gt;&lt;/object&gt;&lt;object type=&quot;3&quot; unique_id=&quot;10085&quot;&gt;&lt;property id=&quot;20148&quot; value=&quot;5&quot;/&gt;&lt;property id=&quot;20300&quot; value=&quot;Slide 15 - &amp;quot;Solution: Mousing&amp;quot;&quot;/&gt;&lt;property id=&quot;20307&quot; value=&quot;386&quot;/&gt;&lt;/object&gt;&lt;object type=&quot;3&quot; unique_id=&quot;10086&quot;&gt;&lt;property id=&quot;20148&quot; value=&quot;5&quot;/&gt;&lt;property id=&quot;20300&quot; value=&quot;Slide 16 - &amp;quot;Accommodations: Handwriting&amp;quot;&quot;/&gt;&lt;property id=&quot;20307&quot; value=&quot;388&quot;/&gt;&lt;/object&gt;&lt;object type=&quot;3&quot; unique_id=&quot;10087&quot;&gt;&lt;property id=&quot;20148&quot; value=&quot;5&quot;/&gt;&lt;property id=&quot;20300&quot; value=&quot;Slide 17 - &amp;quot;Scenario: Handwriting&amp;quot;&quot;/&gt;&lt;property id=&quot;20307&quot; value=&quot;390&quot;/&gt;&lt;/object&gt;&lt;object type=&quot;3&quot; unique_id=&quot;10088&quot;&gt;&lt;property id=&quot;20148&quot; value=&quot;5&quot;/&gt;&lt;property id=&quot;20300&quot; value=&quot;Slide 18 - &amp;quot;Solution: Handwriting&amp;quot;&quot;/&gt;&lt;property id=&quot;20307&quot; value=&quot;391&quot;/&gt;&lt;/object&gt;&lt;object type=&quot;3&quot; unique_id=&quot;10089&quot;&gt;&lt;property id=&quot;20148&quot; value=&quot;5&quot;/&gt;&lt;property id=&quot;20300&quot; value=&quot;Slide 19 - &amp;quot;Accommodations: Gripping/Grasping&amp;quot;&quot;/&gt;&lt;property id=&quot;20307&quot; value=&quot;351&quot;/&gt;&lt;/object&gt;&lt;object type=&quot;3&quot; unique_id=&quot;10090&quot;&gt;&lt;property id=&quot;20148&quot; value=&quot;5&quot;/&gt;&lt;property id=&quot;20300&quot; value=&quot;Slide 20 - &amp;quot;Accommodations: Gripping/Grasping 2&amp;quot;&quot;/&gt;&lt;property id=&quot;20307&quot; value=&quot;369&quot;/&gt;&lt;/object&gt;&lt;object type=&quot;3&quot; unique_id=&quot;10091&quot;&gt;&lt;property id=&quot;20148&quot; value=&quot;5&quot;/&gt;&lt;property id=&quot;20300&quot; value=&quot;Slide 21 - &amp;quot;Scenario: Gripping/Grasping&amp;quot;&quot;/&gt;&lt;property id=&quot;20307&quot; value=&quot;352&quot;/&gt;&lt;/object&gt;&lt;object type=&quot;3&quot; unique_id=&quot;10092&quot;&gt;&lt;property id=&quot;20148&quot; value=&quot;5&quot;/&gt;&lt;property id=&quot;20300&quot; value=&quot;Slide 22 - &amp;quot;Solution: Gripping/Grasping&amp;quot;&quot;/&gt;&lt;property id=&quot;20307&quot; value=&quot;370&quot;/&gt;&lt;/object&gt;&lt;object type=&quot;3&quot; unique_id=&quot;10093&quot;&gt;&lt;property id=&quot;20148&quot; value=&quot;5&quot;/&gt;&lt;property id=&quot;20300&quot; value=&quot;Slide 23 - &amp;quot;Accommodations: Lifting/Carrying&amp;quot;&quot;/&gt;&lt;property id=&quot;20307&quot; value=&quot;353&quot;/&gt;&lt;/object&gt;&lt;object type=&quot;3&quot; unique_id=&quot;10094&quot;&gt;&lt;property id=&quot;20148&quot; value=&quot;5&quot;/&gt;&lt;property id=&quot;20300&quot; value=&quot;Slide 24 - &amp;quot;Accommodations: Lifting/Carrying 2&amp;quot;&quot;/&gt;&lt;property id=&quot;20307&quot; value=&quot;1293&quot;/&gt;&lt;/object&gt;&lt;object type=&quot;3&quot; unique_id=&quot;10095&quot;&gt;&lt;property id=&quot;20148&quot; value=&quot;5&quot;/&gt;&lt;property id=&quot;20300&quot; value=&quot;Slide 25 - &amp;quot;Scenario: Lifting/Carrying&amp;quot;&quot;/&gt;&lt;property id=&quot;20307&quot; value=&quot;354&quot;/&gt;&lt;/object&gt;&lt;object type=&quot;3&quot; unique_id=&quot;10096&quot;&gt;&lt;property id=&quot;20148&quot; value=&quot;5&quot;/&gt;&lt;property id=&quot;20300&quot; value=&quot;Slide 26 - &amp;quot;Solution: Lifting/Carrying&amp;quot;&quot;/&gt;&lt;property id=&quot;20307&quot; value=&quot;371&quot;/&gt;&lt;/object&gt;&lt;object type=&quot;3&quot; unique_id=&quot;10097&quot;&gt;&lt;property id=&quot;20148&quot; value=&quot;5&quot;/&gt;&lt;property id=&quot;20300&quot; value=&quot;Slide 27 - &amp;quot;Accommodations: fatigue&amp;quot;&quot;/&gt;&lt;property id=&quot;20307&quot; value=&quot;393&quot;/&gt;&lt;/object&gt;&lt;object type=&quot;3&quot; unique_id=&quot;10098&quot;&gt;&lt;property id=&quot;20148&quot; value=&quot;5&quot;/&gt;&lt;property id=&quot;20300&quot; value=&quot;Slide 28 - &amp;quot;Scenario: fatigue &amp;quot;&quot;/&gt;&lt;property id=&quot;20307&quot; value=&quot;394&quot;/&gt;&lt;/object&gt;&lt;object type=&quot;3&quot; unique_id=&quot;10099&quot;&gt;&lt;property id=&quot;20148&quot; value=&quot;5&quot;/&gt;&lt;property id=&quot;20300&quot; value=&quot;Slide 29 - &amp;quot;Scenario: fatigue 2&amp;quot;&quot;/&gt;&lt;property id=&quot;20307&quot; value=&quot;398&quot;/&gt;&lt;/object&gt;&lt;object type=&quot;3&quot; unique_id=&quot;10100&quot;&gt;&lt;property id=&quot;20148&quot; value=&quot;5&quot;/&gt;&lt;property id=&quot;20300&quot; value=&quot;Slide 30 - &amp;quot;Accommodations: Ergonomic Workstations&amp;quot;&quot;/&gt;&lt;property id=&quot;20307&quot; value=&quot;355&quot;/&gt;&lt;/object&gt;&lt;object type=&quot;3&quot; unique_id=&quot;10101&quot;&gt;&lt;property id=&quot;20148&quot; value=&quot;5&quot;/&gt;&lt;property id=&quot;20300&quot; value=&quot;Slide 31 - &amp;quot;Scenario: Ergonomic Workstations&amp;quot;&quot;/&gt;&lt;property id=&quot;20307&quot; value=&quot;356&quot;/&gt;&lt;/object&gt;&lt;object type=&quot;3&quot; unique_id=&quot;10102&quot;&gt;&lt;property id=&quot;20148&quot; value=&quot;5&quot;/&gt;&lt;property id=&quot;20300&quot; value=&quot;Slide 32 - &amp;quot;Solution: Ergonomic Workstations&amp;quot;&quot;/&gt;&lt;property id=&quot;20307&quot; value=&quot;372&quot;/&gt;&lt;/object&gt;&lt;object type=&quot;3&quot; unique_id=&quot;10103&quot;&gt;&lt;property id=&quot;20148&quot; value=&quot;5&quot;/&gt;&lt;property id=&quot;20300&quot; value=&quot;Slide 33 - &amp;quot;Accommodations: PAIN&amp;quot;&quot;/&gt;&lt;property id=&quot;20307&quot; value=&quot;357&quot;/&gt;&lt;/object&gt;&lt;object type=&quot;3&quot; unique_id=&quot;10104&quot;&gt;&lt;property id=&quot;20148&quot; value=&quot;5&quot;/&gt;&lt;property id=&quot;20300&quot; value=&quot;Slide 34 - &amp;quot;Scenario: Pain&amp;quot;&quot;/&gt;&lt;property id=&quot;20307&quot; value=&quot;358&quot;/&gt;&lt;/object&gt;&lt;object type=&quot;3&quot; unique_id=&quot;10105&quot;&gt;&lt;property id=&quot;20148&quot; value=&quot;5&quot;/&gt;&lt;property id=&quot;20300&quot; value=&quot;Slide 35 - &amp;quot;Solution: Pain&amp;quot;&quot;/&gt;&lt;property id=&quot;20307&quot; value=&quot;373&quot;/&gt;&lt;/object&gt;&lt;object type=&quot;3&quot; unique_id=&quot;10106&quot;&gt;&lt;property id=&quot;20148&quot; value=&quot;5&quot;/&gt;&lt;property id=&quot;20300&quot; value=&quot;Slide 36 - &amp;quot;Accommodations: HANDLING/Fingerling&amp;quot;&quot;/&gt;&lt;property id=&quot;20307&quot; value=&quot;359&quot;/&gt;&lt;/object&gt;&lt;object type=&quot;3&quot; unique_id=&quot;10107&quot;&gt;&lt;property id=&quot;20148&quot; value=&quot;5&quot;/&gt;&lt;property id=&quot;20300&quot; value=&quot;Slide 37 - &amp;quot;Scenario: HANDLING/Fingerling&amp;quot;&quot;/&gt;&lt;property id=&quot;20307&quot; value=&quot;360&quot;/&gt;&lt;/object&gt;&lt;object type=&quot;3&quot; unique_id=&quot;10108&quot;&gt;&lt;property id=&quot;20148&quot; value=&quot;5&quot;/&gt;&lt;property id=&quot;20300&quot; value=&quot;Slide 38 - &amp;quot;Solution: HANDLING/Fingerling&amp;quot;&quot;/&gt;&lt;property id=&quot;20307&quot; value=&quot;374&quot;/&gt;&lt;/object&gt;&lt;object type=&quot;3&quot; unique_id=&quot;10109&quot;&gt;&lt;property id=&quot;20148&quot; value=&quot;5&quot;/&gt;&lt;property id=&quot;20300&quot; value=&quot;Slide 39 - &amp;quot;Accommodations: Feeling/Sensing&amp;quot;&quot;/&gt;&lt;property id=&quot;20307&quot; value=&quot;395&quot;/&gt;&lt;/object&gt;&lt;object type=&quot;3&quot; unique_id=&quot;10110&quot;&gt;&lt;property id=&quot;20148&quot; value=&quot;5&quot;/&gt;&lt;property id=&quot;20300&quot; value=&quot;Slide 40 - &amp;quot;Scenario: Feeling/Sensing&amp;quot;&quot;/&gt;&lt;property id=&quot;20307&quot; value=&quot;396&quot;/&gt;&lt;/object&gt;&lt;object type=&quot;3&quot; unique_id=&quot;10111&quot;&gt;&lt;property id=&quot;20148&quot; value=&quot;5&quot;/&gt;&lt;property id=&quot;20300&quot; value=&quot;Slide 41 - &amp;quot;Solution: Feeling/Sensing&amp;quot;&quot;/&gt;&lt;property id=&quot;20307&quot; value=&quot;397&quot;/&gt;&lt;/object&gt;&lt;object type=&quot;3&quot; unique_id=&quot;10112&quot;&gt;&lt;property id=&quot;20148&quot; value=&quot;5&quot;/&gt;&lt;property id=&quot;20300&quot; value=&quot;Slide 42 - &amp;quot;Questions?&amp;quot;&quot;/&gt;&lt;property id=&quot;20307&quot; value=&quot;1132&quot;/&gt;&lt;/object&gt;&lt;object type=&quot;3&quot; unique_id=&quot;10113&quot;&gt;&lt;property id=&quot;20148&quot; value=&quot;5&quot;/&gt;&lt;property id=&quot;20300&quot; value=&quot;Slide 43 - &amp;quot;Thank you for attending  “Accommodation solutions for Fine Motor Limitations”&amp;quot;&quot;/&gt;&lt;property id=&quot;20307&quot; value=&quot;1285&quot;/&gt;&lt;/object&gt;&lt;object type=&quot;3&quot; unique_id=&quot;10114&quot;&gt;&lt;property id=&quot;20148&quot; value=&quot;5&quot;/&gt;&lt;property id=&quot;20300&quot; value=&quot;Slide 44 - &amp;quot;How do I claim the HR CEU? Complete the Evaluation&amp;quot;&quot;/&gt;&lt;property id=&quot;20307&quot; value=&quot;1286&quot;/&gt;&lt;/object&gt;&lt;object type=&quot;3&quot; unique_id=&quot;10115&quot;&gt;&lt;property id=&quot;20148&quot; value=&quot;5&quot;/&gt;&lt;property id=&quot;20300&quot; value=&quot;Slide 45 - &amp;quot;Contact JAN for More Information&amp;quot;&quot;/&gt;&lt;property id=&quot;20307&quot; value=&quot;1292&quot;/&gt;&lt;/object&gt;&lt;/object&gt;&lt;object type=&quot;8&quot; unique_id=&quot;10072&quot;&gt;&lt;/object&gt;&lt;/object&gt;&lt;/database&gt;"/>
</p:tagLst>
</file>

<file path=ppt/theme/theme1.xml><?xml version="1.0" encoding="utf-8"?>
<a:theme xmlns:a="http://schemas.openxmlformats.org/drawingml/2006/main" name="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1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3.xml><?xml version="1.0" encoding="utf-8"?>
<a:theme xmlns:a="http://schemas.openxmlformats.org/drawingml/2006/main" name="2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4.xml><?xml version="1.0" encoding="utf-8"?>
<a:theme xmlns:a="http://schemas.openxmlformats.org/drawingml/2006/main" name="5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0</TotalTime>
  <Words>1811</Words>
  <Application>Microsoft Office PowerPoint</Application>
  <PresentationFormat>Widescreen</PresentationFormat>
  <Paragraphs>301</Paragraphs>
  <Slides>45</Slides>
  <Notes>45</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45</vt:i4>
      </vt:variant>
    </vt:vector>
  </HeadingPairs>
  <TitlesOfParts>
    <vt:vector size="55" baseType="lpstr">
      <vt:lpstr>Arial</vt:lpstr>
      <vt:lpstr>Arial Nova</vt:lpstr>
      <vt:lpstr>Calibri</vt:lpstr>
      <vt:lpstr>Gill Sans MT</vt:lpstr>
      <vt:lpstr>Wingdings</vt:lpstr>
      <vt:lpstr>Wingdings 2</vt:lpstr>
      <vt:lpstr>Dividend</vt:lpstr>
      <vt:lpstr>1_Dividend</vt:lpstr>
      <vt:lpstr>2_Dividend</vt:lpstr>
      <vt:lpstr>5_Dividend</vt:lpstr>
      <vt:lpstr> Accommodation and Compliance Webcast Series: Accommodation solutions for Fine Motor Limitations</vt:lpstr>
      <vt:lpstr>Housekeeping</vt:lpstr>
      <vt:lpstr>Housekeeping 2</vt:lpstr>
      <vt:lpstr>Discussion Points</vt:lpstr>
      <vt:lpstr>About Fine motor Limitations</vt:lpstr>
      <vt:lpstr>Common Medical Conditions</vt:lpstr>
      <vt:lpstr>Common Medical Conditions 2</vt:lpstr>
      <vt:lpstr>Common Medical Conditions 3</vt:lpstr>
      <vt:lpstr>Limitations &amp; Work</vt:lpstr>
      <vt:lpstr>Accommodations: Keyboarding</vt:lpstr>
      <vt:lpstr>Scenario: keyboarding</vt:lpstr>
      <vt:lpstr>Solution: Keyboarding</vt:lpstr>
      <vt:lpstr>Accommodations: Mousing</vt:lpstr>
      <vt:lpstr>Scenario: Mousing</vt:lpstr>
      <vt:lpstr>Solution: Mousing</vt:lpstr>
      <vt:lpstr>Accommodations: Handwriting</vt:lpstr>
      <vt:lpstr>Scenario: Handwriting</vt:lpstr>
      <vt:lpstr>Solution: Handwriting</vt:lpstr>
      <vt:lpstr>Accommodations: Gripping/Grasping</vt:lpstr>
      <vt:lpstr>Accommodations: Gripping/Grasping 2</vt:lpstr>
      <vt:lpstr>Scenario: Gripping/Grasping</vt:lpstr>
      <vt:lpstr>Solution: Gripping/Grasping</vt:lpstr>
      <vt:lpstr>Accommodations: Lifting/Carrying</vt:lpstr>
      <vt:lpstr>Accommodations: Lifting/Carrying 2</vt:lpstr>
      <vt:lpstr>Scenario: Lifting/Carrying</vt:lpstr>
      <vt:lpstr>Solution: Lifting/Carrying</vt:lpstr>
      <vt:lpstr>Accommodations: fatigue</vt:lpstr>
      <vt:lpstr>Scenario: fatigue </vt:lpstr>
      <vt:lpstr>Scenario: fatigue 2</vt:lpstr>
      <vt:lpstr>Accommodations: Ergonomic Workstations</vt:lpstr>
      <vt:lpstr>Scenario: Ergonomic Workstations</vt:lpstr>
      <vt:lpstr>Solution: Ergonomic Workstations</vt:lpstr>
      <vt:lpstr>Accommodations: PAIN</vt:lpstr>
      <vt:lpstr>Scenario: Pain</vt:lpstr>
      <vt:lpstr>Solution: Pain</vt:lpstr>
      <vt:lpstr>Accommodations: HANDLING/Fingerling</vt:lpstr>
      <vt:lpstr>Scenario: HANDLING/Fingerling</vt:lpstr>
      <vt:lpstr>Solution: HANDLING/Fingerling</vt:lpstr>
      <vt:lpstr>Accommodations: Feeling/Sensing</vt:lpstr>
      <vt:lpstr>Scenario: Feeling/Sensing</vt:lpstr>
      <vt:lpstr>Solution: Feeling/Sensing</vt:lpstr>
      <vt:lpstr>Questions?</vt:lpstr>
      <vt:lpstr>Thank you for attending  “Accommodation solutions for Fine Motor Limitations”</vt:lpstr>
      <vt:lpstr>How do I claim the HR CEU? Complete the Evaluation</vt:lpstr>
      <vt:lpstr>Contact JAN 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2023-05-08T13:41:17Z</dcterms:created>
  <dcterms:modified xsi:type="dcterms:W3CDTF">2023-05-10T18:17:31Z</dcterms:modified>
</cp:coreProperties>
</file>