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19" r:id="rId4"/>
    <p:sldMasterId id="2147483674" r:id="rId5"/>
  </p:sldMasterIdLst>
  <p:notesMasterIdLst>
    <p:notesMasterId r:id="rId21"/>
  </p:notesMasterIdLst>
  <p:handoutMasterIdLst>
    <p:handoutMasterId r:id="rId22"/>
  </p:handoutMasterIdLst>
  <p:sldIdLst>
    <p:sldId id="278" r:id="rId6"/>
    <p:sldId id="281" r:id="rId7"/>
    <p:sldId id="279" r:id="rId8"/>
    <p:sldId id="282" r:id="rId9"/>
    <p:sldId id="280" r:id="rId10"/>
    <p:sldId id="291" r:id="rId11"/>
    <p:sldId id="292" r:id="rId12"/>
    <p:sldId id="283" r:id="rId13"/>
    <p:sldId id="284" r:id="rId14"/>
    <p:sldId id="293" r:id="rId15"/>
    <p:sldId id="287" r:id="rId16"/>
    <p:sldId id="288" r:id="rId17"/>
    <p:sldId id="289" r:id="rId18"/>
    <p:sldId id="290" r:id="rId19"/>
    <p:sldId id="277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Curtis-Davidson" initials="BCD" lastIdx="2" clrIdx="0">
    <p:extLst>
      <p:ext uri="{19B8F6BF-5375-455C-9EA6-DF929625EA0E}">
        <p15:presenceInfo xmlns:p15="http://schemas.microsoft.com/office/powerpoint/2012/main" userId="S::bill.curtis-davidson@wheelhousegroup.com::0dffdb4d-7c08-4c5d-ae97-d558c0c1f014" providerId="AD"/>
      </p:ext>
    </p:extLst>
  </p:cmAuthor>
  <p:cmAuthor id="2" name="Devin Boyle" initials="DB" lastIdx="3" clrIdx="1">
    <p:extLst>
      <p:ext uri="{19B8F6BF-5375-455C-9EA6-DF929625EA0E}">
        <p15:presenceInfo xmlns:p15="http://schemas.microsoft.com/office/powerpoint/2012/main" userId="S::devin.boyle@wheelhousegroup.com::928e438f-64dd-463b-88aa-207ec84d6f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192"/>
    <a:srgbClr val="C95B09"/>
    <a:srgbClr val="F57D20"/>
    <a:srgbClr val="679C44"/>
    <a:srgbClr val="1675A0"/>
    <a:srgbClr val="0070C0"/>
    <a:srgbClr val="FFF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/>
    <p:restoredTop sz="86421"/>
  </p:normalViewPr>
  <p:slideViewPr>
    <p:cSldViewPr snapToGrid="0" snapToObjects="1" showGuides="1">
      <p:cViewPr varScale="1">
        <p:scale>
          <a:sx n="67" d="100"/>
          <a:sy n="67" d="100"/>
        </p:scale>
        <p:origin x="102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834BB0-9765-5343-B2A7-D814D03B63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72FCC-0AFE-2042-90A9-EA987730FF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BBC2-A00C-3246-8EA1-15A5AE3B787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9369F-C148-B64E-A9FE-73E196CB3D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83574-B6BC-1C44-A827-9231DD53D2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B8B1C-9710-4642-BB89-0FBED573B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3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EBCBE-FDC4-4837-8D5C-7AF50B5CFFED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C3B2F-FC85-41F9-8FC5-24F40A34A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business-functions/strategy-and-corporate-finance/our-insights/how-covid-19-has-pushed-companies-over-the-technology-tipping-point-and-transformed-business-foreve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3738"/>
            <a:ext cx="61531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8D61FA-93F8-4F04-9196-48D1CAFAA45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6438" y="1155700"/>
            <a:ext cx="5541962" cy="311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68145E-0380-4C57-B124-5BE8B6EE42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6438" y="1155700"/>
            <a:ext cx="5541962" cy="311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68145E-0380-4C57-B124-5BE8B6EE42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8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33.2% of adult job seekers with disabilities are employed, compared to 76.6% without disabilities. </a:t>
            </a:r>
          </a:p>
          <a:p>
            <a:pPr marL="571500" lvl="1" indent="-17145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is a staggering gap in workforce participation that inclusive technologies can help close.</a:t>
            </a:r>
          </a:p>
          <a:p>
            <a:pPr marL="171450" indent="-17145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 2020, the move to virtual work accelerated rapidly.</a:t>
            </a:r>
          </a:p>
          <a:p>
            <a:pPr marL="571500" lvl="1" indent="-17145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McKinsey</a:t>
            </a:r>
            <a:r>
              <a:rPr lang="en-US" dirty="0"/>
              <a:t> reported adoption of digital tech sped up by several years in just 8 months—many of changes are likely permanent. </a:t>
            </a:r>
          </a:p>
          <a:p>
            <a:pPr marL="571500" lvl="1" indent="-17145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Tools behind virtual work are also increasingly powered by new and emerging technologies like AI and Extended Reality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C3B2F-FC85-41F9-8FC5-24F40A34A5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Inclusivity</a:t>
            </a:r>
            <a:r>
              <a:rPr lang="en-US" b="0" dirty="0"/>
              <a:t> – Has the tech been designed in an inclusive way and is it effective for diverse user populations?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Bias</a:t>
            </a:r>
            <a:r>
              <a:rPr lang="en-US" b="0" dirty="0"/>
              <a:t> – Does the tech exacerbate disability-based discrimination?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Privacy</a:t>
            </a:r>
            <a:r>
              <a:rPr lang="en-US" b="0" dirty="0"/>
              <a:t> – Are the privacy risks for people with disabilities amplified by the tech?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Error</a:t>
            </a:r>
            <a:r>
              <a:rPr lang="en-US" b="0" dirty="0"/>
              <a:t> – Can people with disabilities trust the tech, rely on the error metrics used?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Expectation Setting </a:t>
            </a:r>
            <a:r>
              <a:rPr lang="en-US" b="0" dirty="0"/>
              <a:t>– Have unreasonable expectations been set for the tech?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Simulated Data </a:t>
            </a:r>
            <a:r>
              <a:rPr lang="en-US" b="0" dirty="0"/>
              <a:t>– Has the use of simulated data been avoided, instead using inclusive data sets that better represent people with disabilities?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Social Acceptability </a:t>
            </a:r>
            <a:r>
              <a:rPr lang="en-US" b="0" dirty="0"/>
              <a:t>– What is socially acceptable to people with disabilities?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C3B2F-FC85-41F9-8FC5-24F40A34A5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1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6438" y="1155700"/>
            <a:ext cx="5541962" cy="311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68145E-0380-4C57-B124-5BE8B6EE42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C3B2F-FC85-41F9-8FC5-24F40A34A5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5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3738"/>
            <a:ext cx="61531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753629-66BA-407A-96D9-69DFC8791E36}" type="slidenum">
              <a:rPr lang="en-US" altLang="en-US" smtClean="0">
                <a:cs typeface="Arial" panose="020B0604020202020204" pitchFamily="34" charset="0"/>
              </a:rPr>
              <a:pPr/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16000" y="457200"/>
            <a:ext cx="72136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95400"/>
            <a:ext cx="104648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 bwMode="auto">
          <a:xfrm>
            <a:off x="791736" y="274638"/>
            <a:ext cx="106890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A75705-A8E6-4374-9A39-2339F0902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11" descr="JAN Logo - Job Accommodation Network">
            <a:extLst>
              <a:ext uri="{FF2B5EF4-FFF2-40B4-BE49-F238E27FC236}">
                <a16:creationId xmlns:a16="http://schemas.microsoft.com/office/drawing/2014/main" id="{3B246A7F-E7AA-3947-89F9-AE753E4AA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42" y="410610"/>
            <a:ext cx="2554472" cy="70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1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16000" y="457200"/>
            <a:ext cx="72136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95400"/>
            <a:ext cx="104648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 bwMode="auto">
          <a:xfrm>
            <a:off x="791736" y="274638"/>
            <a:ext cx="106890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A75705-A8E6-4374-9A39-2339F0902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11" descr="JAN Logo - Job Accommodation Network">
            <a:extLst>
              <a:ext uri="{FF2B5EF4-FFF2-40B4-BE49-F238E27FC236}">
                <a16:creationId xmlns:a16="http://schemas.microsoft.com/office/drawing/2014/main" id="{3B246A7F-E7AA-3947-89F9-AE753E4AA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07" y="432821"/>
            <a:ext cx="2554472" cy="70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EAT Logo - Building a Future that Works">
            <a:extLst>
              <a:ext uri="{FF2B5EF4-FFF2-40B4-BE49-F238E27FC236}">
                <a16:creationId xmlns:a16="http://schemas.microsoft.com/office/drawing/2014/main" id="{398AB6F2-23BB-A640-BC0B-0CF421FF3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5797"/>
          <a:stretch/>
        </p:blipFill>
        <p:spPr>
          <a:xfrm>
            <a:off x="9426999" y="422098"/>
            <a:ext cx="1989550" cy="7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16000" y="457200"/>
            <a:ext cx="72136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95400"/>
            <a:ext cx="104648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 bwMode="auto">
          <a:xfrm>
            <a:off x="791736" y="274638"/>
            <a:ext cx="106890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A75705-A8E6-4374-9A39-2339F0902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PEAT Logo - Building a Future that Works">
            <a:extLst>
              <a:ext uri="{FF2B5EF4-FFF2-40B4-BE49-F238E27FC236}">
                <a16:creationId xmlns:a16="http://schemas.microsoft.com/office/drawing/2014/main" id="{190C0046-8C11-1B4D-86A0-ECCEF922C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5797"/>
          <a:stretch/>
        </p:blipFill>
        <p:spPr>
          <a:xfrm>
            <a:off x="9550389" y="411471"/>
            <a:ext cx="1989550" cy="7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4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16000" y="457200"/>
            <a:ext cx="72136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95400"/>
            <a:ext cx="104648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 bwMode="auto">
          <a:xfrm>
            <a:off x="791736" y="274638"/>
            <a:ext cx="1068906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A75705-A8E6-4374-9A39-2339F0902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4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1834" y="381001"/>
            <a:ext cx="10460567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pic>
        <p:nvPicPr>
          <p:cNvPr id="4" name="Picture 11" descr="JAN Logo - Job Accommodation Network - Practical Solutions - Workplace Succes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/>
          <a:stretch/>
        </p:blipFill>
        <p:spPr bwMode="auto">
          <a:xfrm>
            <a:off x="2731625" y="1125998"/>
            <a:ext cx="3618375" cy="13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17600" y="3200400"/>
            <a:ext cx="10464800" cy="1066800"/>
          </a:xfrm>
        </p:spPr>
        <p:txBody>
          <a:bodyPr>
            <a:normAutofit/>
          </a:bodyPr>
          <a:lstStyle>
            <a:lvl1pPr algn="ctr">
              <a:defRPr sz="4800" b="1" baseline="0"/>
            </a:lvl1pPr>
            <a:lvl2pPr marL="0" algn="ctr">
              <a:buNone/>
              <a:defRPr sz="32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5F2B-D17B-4C05-A37C-1DA5F4F2B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PEAT Logo - Building a Future that Works">
            <a:extLst>
              <a:ext uri="{FF2B5EF4-FFF2-40B4-BE49-F238E27FC236}">
                <a16:creationId xmlns:a16="http://schemas.microsoft.com/office/drawing/2014/main" id="{42C46452-8D0A-C646-9266-0CCEAE73C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57" y="1094345"/>
            <a:ext cx="3256279" cy="141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36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template.gi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2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92876"/>
            <a:ext cx="71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3B7248-C894-4F05-9284-BF244936A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228600"/>
            <a:ext cx="109728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393700" y="1295401"/>
            <a:ext cx="13208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93700" y="1762125"/>
            <a:ext cx="8128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22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1117600" y="1295400"/>
            <a:ext cx="104648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182880" rIns="274320" bIns="1828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596900" y="381000"/>
            <a:ext cx="109728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22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914400" y="306386"/>
            <a:ext cx="105664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pic>
        <p:nvPicPr>
          <p:cNvPr id="5122" name="Picture 2" descr="Office of Disability Employment Policy (ODEP)">
            <a:extLst>
              <a:ext uri="{FF2B5EF4-FFF2-40B4-BE49-F238E27FC236}">
                <a16:creationId xmlns:a16="http://schemas.microsoft.com/office/drawing/2014/main" id="{EFA33B0E-D352-1444-9D01-CB0D63FBF69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5"/>
          <a:stretch/>
        </p:blipFill>
        <p:spPr bwMode="auto">
          <a:xfrm>
            <a:off x="378670" y="6128195"/>
            <a:ext cx="711200" cy="7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9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77" r:id="rId3"/>
    <p:sldLayoutId id="2147483678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i="0" u="none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templa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92876"/>
            <a:ext cx="71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6A2108-5F28-4B38-AB94-14FD367C1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228600"/>
            <a:ext cx="10972800" cy="5334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3" name="Oval 41"/>
          <p:cNvSpPr>
            <a:spLocks noChangeArrowheads="1"/>
          </p:cNvSpPr>
          <p:nvPr userDrawn="1"/>
        </p:nvSpPr>
        <p:spPr bwMode="gray">
          <a:xfrm>
            <a:off x="393700" y="382588"/>
            <a:ext cx="1320800" cy="989012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06400" y="838200"/>
            <a:ext cx="812800" cy="4724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7600" y="381000"/>
            <a:ext cx="10464800" cy="533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7" name="TextBox 14"/>
          <p:cNvSpPr txBox="1">
            <a:spLocks noChangeArrowheads="1"/>
          </p:cNvSpPr>
          <p:nvPr userDrawn="1"/>
        </p:nvSpPr>
        <p:spPr bwMode="auto">
          <a:xfrm>
            <a:off x="1219200" y="5900621"/>
            <a:ext cx="9814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  <a:t>JAN and PEAT are funded by contracts with the </a:t>
            </a:r>
            <a:b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  <a:t>Office of Disability Employment Policy (ODEP), U.S. Department of Labor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2" descr="Office of Disability Employment Policy (ODEP)">
            <a:extLst>
              <a:ext uri="{FF2B5EF4-FFF2-40B4-BE49-F238E27FC236}">
                <a16:creationId xmlns:a16="http://schemas.microsoft.com/office/drawing/2014/main" id="{41132B38-887E-5E44-A6BA-1491D19819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6" y="5724848"/>
            <a:ext cx="812800" cy="11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1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 u="none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ags.acm.org/communications/june_2020/MobilePagedArticle.action?articleId=1588536#articleId1588536" TargetMode="Externa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peatworks.org/futureofwork" TargetMode="External"/><Relationship Id="rId7" Type="http://schemas.openxmlformats.org/officeDocument/2006/relationships/hyperlink" Target="mailto:info@peatworks.org" TargetMode="External"/><Relationship Id="rId12" Type="http://schemas.openxmlformats.org/officeDocument/2006/relationships/hyperlink" Target="http://www.xraccess.org/symposiu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artnershiponai.org/" TargetMode="External"/><Relationship Id="rId11" Type="http://schemas.microsoft.com/office/2007/relationships/hdphoto" Target="../media/hdphoto6.wdp"/><Relationship Id="rId5" Type="http://schemas.openxmlformats.org/officeDocument/2006/relationships/hyperlink" Target="http://www.xraccess.org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://www.peatworks.org/futureofwork/future-of-work-podcast/" TargetMode="Externa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skjan.org/JANonDemand.cf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skjan.org/" TargetMode="External"/><Relationship Id="rId4" Type="http://schemas.openxmlformats.org/officeDocument/2006/relationships/hyperlink" Target="mailto:jan@askjan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kjan.org/events/webinars/archive/index.cf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accessibilityawarenessday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skjan.org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peatworks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ckinsey.com/featured-insights/future-of-work/the-future-of-work-after-covid-19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74064-EEEF-934E-A935-691D0B0B76B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800" b="1" kern="1200" baseline="0" dirty="0">
                <a:solidFill>
                  <a:srgbClr val="002C5F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800" dirty="0">
                <a:ea typeface="+mn-ea"/>
              </a:rPr>
            </a:br>
            <a:br>
              <a:rPr lang="en-US" sz="4800" dirty="0">
                <a:ea typeface="+mn-ea"/>
              </a:rPr>
            </a:br>
            <a:br>
              <a:rPr lang="en-US" sz="4800" dirty="0">
                <a:ea typeface="+mn-ea"/>
              </a:rPr>
            </a:br>
            <a:br>
              <a:rPr lang="en-US" sz="4800" dirty="0">
                <a:ea typeface="+mn-ea"/>
              </a:rPr>
            </a:br>
            <a:br>
              <a:rPr lang="en-US" sz="4800" dirty="0">
                <a:ea typeface="+mn-ea"/>
              </a:rPr>
            </a:br>
            <a:br>
              <a:rPr lang="en-US" sz="4800" dirty="0">
                <a:ea typeface="+mn-ea"/>
              </a:rPr>
            </a:br>
            <a:r>
              <a:rPr lang="en-US" sz="4800" b="1" kern="1200" baseline="0" dirty="0">
                <a:solidFill>
                  <a:srgbClr val="002C5F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Accessibility &amp; Accommodations</a:t>
            </a:r>
            <a:r>
              <a:rPr lang="en-US" dirty="0"/>
              <a:t> 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1143000" y="3644900"/>
            <a:ext cx="10424160" cy="207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3200" b="0" i="1" dirty="0"/>
              <a:t>How employers and HR professionals can</a:t>
            </a:r>
            <a:br>
              <a:rPr lang="en-US" altLang="en-US" sz="3200" b="0" i="1" dirty="0"/>
            </a:br>
            <a:r>
              <a:rPr lang="en-US" altLang="en-US" sz="3200" b="0" i="1" dirty="0"/>
              <a:t>prepare for emerging tech in the workplace</a:t>
            </a:r>
          </a:p>
          <a:p>
            <a:pPr marL="0" indent="0">
              <a:spcBef>
                <a:spcPts val="1600"/>
              </a:spcBef>
            </a:pPr>
            <a:r>
              <a:rPr lang="en-US" altLang="en-US" sz="2800" dirty="0"/>
              <a:t>May 20, 2021</a:t>
            </a:r>
          </a:p>
          <a:p>
            <a:pPr marL="0" indent="0"/>
            <a:endParaRPr lang="en-US" altLang="en-US" sz="1300" b="0" dirty="0"/>
          </a:p>
          <a:p>
            <a:pPr marL="0" indent="0" algn="r"/>
            <a:endParaRPr lang="en-US" altLang="en-US" sz="17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F5F2B-D17B-4C05-A37C-1DA5F4F2BC5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617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Fairness - People w/ Disabilities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Researcher Meredith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Ringel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Morris outlined 7 challenges related to AI fairness for people with disabilities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Inclusive Design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Bias Prevention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Data Privacy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Errors &amp; Trust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Expectation Setting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Simulated vs. Inclusive Data Sets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dirty="0"/>
              <a:t>Social Acceptability</a:t>
            </a:r>
            <a:endParaRPr lang="en-US" sz="2600" b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56BDEE-874D-5045-AF2D-C18139737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5" t="9280" r="10060"/>
          <a:stretch/>
        </p:blipFill>
        <p:spPr bwMode="auto">
          <a:xfrm>
            <a:off x="7702657" y="2603716"/>
            <a:ext cx="3075590" cy="3089720"/>
          </a:xfrm>
          <a:prstGeom prst="ellipse">
            <a:avLst/>
          </a:prstGeom>
          <a:noFill/>
          <a:ln w="38100">
            <a:solidFill>
              <a:srgbClr val="F57D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C982AE-F713-F24F-8C93-1ACE64FFF3F0}"/>
              </a:ext>
            </a:extLst>
          </p:cNvPr>
          <p:cNvSpPr/>
          <p:nvPr/>
        </p:nvSpPr>
        <p:spPr>
          <a:xfrm>
            <a:off x="1318647" y="6063567"/>
            <a:ext cx="4487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Communications of the ACM, Vol. 63 No. 6, June 2020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3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XR Accessibility Perspective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1E3DB3-D44E-4D47-B394-5C820227D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5568" y="1298448"/>
            <a:ext cx="10460736" cy="518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4CF96E98-A8B8-2541-A941-74C7C324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600" y="1295400"/>
            <a:ext cx="5184775" cy="51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icrosoft Logo">
            <a:extLst>
              <a:ext uri="{FF2B5EF4-FFF2-40B4-BE49-F238E27FC236}">
                <a16:creationId xmlns:a16="http://schemas.microsoft.com/office/drawing/2014/main" id="{5E39D378-D037-6041-8142-1A654105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39" y="1295273"/>
            <a:ext cx="2069447" cy="20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F0A15-A278-CE49-A02A-9B48013D7033}"/>
              </a:ext>
            </a:extLst>
          </p:cNvPr>
          <p:cNvSpPr txBox="1"/>
          <p:nvPr/>
        </p:nvSpPr>
        <p:spPr>
          <a:xfrm>
            <a:off x="6516577" y="3429000"/>
            <a:ext cx="4964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Martez E. Mott, Ph.D.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Senior Researcher,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Ability Group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Microsoft Research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4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Accessibility Perspective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F1CA05-0628-4187-AF22-931206FA7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5568" y="1298448"/>
            <a:ext cx="10460736" cy="518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7C1A04CB-BDD7-FE4E-BCE6-AA6BFE6C6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14146" r="6836" b="11790"/>
          <a:stretch/>
        </p:blipFill>
        <p:spPr bwMode="auto">
          <a:xfrm>
            <a:off x="1117600" y="1295400"/>
            <a:ext cx="5184775" cy="51974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artnership on AI Logo">
            <a:extLst>
              <a:ext uri="{FF2B5EF4-FFF2-40B4-BE49-F238E27FC236}">
                <a16:creationId xmlns:a16="http://schemas.microsoft.com/office/drawing/2014/main" id="{DC311728-E26B-D94B-99AA-2E9AB17C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5" y="1986540"/>
            <a:ext cx="2819399" cy="7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F0A15-A278-CE49-A02A-9B48013D7033}"/>
              </a:ext>
            </a:extLst>
          </p:cNvPr>
          <p:cNvSpPr txBox="1"/>
          <p:nvPr/>
        </p:nvSpPr>
        <p:spPr>
          <a:xfrm>
            <a:off x="6516577" y="3429000"/>
            <a:ext cx="44067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Tina M. Park, Ph.D.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Methods for Inclusion Research Fellow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Partnership on AI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7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6514-72D0-4BC5-8FAB-437B91D0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&amp; Answers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A1DC93-65DF-4332-B3CD-B693ADE5E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5568" y="1298448"/>
            <a:ext cx="10460736" cy="518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6477F-4DF4-964A-A39A-274527FA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r="3944"/>
          <a:stretch/>
        </p:blipFill>
        <p:spPr bwMode="auto">
          <a:xfrm>
            <a:off x="1705738" y="1747968"/>
            <a:ext cx="2047072" cy="20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A7BFAE-4D68-944B-A244-8EE341D653E8}"/>
              </a:ext>
            </a:extLst>
          </p:cNvPr>
          <p:cNvSpPr/>
          <p:nvPr/>
        </p:nvSpPr>
        <p:spPr>
          <a:xfrm>
            <a:off x="1705738" y="3841848"/>
            <a:ext cx="20470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Anne Hirsh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5BFBF-69DA-6A4D-83E4-27C81FFEA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/>
          <a:stretch/>
        </p:blipFill>
        <p:spPr>
          <a:xfrm>
            <a:off x="4060134" y="1747968"/>
            <a:ext cx="2020561" cy="2054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59F326-490E-EC45-A7B3-BF176B58FDB1}"/>
              </a:ext>
            </a:extLst>
          </p:cNvPr>
          <p:cNvSpPr/>
          <p:nvPr/>
        </p:nvSpPr>
        <p:spPr>
          <a:xfrm>
            <a:off x="4033624" y="3826435"/>
            <a:ext cx="20470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Bill Curtis-Davidson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4F5EDEC9-8E41-274F-B916-94608F42B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20" y="1752983"/>
            <a:ext cx="2047071" cy="20470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6D418A-AB19-274C-B958-D3FF58666149}"/>
              </a:ext>
            </a:extLst>
          </p:cNvPr>
          <p:cNvSpPr/>
          <p:nvPr/>
        </p:nvSpPr>
        <p:spPr>
          <a:xfrm>
            <a:off x="6322932" y="3841848"/>
            <a:ext cx="21772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Martez E. Mott, Ph.D.</a:t>
            </a:r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0CB07920-3438-7F4D-88D5-0F261754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14146" r="6836" b="11790"/>
          <a:stretch/>
        </p:blipFill>
        <p:spPr bwMode="auto">
          <a:xfrm>
            <a:off x="8985210" y="1747968"/>
            <a:ext cx="2047071" cy="20520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E8388B-B5E7-2C4F-BDB3-6243775C3C2A}"/>
              </a:ext>
            </a:extLst>
          </p:cNvPr>
          <p:cNvSpPr/>
          <p:nvPr/>
        </p:nvSpPr>
        <p:spPr>
          <a:xfrm>
            <a:off x="8985210" y="3847709"/>
            <a:ext cx="20470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Tina M. Park, Ph.D.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7FAFFB35-1BB6-174D-837D-71A8F793B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32" y="4834128"/>
            <a:ext cx="10464800" cy="1450848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400" dirty="0"/>
              <a:t>Use Zoom’s Q&amp;A feature to send questions to speakers</a:t>
            </a:r>
          </a:p>
          <a:p>
            <a:pPr lvl="1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dirty="0"/>
              <a:t>We’ll answer many of them during the last part of the webinar</a:t>
            </a:r>
          </a:p>
          <a:p>
            <a:pPr lvl="1" indent="-34290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dirty="0"/>
              <a:t>We’ll follow up after the webinar for unanswered questions</a:t>
            </a:r>
          </a:p>
        </p:txBody>
      </p:sp>
      <p:sp>
        <p:nvSpPr>
          <p:cNvPr id="10957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C8A883E-D74E-4F73-ABE6-79518FEC55D0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1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PEAT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PEAT Future of Work Resources</a:t>
            </a:r>
          </a:p>
          <a:p>
            <a:pPr marL="857250" lvl="1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/>
              <a:t>Main website </a:t>
            </a:r>
            <a:r>
              <a:rPr lang="en-US" b="0" dirty="0"/>
              <a:t>(</a:t>
            </a:r>
            <a:r>
              <a:rPr lang="en-US" b="0" dirty="0">
                <a:hlinkClick r:id="rId3"/>
              </a:rPr>
              <a:t>peatworks.org/futureofwork</a:t>
            </a:r>
            <a:r>
              <a:rPr lang="en-US" b="0" dirty="0"/>
              <a:t>)</a:t>
            </a:r>
          </a:p>
          <a:p>
            <a:pPr marL="857250" lvl="1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/>
              <a:t>Podcasts (</a:t>
            </a:r>
            <a:r>
              <a:rPr lang="en-US" dirty="0">
                <a:hlinkClick r:id="rId4"/>
              </a:rPr>
              <a:t>peatworks.org/futureofwork/future-of-work-podcast/</a:t>
            </a:r>
            <a:r>
              <a:rPr lang="en-US" dirty="0"/>
              <a:t>) </a:t>
            </a:r>
            <a:endParaRPr lang="en-US" b="0" dirty="0"/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XR Access Initiative </a:t>
            </a:r>
            <a:r>
              <a:rPr lang="en-US" sz="2600" b="0" dirty="0"/>
              <a:t>(</a:t>
            </a:r>
            <a:r>
              <a:rPr lang="en-US" sz="2600" b="0" dirty="0">
                <a:hlinkClick r:id="rId5"/>
              </a:rPr>
              <a:t>xraccess.org/</a:t>
            </a:r>
            <a:r>
              <a:rPr lang="en-US" sz="2600" b="0" dirty="0"/>
              <a:t>) 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Partnership on AI </a:t>
            </a:r>
            <a:r>
              <a:rPr lang="en-US" sz="2600" b="0" dirty="0"/>
              <a:t>(</a:t>
            </a:r>
            <a:r>
              <a:rPr lang="en-US" sz="2600" b="0" dirty="0">
                <a:hlinkClick r:id="rId6"/>
              </a:rPr>
              <a:t>partnershiponai.org</a:t>
            </a:r>
            <a:r>
              <a:rPr lang="en-US" sz="2600" b="0" dirty="0"/>
              <a:t>) 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Email</a:t>
            </a:r>
            <a:r>
              <a:rPr lang="en-US" sz="2600" b="0" dirty="0"/>
              <a:t>: </a:t>
            </a:r>
            <a:r>
              <a:rPr lang="en-US" sz="2600" b="0" dirty="0">
                <a:hlinkClick r:id="rId7"/>
              </a:rPr>
              <a:t>info@peatworks.org</a:t>
            </a:r>
            <a:r>
              <a:rPr lang="en-US" sz="2600" b="0" dirty="0"/>
              <a:t>  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0" dirty="0"/>
          </a:p>
        </p:txBody>
      </p:sp>
      <p:grpSp>
        <p:nvGrpSpPr>
          <p:cNvPr id="15" name="Group 14" descr="PEAT - Future of Work -Artificial Intelligence Icon (silicon ship with brain inside) with AI icon">
            <a:extLst>
              <a:ext uri="{FF2B5EF4-FFF2-40B4-BE49-F238E27FC236}">
                <a16:creationId xmlns:a16="http://schemas.microsoft.com/office/drawing/2014/main" id="{D435A35C-29D6-124E-BFF4-7D564A58228D}"/>
              </a:ext>
            </a:extLst>
          </p:cNvPr>
          <p:cNvGrpSpPr/>
          <p:nvPr/>
        </p:nvGrpSpPr>
        <p:grpSpPr>
          <a:xfrm>
            <a:off x="1714789" y="4962792"/>
            <a:ext cx="4314542" cy="970674"/>
            <a:chOff x="1771588" y="5022334"/>
            <a:chExt cx="4314542" cy="9706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E60B4A-AB5B-684B-BCF8-26B0F5CC5BCF}"/>
                </a:ext>
              </a:extLst>
            </p:cNvPr>
            <p:cNvSpPr/>
            <p:nvPr/>
          </p:nvSpPr>
          <p:spPr>
            <a:xfrm>
              <a:off x="2761552" y="5076056"/>
              <a:ext cx="3324578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1675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Coming Soon (Summer 2021):</a:t>
              </a:r>
            </a:p>
            <a:p>
              <a:pPr>
                <a:lnSpc>
                  <a:spcPct val="8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PEAT Equitable AI Toolkit for Employers</a:t>
              </a:r>
            </a:p>
          </p:txBody>
        </p:sp>
        <p:pic>
          <p:nvPicPr>
            <p:cNvPr id="13" name="Picture 12" descr="PEAT - Future of Work -Artificial Intelligence Icon (silicon chip with brain inside)">
              <a:extLst>
                <a:ext uri="{FF2B5EF4-FFF2-40B4-BE49-F238E27FC236}">
                  <a16:creationId xmlns:a16="http://schemas.microsoft.com/office/drawing/2014/main" id="{322BEC05-BABC-7C4F-ACB8-8F18BFEEF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55" b="1"/>
            <a:stretch/>
          </p:blipFill>
          <p:spPr>
            <a:xfrm>
              <a:off x="1771588" y="5022334"/>
              <a:ext cx="989963" cy="970674"/>
            </a:xfrm>
            <a:prstGeom prst="rect">
              <a:avLst/>
            </a:prstGeom>
          </p:spPr>
        </p:pic>
      </p:grpSp>
      <p:grpSp>
        <p:nvGrpSpPr>
          <p:cNvPr id="10" name="Group 9" descr="2021 XR Access Symposium - Thursday, June 10, 10AM - 3:30PM ET - photo of Black man wearing VR headset and holding hand up in the air while viewing immersive content">
            <a:extLst>
              <a:ext uri="{FF2B5EF4-FFF2-40B4-BE49-F238E27FC236}">
                <a16:creationId xmlns:a16="http://schemas.microsoft.com/office/drawing/2014/main" id="{9052E91F-F3E4-D343-B43D-1F74F94A73F9}"/>
              </a:ext>
            </a:extLst>
          </p:cNvPr>
          <p:cNvGrpSpPr/>
          <p:nvPr/>
        </p:nvGrpSpPr>
        <p:grpSpPr>
          <a:xfrm>
            <a:off x="6237648" y="4090219"/>
            <a:ext cx="5344752" cy="2389829"/>
            <a:chOff x="1744134" y="4341112"/>
            <a:chExt cx="5014700" cy="22422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CD3D5D-DD1E-5643-9E74-A9DF7F4C91CC}"/>
                </a:ext>
              </a:extLst>
            </p:cNvPr>
            <p:cNvGrpSpPr/>
            <p:nvPr/>
          </p:nvGrpSpPr>
          <p:grpSpPr>
            <a:xfrm>
              <a:off x="1744134" y="4341112"/>
              <a:ext cx="3522133" cy="2242251"/>
              <a:chOff x="6383867" y="4260197"/>
              <a:chExt cx="3522133" cy="2243542"/>
            </a:xfrm>
          </p:grpSpPr>
          <p:pic>
            <p:nvPicPr>
              <p:cNvPr id="6" name="Picture 5" descr="2021 XR Access Symposium - Thursday, June 10, 10AM - 3:30PM ET">
                <a:extLst>
                  <a:ext uri="{FF2B5EF4-FFF2-40B4-BE49-F238E27FC236}">
                    <a16:creationId xmlns:a16="http://schemas.microsoft.com/office/drawing/2014/main" id="{D2099050-EAF5-A14A-A6A3-C1C44B7C4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59243"/>
              <a:stretch/>
            </p:blipFill>
            <p:spPr>
              <a:xfrm>
                <a:off x="6383867" y="4260197"/>
                <a:ext cx="3522133" cy="182866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2CB55B0-B880-9B4C-BEAD-BC32ED8562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77145" b="12476"/>
              <a:stretch/>
            </p:blipFill>
            <p:spPr>
              <a:xfrm>
                <a:off x="6383867" y="6038059"/>
                <a:ext cx="3522133" cy="465680"/>
              </a:xfrm>
              <a:prstGeom prst="rect">
                <a:avLst/>
              </a:prstGeom>
            </p:spPr>
          </p:pic>
        </p:grpSp>
        <p:pic>
          <p:nvPicPr>
            <p:cNvPr id="3074" name="Picture 2" descr="Black man wearing VR headset and holding hand up in the air while viewing immersive content">
              <a:extLst>
                <a:ext uri="{FF2B5EF4-FFF2-40B4-BE49-F238E27FC236}">
                  <a16:creationId xmlns:a16="http://schemas.microsoft.com/office/drawing/2014/main" id="{A524459B-B0E0-E743-9284-B913A773C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9" t="12787" r="33534" b="23675"/>
            <a:stretch/>
          </p:blipFill>
          <p:spPr bwMode="auto">
            <a:xfrm>
              <a:off x="5147734" y="4341113"/>
              <a:ext cx="1611100" cy="224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ABC826-A812-AA44-8426-0931E90A1029}"/>
                </a:ext>
              </a:extLst>
            </p:cNvPr>
            <p:cNvSpPr/>
            <p:nvPr/>
          </p:nvSpPr>
          <p:spPr>
            <a:xfrm>
              <a:off x="1744134" y="6117525"/>
              <a:ext cx="5014700" cy="465837"/>
            </a:xfrm>
            <a:prstGeom prst="rect">
              <a:avLst/>
            </a:prstGeom>
            <a:solidFill>
              <a:srgbClr val="F57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 (Free/Virtual):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www.xraccess.org/symposium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12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625B48-C4DB-448B-A006-3398E32E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236666"/>
            <a:ext cx="10871200" cy="1020762"/>
          </a:xfrm>
        </p:spPr>
        <p:txBody>
          <a:bodyPr/>
          <a:lstStyle/>
          <a:p>
            <a:pPr algn="ctr"/>
            <a:r>
              <a:rPr lang="en-US"/>
              <a:t>Contact JAN</a:t>
            </a:r>
          </a:p>
        </p:txBody>
      </p:sp>
      <p:sp>
        <p:nvSpPr>
          <p:cNvPr id="174083" name="Content Placeholder 2"/>
          <p:cNvSpPr>
            <a:spLocks noGrp="1"/>
          </p:cNvSpPr>
          <p:nvPr>
            <p:ph idx="1"/>
          </p:nvPr>
        </p:nvSpPr>
        <p:spPr>
          <a:xfrm>
            <a:off x="1016000" y="1257428"/>
            <a:ext cx="10464800" cy="518464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defRPr/>
            </a:pPr>
            <a:r>
              <a:rPr lang="en-US" altLang="en-US" sz="2600" dirty="0"/>
              <a:t>Visit AskJAN.org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100" b="0" dirty="0"/>
              <a:t>Submit a </a:t>
            </a:r>
            <a:r>
              <a:rPr lang="en-US" altLang="en-US" sz="2100" dirty="0"/>
              <a:t>JAN on Demand </a:t>
            </a:r>
            <a:r>
              <a:rPr lang="en-US" altLang="en-US" sz="2100" b="0" dirty="0"/>
              <a:t>question @</a:t>
            </a:r>
            <a:br>
              <a:rPr lang="en-US" altLang="en-US" sz="2100" dirty="0"/>
            </a:br>
            <a:r>
              <a:rPr lang="en-US" altLang="en-US" sz="2100" b="0" dirty="0">
                <a:hlinkClick r:id="rId3"/>
              </a:rPr>
              <a:t>AskJAN.org/</a:t>
            </a:r>
            <a:r>
              <a:rPr lang="en-US" altLang="en-US" sz="2100" b="0" dirty="0" err="1">
                <a:hlinkClick r:id="rId3"/>
              </a:rPr>
              <a:t>JANonDemand.cfm</a:t>
            </a:r>
            <a:r>
              <a:rPr lang="en-US" altLang="en-US" sz="2100" b="0" dirty="0"/>
              <a:t>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100" dirty="0"/>
              <a:t>Email</a:t>
            </a:r>
            <a:r>
              <a:rPr lang="en-US" altLang="en-US" sz="2100" b="0" dirty="0"/>
              <a:t> JAN @ </a:t>
            </a:r>
            <a:r>
              <a:rPr lang="en-US" sz="2100" b="0" u="sng" dirty="0">
                <a:hlinkClick r:id="rId4"/>
              </a:rPr>
              <a:t>jan@askjan.org</a:t>
            </a:r>
            <a:endParaRPr lang="en-US" sz="2100" b="0" u="sng" dirty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100" b="0" dirty="0"/>
              <a:t>Use the </a:t>
            </a:r>
            <a:r>
              <a:rPr lang="en-US" altLang="en-US" sz="2100" dirty="0"/>
              <a:t>JAN Live Chat </a:t>
            </a:r>
            <a:r>
              <a:rPr lang="en-US" altLang="en-US" sz="2100" b="0" dirty="0"/>
              <a:t>@ </a:t>
            </a:r>
            <a:r>
              <a:rPr lang="en-US" altLang="en-US" sz="2100" b="0" dirty="0">
                <a:hlinkClick r:id="rId5"/>
              </a:rPr>
              <a:t>AskJAN.org</a:t>
            </a:r>
            <a:endParaRPr lang="en-US" altLang="en-US" sz="2100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100" b="0" dirty="0"/>
              <a:t>Leave a </a:t>
            </a:r>
            <a:r>
              <a:rPr lang="en-US" altLang="en-US" sz="2100" dirty="0"/>
              <a:t>voicemail</a:t>
            </a:r>
            <a:r>
              <a:rPr lang="en-US" altLang="en-US" sz="2100" b="0" dirty="0"/>
              <a:t> message. </a:t>
            </a:r>
            <a:br>
              <a:rPr lang="en-US" altLang="en-US" sz="2100" b="0" dirty="0"/>
            </a:br>
            <a:r>
              <a:rPr lang="en-US" altLang="en-US" sz="2100" b="0" dirty="0"/>
              <a:t>JAN staff will contact you via email or a call:</a:t>
            </a:r>
          </a:p>
          <a:p>
            <a:pPr lvl="1">
              <a:spcAft>
                <a:spcPts val="0"/>
              </a:spcAft>
              <a:defRPr/>
            </a:pPr>
            <a:r>
              <a:rPr lang="en-US" altLang="en-US" sz="2100" dirty="0"/>
              <a:t>800.526.7234 (V)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100" dirty="0"/>
              <a:t>877.781.9403 (TTY)</a:t>
            </a:r>
          </a:p>
          <a:p>
            <a:pPr marL="347472" indent="-347472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Please complete the evaluation. </a:t>
            </a:r>
            <a:r>
              <a:rPr lang="en-US" altLang="en-US" sz="2400" b="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04F745-F7A8-4C14-BA17-E7583612AD9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79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6514-72D0-4BC5-8FAB-437B91D0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Housekeeping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7FAFFB35-1BB6-174D-837D-71A8F793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7472" indent="-347472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Technical Difficulties</a:t>
            </a:r>
          </a:p>
          <a:p>
            <a:pPr marL="747522" lvl="1" indent="-347472">
              <a:spcAft>
                <a:spcPts val="600"/>
              </a:spcAft>
              <a:defRPr/>
            </a:pPr>
            <a:r>
              <a:rPr lang="en-US" altLang="en-US" sz="2000" dirty="0"/>
              <a:t>Use the Q&amp;A option at the bottom of the screen</a:t>
            </a:r>
          </a:p>
          <a:p>
            <a:pPr marL="747522" lvl="1" indent="-347472">
              <a:spcAft>
                <a:spcPts val="1200"/>
              </a:spcAft>
              <a:defRPr/>
            </a:pPr>
            <a:r>
              <a:rPr lang="en-US" altLang="en-US" sz="2000" dirty="0"/>
              <a:t>OR Live Chat at AskJAN.org</a:t>
            </a:r>
          </a:p>
          <a:p>
            <a:pPr marL="347472" indent="-347472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Questions for Presenters</a:t>
            </a:r>
          </a:p>
          <a:p>
            <a:pPr marL="747522" lvl="1" indent="-347472">
              <a:spcAft>
                <a:spcPts val="1200"/>
              </a:spcAft>
              <a:defRPr/>
            </a:pPr>
            <a:r>
              <a:rPr lang="en-US" altLang="en-US" sz="2000" dirty="0"/>
              <a:t>Use the Q&amp;A option at the bottom of the screen </a:t>
            </a:r>
          </a:p>
          <a:p>
            <a:pPr marL="347472" indent="-347472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PPT Slides</a:t>
            </a:r>
          </a:p>
          <a:p>
            <a:pPr marL="749808" lvl="1" indent="-347472">
              <a:spcAft>
                <a:spcPts val="1200"/>
              </a:spcAft>
              <a:defRPr/>
            </a:pPr>
            <a:r>
              <a:rPr lang="en-US" altLang="en-US" sz="2000" dirty="0"/>
              <a:t>See the link included in the chat or download from the </a:t>
            </a:r>
            <a:r>
              <a:rPr lang="en-US" altLang="en-US" sz="2000" dirty="0">
                <a:hlinkClick r:id="rId3"/>
              </a:rPr>
              <a:t>Webcast Archive</a:t>
            </a:r>
            <a:r>
              <a:rPr lang="en-US" altLang="en-US" sz="2000" dirty="0"/>
              <a:t> page</a:t>
            </a:r>
          </a:p>
          <a:p>
            <a:pPr marL="347472" indent="-347472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Captioning</a:t>
            </a:r>
          </a:p>
          <a:p>
            <a:pPr marL="749808" lvl="1" indent="-347472">
              <a:spcAft>
                <a:spcPts val="1200"/>
              </a:spcAft>
              <a:defRPr/>
            </a:pPr>
            <a:r>
              <a:rPr lang="en-US" altLang="en-US" sz="2000" dirty="0"/>
              <a:t>Use the closed caption option at the bottom of the screen or see the link included in the chat</a:t>
            </a:r>
          </a:p>
          <a:p>
            <a:pPr marL="347472" indent="-347472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Please complete the evaluation. </a:t>
            </a:r>
            <a:r>
              <a:rPr lang="en-US" altLang="en-US" sz="2400" b="0" dirty="0"/>
              <a:t>THANK YOU!</a:t>
            </a:r>
          </a:p>
        </p:txBody>
      </p:sp>
      <p:sp>
        <p:nvSpPr>
          <p:cNvPr id="10957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C8A883E-D74E-4F73-ABE6-79518FEC55D0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9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44EA7B-9D9F-0A4F-A0D5-3874F34B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1D3E6-B9AE-1644-8059-ACB9B6415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Happy Global Accessibility Awareness Day!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854DFB-EEDB-EC42-93AA-953646FF3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474" y="2036609"/>
            <a:ext cx="5813519" cy="32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93EE3B-3CE6-D846-BE7F-071A2A7C29F6}"/>
              </a:ext>
            </a:extLst>
          </p:cNvPr>
          <p:cNvSpPr/>
          <p:nvPr/>
        </p:nvSpPr>
        <p:spPr>
          <a:xfrm>
            <a:off x="2167348" y="5349658"/>
            <a:ext cx="8365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GlobalAccessibilityAwarenessDay.org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9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6514-72D0-4BC5-8FAB-437B91D0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Accommodation Network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7FAFFB35-1BB6-174D-837D-71A8F793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</a:rPr>
              <a:t>Consultation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All Things Job Accommodations</a:t>
            </a:r>
          </a:p>
          <a:p>
            <a:pPr marL="742950" lvl="1" indent="-342900" eaLnBrk="1" hangingPunct="1">
              <a:defRPr/>
            </a:pPr>
            <a:r>
              <a:rPr lang="en-US" altLang="en-US" sz="2600" dirty="0"/>
              <a:t>All industries</a:t>
            </a:r>
          </a:p>
          <a:p>
            <a:pPr marL="742950" lvl="1" indent="-342900" eaLnBrk="1" hangingPunct="1">
              <a:defRPr/>
            </a:pPr>
            <a:r>
              <a:rPr lang="en-US" altLang="en-US" sz="2600" dirty="0"/>
              <a:t>All job categories</a:t>
            </a:r>
          </a:p>
          <a:p>
            <a:pPr marL="742950" lvl="1" indent="-342900" eaLnBrk="1" hangingPunct="1">
              <a:defRPr/>
            </a:pPr>
            <a:r>
              <a:rPr lang="en-US" altLang="en-US" sz="2600" dirty="0"/>
              <a:t>All impairments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Employment Legislation</a:t>
            </a:r>
          </a:p>
          <a:p>
            <a:pPr marL="742950" lvl="1" indent="-342900" eaLnBrk="1" hangingPunct="1">
              <a:defRPr/>
            </a:pPr>
            <a:r>
              <a:rPr lang="en-US" altLang="en-US" sz="2600" dirty="0"/>
              <a:t>Americans with Disabilities Act</a:t>
            </a:r>
          </a:p>
          <a:p>
            <a:pPr marL="742950" lvl="1" indent="-342900" eaLnBrk="1" hangingPunct="1">
              <a:defRPr/>
            </a:pPr>
            <a:r>
              <a:rPr lang="en-US" altLang="en-US" sz="2600" dirty="0"/>
              <a:t>Rehabilitation Act</a:t>
            </a:r>
          </a:p>
        </p:txBody>
      </p:sp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2667" b="7701"/>
          <a:stretch>
            <a:fillRect/>
          </a:stretch>
        </p:blipFill>
        <p:spPr bwMode="auto">
          <a:xfrm>
            <a:off x="7594467" y="1435266"/>
            <a:ext cx="1720851" cy="243241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4667" b="7701"/>
          <a:stretch>
            <a:fillRect/>
          </a:stretch>
        </p:blipFill>
        <p:spPr bwMode="auto">
          <a:xfrm>
            <a:off x="9540875" y="1753991"/>
            <a:ext cx="1720850" cy="20801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6001" r="4668" b="9540"/>
          <a:stretch>
            <a:fillRect/>
          </a:stretch>
        </p:blipFill>
        <p:spPr bwMode="auto">
          <a:xfrm>
            <a:off x="8398827" y="3974409"/>
            <a:ext cx="1828536" cy="243241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6E8AC-2099-6941-A451-337C050D44DB}"/>
              </a:ext>
            </a:extLst>
          </p:cNvPr>
          <p:cNvSpPr/>
          <p:nvPr/>
        </p:nvSpPr>
        <p:spPr>
          <a:xfrm>
            <a:off x="5578052" y="5562600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AskJAN.org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957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C8A883E-D74E-4F73-ABE6-79518FEC55D0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0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PEAT’s Mission &amp; Vision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4023360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rgbClr val="679C44"/>
                </a:solidFill>
              </a:rPr>
              <a:t>Building the Future of Work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PEAT fosters collaborations in the technology space that build inclusive workplaces for people with disabilities.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Our vision is a future where new and emerging technologies are accessible to the workforce by design.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0" dirty="0">
                <a:hlinkClick r:id="rId2"/>
              </a:rPr>
              <a:t>PEATworks.org/</a:t>
            </a:r>
            <a:r>
              <a:rPr lang="en-US" sz="2600" b="0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C84B4-E92C-B84D-AC7A-68E412C6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2" r="13358"/>
          <a:stretch/>
        </p:blipFill>
        <p:spPr>
          <a:xfrm>
            <a:off x="7696989" y="1295400"/>
            <a:ext cx="3840480" cy="2706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2702FD-FBBC-EA44-922C-7B1A7596B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8" t="6645" r="22002"/>
          <a:stretch/>
        </p:blipFill>
        <p:spPr>
          <a:xfrm>
            <a:off x="7696989" y="4000212"/>
            <a:ext cx="3840480" cy="24776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7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Tech &amp; Employment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27432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BC427B0C-DD57-AC46-BEA9-D1CC578E9443}"/>
              </a:ext>
            </a:extLst>
          </p:cNvPr>
          <p:cNvSpPr/>
          <p:nvPr/>
        </p:nvSpPr>
        <p:spPr>
          <a:xfrm>
            <a:off x="1374895" y="1430968"/>
            <a:ext cx="6973456" cy="15227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95B09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33.2% of adult job seekers with disabilities are employed, compared to 76.6% without disabilities.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16D32B35-F5DE-404D-A9AE-28650A921EFB}"/>
              </a:ext>
            </a:extLst>
          </p:cNvPr>
          <p:cNvSpPr/>
          <p:nvPr/>
        </p:nvSpPr>
        <p:spPr>
          <a:xfrm rot="5400000">
            <a:off x="4200528" y="326089"/>
            <a:ext cx="1322187" cy="6973455"/>
          </a:xfrm>
          <a:prstGeom prst="round2DiagRect">
            <a:avLst/>
          </a:prstGeom>
          <a:solidFill>
            <a:srgbClr val="679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McKinsey report found that, in 2020, the move to virtual work accelerated rapidly; the tools behind the virtual workplace are increasingly powered by emerging tech like AI and XR.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DF9D4-EBF5-324C-B824-62B10DEFA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99" y="1472547"/>
            <a:ext cx="3086000" cy="2964503"/>
          </a:xfrm>
          <a:prstGeom prst="rect">
            <a:avLst/>
          </a:prstGeom>
        </p:spPr>
      </p:pic>
      <p:pic>
        <p:nvPicPr>
          <p:cNvPr id="6" name="Picture 5" descr="PEAT Future of Work icons for Artifical Intelligence (AI), Autonomous Vehicles, Extended Reality (XR) and Digital Accessibility">
            <a:extLst>
              <a:ext uri="{FF2B5EF4-FFF2-40B4-BE49-F238E27FC236}">
                <a16:creationId xmlns:a16="http://schemas.microsoft.com/office/drawing/2014/main" id="{BFD5A3FF-4D6B-DE45-88C1-D1873FA47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72" y="4501251"/>
            <a:ext cx="10390328" cy="1522720"/>
          </a:xfrm>
          <a:prstGeom prst="rect">
            <a:avLst/>
          </a:prstGeom>
        </p:spPr>
      </p:pic>
      <p:sp>
        <p:nvSpPr>
          <p:cNvPr id="13" name="Image Credits">
            <a:extLst>
              <a:ext uri="{FF2B5EF4-FFF2-40B4-BE49-F238E27FC236}">
                <a16:creationId xmlns:a16="http://schemas.microsoft.com/office/drawing/2014/main" id="{9480DCD0-9707-7048-A1FD-671EF2F96008}"/>
              </a:ext>
            </a:extLst>
          </p:cNvPr>
          <p:cNvSpPr txBox="1"/>
          <p:nvPr/>
        </p:nvSpPr>
        <p:spPr>
          <a:xfrm>
            <a:off x="1328288" y="6104450"/>
            <a:ext cx="664764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 </a:t>
            </a:r>
            <a:r>
              <a:rPr lang="en" sz="105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McKinsey Global Institute, </a:t>
            </a:r>
            <a:r>
              <a:rPr lang="en" sz="105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The Future of Work After COVID-19</a:t>
            </a:r>
            <a:r>
              <a:rPr lang="en" sz="105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February 18, 2021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1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Extended Reality (XR)?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5" name="Group 4" descr="Virtual Reality (VR) - Immersive meeting in VR showing computer generated avatars of meeting participants in a computer generated meeting space and sharing digital documents (Credit: Glue)">
            <a:extLst>
              <a:ext uri="{FF2B5EF4-FFF2-40B4-BE49-F238E27FC236}">
                <a16:creationId xmlns:a16="http://schemas.microsoft.com/office/drawing/2014/main" id="{AA3AB11F-88DD-0D4F-B23F-EC7850384094}"/>
              </a:ext>
            </a:extLst>
          </p:cNvPr>
          <p:cNvGrpSpPr/>
          <p:nvPr/>
        </p:nvGrpSpPr>
        <p:grpSpPr>
          <a:xfrm>
            <a:off x="1184131" y="1916489"/>
            <a:ext cx="3275653" cy="3457696"/>
            <a:chOff x="1184131" y="1916489"/>
            <a:chExt cx="3275653" cy="3457696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63D3C0E0-BE35-2341-997F-5D4E782ED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3" t="285" r="18782"/>
            <a:stretch/>
          </p:blipFill>
          <p:spPr bwMode="auto">
            <a:xfrm>
              <a:off x="1184131" y="2369868"/>
              <a:ext cx="3275604" cy="192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oogle Shape;119;p23" descr="Virtual Reality: First person view in a VR game where the player is holding a sword and fighting a large humanoid creature in a fantasy world">
              <a:extLst>
                <a:ext uri="{FF2B5EF4-FFF2-40B4-BE49-F238E27FC236}">
                  <a16:creationId xmlns:a16="http://schemas.microsoft.com/office/drawing/2014/main" id="{F83AEE45-E55C-3640-8E09-04AAE60873AF}"/>
                </a:ext>
              </a:extLst>
            </p:cNvPr>
            <p:cNvGrpSpPr/>
            <p:nvPr/>
          </p:nvGrpSpPr>
          <p:grpSpPr>
            <a:xfrm>
              <a:off x="1184225" y="1916489"/>
              <a:ext cx="3275559" cy="3457696"/>
              <a:chOff x="0" y="1104565"/>
              <a:chExt cx="2979675" cy="3145360"/>
            </a:xfrm>
          </p:grpSpPr>
          <p:sp>
            <p:nvSpPr>
              <p:cNvPr id="10" name="Google Shape;122;p23">
                <a:extLst>
                  <a:ext uri="{FF2B5EF4-FFF2-40B4-BE49-F238E27FC236}">
                    <a16:creationId xmlns:a16="http://schemas.microsoft.com/office/drawing/2014/main" id="{89265A7F-8899-1F4F-B69C-C0185D2405DC}"/>
                  </a:ext>
                </a:extLst>
              </p:cNvPr>
              <p:cNvSpPr/>
              <p:nvPr/>
            </p:nvSpPr>
            <p:spPr>
              <a:xfrm>
                <a:off x="0" y="1104565"/>
                <a:ext cx="2979675" cy="412425"/>
              </a:xfrm>
              <a:prstGeom prst="rect">
                <a:avLst/>
              </a:prstGeom>
              <a:solidFill>
                <a:srgbClr val="003B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Reality (VR)</a:t>
                </a:r>
                <a:endParaRPr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Google Shape;123;p23">
                <a:extLst>
                  <a:ext uri="{FF2B5EF4-FFF2-40B4-BE49-F238E27FC236}">
                    <a16:creationId xmlns:a16="http://schemas.microsoft.com/office/drawing/2014/main" id="{35CA9CE2-8885-784B-87E5-ACE4FD5921CC}"/>
                  </a:ext>
                </a:extLst>
              </p:cNvPr>
              <p:cNvSpPr/>
              <p:nvPr/>
            </p:nvSpPr>
            <p:spPr>
              <a:xfrm>
                <a:off x="131050" y="3295925"/>
                <a:ext cx="2733000" cy="954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chemeClr val="dk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Fully digitally-generated immersive experiences, accessed via head-mounted displays or via a web browser.</a:t>
                </a:r>
                <a:endParaRPr sz="1600" dirty="0">
                  <a:solidFill>
                    <a:schemeClr val="dk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 descr="Augmented Reality (AR): GlobalFoundries augmented reality app viewed by a black male wearing a PTC head-mounted display looks at immersive training content&#10;">
            <a:extLst>
              <a:ext uri="{FF2B5EF4-FFF2-40B4-BE49-F238E27FC236}">
                <a16:creationId xmlns:a16="http://schemas.microsoft.com/office/drawing/2014/main" id="{B8C9654D-42CA-4443-BE95-18B02396BBC6}"/>
              </a:ext>
            </a:extLst>
          </p:cNvPr>
          <p:cNvGrpSpPr/>
          <p:nvPr/>
        </p:nvGrpSpPr>
        <p:grpSpPr>
          <a:xfrm>
            <a:off x="4685651" y="1916488"/>
            <a:ext cx="3290278" cy="3628374"/>
            <a:chOff x="4685651" y="1916488"/>
            <a:chExt cx="3290278" cy="362837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3E62A98-B983-D14F-90F4-0D5807B69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"/>
                      </a14:imgEffect>
                      <a14:imgEffect>
                        <a14:brightnessContrast bright="30000" contras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0" b="10789"/>
            <a:stretch/>
          </p:blipFill>
          <p:spPr bwMode="auto">
            <a:xfrm>
              <a:off x="4691879" y="2369869"/>
              <a:ext cx="3275605" cy="192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oogle Shape;124;p23" descr="Augmented Reality: Person holding up a mobile tablet that displays an AR app with additional contextual info while looking at a robot on a manufacturing conveyor belt.">
              <a:extLst>
                <a:ext uri="{FF2B5EF4-FFF2-40B4-BE49-F238E27FC236}">
                  <a16:creationId xmlns:a16="http://schemas.microsoft.com/office/drawing/2014/main" id="{91CDDD09-C014-C94B-A844-5F007F14E569}"/>
                </a:ext>
              </a:extLst>
            </p:cNvPr>
            <p:cNvGrpSpPr/>
            <p:nvPr/>
          </p:nvGrpSpPr>
          <p:grpSpPr>
            <a:xfrm>
              <a:off x="4685651" y="1916488"/>
              <a:ext cx="3290278" cy="3628374"/>
              <a:chOff x="3054846" y="1090003"/>
              <a:chExt cx="2993063" cy="3300622"/>
            </a:xfrm>
          </p:grpSpPr>
          <p:sp>
            <p:nvSpPr>
              <p:cNvPr id="15" name="Google Shape;127;p23">
                <a:extLst>
                  <a:ext uri="{FF2B5EF4-FFF2-40B4-BE49-F238E27FC236}">
                    <a16:creationId xmlns:a16="http://schemas.microsoft.com/office/drawing/2014/main" id="{251801AC-7C54-D54E-A256-FF9278D59BDA}"/>
                  </a:ext>
                </a:extLst>
              </p:cNvPr>
              <p:cNvSpPr/>
              <p:nvPr/>
            </p:nvSpPr>
            <p:spPr>
              <a:xfrm>
                <a:off x="3054846" y="1090003"/>
                <a:ext cx="2993063" cy="426968"/>
              </a:xfrm>
              <a:prstGeom prst="rect">
                <a:avLst/>
              </a:prstGeom>
              <a:solidFill>
                <a:srgbClr val="1368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Augmented Reality (AR)</a:t>
                </a:r>
                <a:endParaRPr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28;p23">
                <a:extLst>
                  <a:ext uri="{FF2B5EF4-FFF2-40B4-BE49-F238E27FC236}">
                    <a16:creationId xmlns:a16="http://schemas.microsoft.com/office/drawing/2014/main" id="{560AFAF5-6986-D241-BBE0-A9B2B1E446E8}"/>
                  </a:ext>
                </a:extLst>
              </p:cNvPr>
              <p:cNvSpPr/>
              <p:nvPr/>
            </p:nvSpPr>
            <p:spPr>
              <a:xfrm>
                <a:off x="3205500" y="3295925"/>
                <a:ext cx="2733000" cy="109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Digitally-augmented experiences rendered as an overlay on the user’s field of view, accessed via head-mounted displays or via a web browser.</a:t>
                </a:r>
                <a:endParaRPr sz="1600">
                  <a:solidFill>
                    <a:schemeClr val="dk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 descr="Mixed Reality: Male wears a Microsoft Hololens mixed reality headset and interacting with a remote person represented in volumetric video - both collaborating on digital documents they share a view of">
            <a:extLst>
              <a:ext uri="{FF2B5EF4-FFF2-40B4-BE49-F238E27FC236}">
                <a16:creationId xmlns:a16="http://schemas.microsoft.com/office/drawing/2014/main" id="{CE243683-7252-AB40-AEF2-8FFF031B4E1E}"/>
              </a:ext>
            </a:extLst>
          </p:cNvPr>
          <p:cNvGrpSpPr/>
          <p:nvPr/>
        </p:nvGrpSpPr>
        <p:grpSpPr>
          <a:xfrm>
            <a:off x="8193401" y="1937766"/>
            <a:ext cx="3310005" cy="3455442"/>
            <a:chOff x="8193401" y="1937766"/>
            <a:chExt cx="3310005" cy="34554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CAB83AB-598B-7244-AA70-01F2A7913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4" t="12754" r="13450" b="13457"/>
            <a:stretch/>
          </p:blipFill>
          <p:spPr bwMode="auto">
            <a:xfrm>
              <a:off x="8193401" y="2385856"/>
              <a:ext cx="3287398" cy="1918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oogle Shape;129;p23" descr="Mixed Reality: Three people wearing Magic Leap mixed reality HMD while collaborating on the design of a car with the aid of Wacom tablets. ">
              <a:extLst>
                <a:ext uri="{FF2B5EF4-FFF2-40B4-BE49-F238E27FC236}">
                  <a16:creationId xmlns:a16="http://schemas.microsoft.com/office/drawing/2014/main" id="{A27BFB1A-BFF2-D449-AFB8-3E823E7FE9BA}"/>
                </a:ext>
              </a:extLst>
            </p:cNvPr>
            <p:cNvGrpSpPr/>
            <p:nvPr/>
          </p:nvGrpSpPr>
          <p:grpSpPr>
            <a:xfrm>
              <a:off x="8196188" y="1937766"/>
              <a:ext cx="3307218" cy="3455442"/>
              <a:chOff x="6118040" y="1106615"/>
              <a:chExt cx="3008474" cy="3143310"/>
            </a:xfrm>
          </p:grpSpPr>
          <p:sp>
            <p:nvSpPr>
              <p:cNvPr id="20" name="Google Shape;132;p23">
                <a:extLst>
                  <a:ext uri="{FF2B5EF4-FFF2-40B4-BE49-F238E27FC236}">
                    <a16:creationId xmlns:a16="http://schemas.microsoft.com/office/drawing/2014/main" id="{018A76DC-0910-304F-A205-AC8C14B4D434}"/>
                  </a:ext>
                </a:extLst>
              </p:cNvPr>
              <p:cNvSpPr/>
              <p:nvPr/>
            </p:nvSpPr>
            <p:spPr>
              <a:xfrm>
                <a:off x="6118040" y="1106615"/>
                <a:ext cx="3008474" cy="412425"/>
              </a:xfrm>
              <a:prstGeom prst="rect">
                <a:avLst/>
              </a:prstGeom>
              <a:solidFill>
                <a:srgbClr val="1474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i="0" u="none" strike="noStrike" cap="none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Mixed Reality</a:t>
                </a:r>
                <a:endParaRPr sz="2000" b="1" i="0" u="none" strike="noStrike" cap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33;p23">
                <a:extLst>
                  <a:ext uri="{FF2B5EF4-FFF2-40B4-BE49-F238E27FC236}">
                    <a16:creationId xmlns:a16="http://schemas.microsoft.com/office/drawing/2014/main" id="{E3BF3A5F-C7DF-9E4B-83E2-DEA083D7D183}"/>
                  </a:ext>
                </a:extLst>
              </p:cNvPr>
              <p:cNvSpPr/>
              <p:nvPr/>
            </p:nvSpPr>
            <p:spPr>
              <a:xfrm>
                <a:off x="6255825" y="3295925"/>
                <a:ext cx="2733000" cy="954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Merging the physical and digital worlds to produce experiences where physical and digital objects, and users, co-exist in 3D space.</a:t>
                </a:r>
                <a:endParaRPr sz="1600">
                  <a:solidFill>
                    <a:schemeClr val="dk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Image Credits">
            <a:extLst>
              <a:ext uri="{FF2B5EF4-FFF2-40B4-BE49-F238E27FC236}">
                <a16:creationId xmlns:a16="http://schemas.microsoft.com/office/drawing/2014/main" id="{C96D5C76-1328-AC43-8244-7F7CEAC5294D}"/>
              </a:ext>
            </a:extLst>
          </p:cNvPr>
          <p:cNvSpPr txBox="1"/>
          <p:nvPr/>
        </p:nvSpPr>
        <p:spPr>
          <a:xfrm>
            <a:off x="1328288" y="5843195"/>
            <a:ext cx="664764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credits: </a:t>
            </a:r>
            <a:r>
              <a:rPr lang="en" sz="10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(Virtual Reality), Global Foundries/PTC (Augmented Reality), </a:t>
            </a:r>
            <a:r>
              <a:rPr lang="en" sz="1000" dirty="0" err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Spatial.io</a:t>
            </a:r>
            <a:r>
              <a:rPr lang="en" sz="10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(Mixed Reality) 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7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Accessibility in XR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6" name="Google Shape;178;p25" descr="Core XR HW/SW Platform Accessibility - Making core XR hardware, platform software and embedded operating system-level apps accessible (with symbols for smart glasses, tablets, VR headsets">
            <a:extLst>
              <a:ext uri="{FF2B5EF4-FFF2-40B4-BE49-F238E27FC236}">
                <a16:creationId xmlns:a16="http://schemas.microsoft.com/office/drawing/2014/main" id="{CBA78868-71AE-084E-A45B-7B8989BFBA8E}"/>
              </a:ext>
            </a:extLst>
          </p:cNvPr>
          <p:cNvGrpSpPr/>
          <p:nvPr/>
        </p:nvGrpSpPr>
        <p:grpSpPr>
          <a:xfrm>
            <a:off x="1107286" y="1758427"/>
            <a:ext cx="10475114" cy="3902310"/>
            <a:chOff x="-19925" y="923841"/>
            <a:chExt cx="9167100" cy="3415034"/>
          </a:xfrm>
        </p:grpSpPr>
        <p:sp>
          <p:nvSpPr>
            <p:cNvPr id="7" name="Google Shape;179;p25">
              <a:extLst>
                <a:ext uri="{FF2B5EF4-FFF2-40B4-BE49-F238E27FC236}">
                  <a16:creationId xmlns:a16="http://schemas.microsoft.com/office/drawing/2014/main" id="{AE9AF597-41A4-8C46-B7E4-B9E7C4CE8C3B}"/>
                </a:ext>
              </a:extLst>
            </p:cNvPr>
            <p:cNvSpPr/>
            <p:nvPr/>
          </p:nvSpPr>
          <p:spPr>
            <a:xfrm rot="10800000" flipH="1">
              <a:off x="-19925" y="929675"/>
              <a:ext cx="9167100" cy="3409200"/>
            </a:xfrm>
            <a:prstGeom prst="rtTriangle">
              <a:avLst/>
            </a:prstGeom>
            <a:solidFill>
              <a:srgbClr val="13687C">
                <a:alpha val="60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80;p25">
              <a:extLst>
                <a:ext uri="{FF2B5EF4-FFF2-40B4-BE49-F238E27FC236}">
                  <a16:creationId xmlns:a16="http://schemas.microsoft.com/office/drawing/2014/main" id="{C6E95890-E4C1-DD41-AA00-E27209897870}"/>
                </a:ext>
              </a:extLst>
            </p:cNvPr>
            <p:cNvSpPr txBox="1"/>
            <p:nvPr/>
          </p:nvSpPr>
          <p:spPr>
            <a:xfrm>
              <a:off x="137725" y="923841"/>
              <a:ext cx="7280400" cy="673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 XR HW/SW Platform Accessibility</a:t>
              </a:r>
              <a:endParaRPr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oogle Shape;181;p25" descr="AR glasses icon">
              <a:extLst>
                <a:ext uri="{FF2B5EF4-FFF2-40B4-BE49-F238E27FC236}">
                  <a16:creationId xmlns:a16="http://schemas.microsoft.com/office/drawing/2014/main" id="{C8AA0092-61FD-FA4D-BA54-0A39B57D8DE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37725" y="2256612"/>
              <a:ext cx="825500" cy="8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82;p25" descr="Mobile tablet with 3D content icon">
              <a:extLst>
                <a:ext uri="{FF2B5EF4-FFF2-40B4-BE49-F238E27FC236}">
                  <a16:creationId xmlns:a16="http://schemas.microsoft.com/office/drawing/2014/main" id="{1FA2C850-7566-C44A-BA54-9FB46F8833D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4913" y="1947613"/>
              <a:ext cx="825500" cy="8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83;p25" descr="VR headset icon">
              <a:extLst>
                <a:ext uri="{FF2B5EF4-FFF2-40B4-BE49-F238E27FC236}">
                  <a16:creationId xmlns:a16="http://schemas.microsoft.com/office/drawing/2014/main" id="{8852EEF2-94BD-4845-B853-4B4C9960D5A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2100" y="1799313"/>
              <a:ext cx="912724" cy="912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84;p25">
              <a:extLst>
                <a:ext uri="{FF2B5EF4-FFF2-40B4-BE49-F238E27FC236}">
                  <a16:creationId xmlns:a16="http://schemas.microsoft.com/office/drawing/2014/main" id="{78FACFE0-0426-114A-A3B1-995D1D58D5CC}"/>
                </a:ext>
              </a:extLst>
            </p:cNvPr>
            <p:cNvSpPr txBox="1"/>
            <p:nvPr/>
          </p:nvSpPr>
          <p:spPr>
            <a:xfrm>
              <a:off x="137724" y="1321691"/>
              <a:ext cx="5369162" cy="597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Making core XR hardware, platform software and embedded operating system-level apps accessible.</a:t>
              </a:r>
              <a:endParaRPr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oogle Shape;169;p25" descr="XR As Assistive Technology - Using XR to build new kinds of assistive technologies, to improve access by people with disabilities (symbols of people holding devices to view spatial computing-enabled apps and content experiences)&#10;">
            <a:extLst>
              <a:ext uri="{FF2B5EF4-FFF2-40B4-BE49-F238E27FC236}">
                <a16:creationId xmlns:a16="http://schemas.microsoft.com/office/drawing/2014/main" id="{31F408CC-D512-024C-B0F8-F07CD205C366}"/>
              </a:ext>
            </a:extLst>
          </p:cNvPr>
          <p:cNvGrpSpPr/>
          <p:nvPr/>
        </p:nvGrpSpPr>
        <p:grpSpPr>
          <a:xfrm>
            <a:off x="1130044" y="1757893"/>
            <a:ext cx="10448717" cy="3903871"/>
            <a:chOff x="0" y="922475"/>
            <a:chExt cx="9144000" cy="3416400"/>
          </a:xfrm>
        </p:grpSpPr>
        <p:sp>
          <p:nvSpPr>
            <p:cNvPr id="14" name="Google Shape;170;p25">
              <a:extLst>
                <a:ext uri="{FF2B5EF4-FFF2-40B4-BE49-F238E27FC236}">
                  <a16:creationId xmlns:a16="http://schemas.microsoft.com/office/drawing/2014/main" id="{813F06DC-9D9E-6947-AF43-1F0CC210FEB7}"/>
                </a:ext>
              </a:extLst>
            </p:cNvPr>
            <p:cNvSpPr/>
            <p:nvPr/>
          </p:nvSpPr>
          <p:spPr>
            <a:xfrm flipH="1">
              <a:off x="0" y="922475"/>
              <a:ext cx="9144000" cy="3416400"/>
            </a:xfrm>
            <a:prstGeom prst="rtTriangle">
              <a:avLst/>
            </a:prstGeom>
            <a:solidFill>
              <a:srgbClr val="74CCD8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71;p25">
              <a:extLst>
                <a:ext uri="{FF2B5EF4-FFF2-40B4-BE49-F238E27FC236}">
                  <a16:creationId xmlns:a16="http://schemas.microsoft.com/office/drawing/2014/main" id="{6087F5CF-CB90-4C4B-8B78-EB9CAB59B3DE}"/>
                </a:ext>
              </a:extLst>
            </p:cNvPr>
            <p:cNvSpPr txBox="1"/>
            <p:nvPr/>
          </p:nvSpPr>
          <p:spPr>
            <a:xfrm>
              <a:off x="3618325" y="3472229"/>
              <a:ext cx="5452800" cy="673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XR As Assistive Technology</a:t>
              </a:r>
              <a:endParaRPr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oogle Shape;172;p25" descr="torso of person surrounded by digital and physcial objects icon">
              <a:extLst>
                <a:ext uri="{FF2B5EF4-FFF2-40B4-BE49-F238E27FC236}">
                  <a16:creationId xmlns:a16="http://schemas.microsoft.com/office/drawing/2014/main" id="{BD4413C4-3110-A044-B9E7-614BE1E4609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37790" y="2068531"/>
              <a:ext cx="786801" cy="786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25" descr="two hands holding mobile phone with audio output and computer vision symbol icon">
              <a:extLst>
                <a:ext uri="{FF2B5EF4-FFF2-40B4-BE49-F238E27FC236}">
                  <a16:creationId xmlns:a16="http://schemas.microsoft.com/office/drawing/2014/main" id="{5CDD1003-58B4-1341-AB10-5CD39957299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12850" y="2639350"/>
              <a:ext cx="786801" cy="786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5;p25" descr="mobile device with speech bubble icon">
              <a:extLst>
                <a:ext uri="{FF2B5EF4-FFF2-40B4-BE49-F238E27FC236}">
                  <a16:creationId xmlns:a16="http://schemas.microsoft.com/office/drawing/2014/main" id="{8ACF343E-6FCD-8641-BC8A-1A56D50126C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284325" y="1665757"/>
              <a:ext cx="786799" cy="786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6;p25" descr="mobile device with eye and plus/minus sympbols">
              <a:extLst>
                <a:ext uri="{FF2B5EF4-FFF2-40B4-BE49-F238E27FC236}">
                  <a16:creationId xmlns:a16="http://schemas.microsoft.com/office/drawing/2014/main" id="{DC896CDD-032B-924E-BE22-37BA0962B4C7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11518" y="2619658"/>
              <a:ext cx="786799" cy="786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7;p25" descr="Eye looking at immersive digital objects icon">
              <a:extLst>
                <a:ext uri="{FF2B5EF4-FFF2-40B4-BE49-F238E27FC236}">
                  <a16:creationId xmlns:a16="http://schemas.microsoft.com/office/drawing/2014/main" id="{69CF2924-C1B3-C040-812A-CA9C89046FCB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610352" y="2565381"/>
              <a:ext cx="786801" cy="786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4;p25">
              <a:extLst>
                <a:ext uri="{FF2B5EF4-FFF2-40B4-BE49-F238E27FC236}">
                  <a16:creationId xmlns:a16="http://schemas.microsoft.com/office/drawing/2014/main" id="{DC91986A-9B97-BB43-A391-C8557E4D3F8F}"/>
                </a:ext>
              </a:extLst>
            </p:cNvPr>
            <p:cNvSpPr txBox="1"/>
            <p:nvPr/>
          </p:nvSpPr>
          <p:spPr>
            <a:xfrm>
              <a:off x="875537" y="3865253"/>
              <a:ext cx="8184017" cy="379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XR-enabled assistive tech to improve access by people with disabilities. </a:t>
              </a:r>
              <a:endParaRPr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oogle Shape;187;p25">
            <a:extLst>
              <a:ext uri="{FF2B5EF4-FFF2-40B4-BE49-F238E27FC236}">
                <a16:creationId xmlns:a16="http://schemas.microsoft.com/office/drawing/2014/main" id="{8444574B-916C-1649-B7C4-60559BB02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157020" y="2189906"/>
            <a:ext cx="14235164" cy="2756442"/>
            <a:chOff x="-2800095" y="1039457"/>
            <a:chExt cx="14235164" cy="2756442"/>
          </a:xfrm>
        </p:grpSpPr>
        <p:sp>
          <p:nvSpPr>
            <p:cNvPr id="25" name="Google Shape;188;p25">
              <a:extLst>
                <a:ext uri="{FF2B5EF4-FFF2-40B4-BE49-F238E27FC236}">
                  <a16:creationId xmlns:a16="http://schemas.microsoft.com/office/drawing/2014/main" id="{25387541-9E6C-2447-A8C8-3FD3978E2744}"/>
                </a:ext>
              </a:extLst>
            </p:cNvPr>
            <p:cNvSpPr/>
            <p:nvPr/>
          </p:nvSpPr>
          <p:spPr>
            <a:xfrm rot="20429695">
              <a:off x="-2800095" y="2065591"/>
              <a:ext cx="14235164" cy="1216225"/>
            </a:xfrm>
            <a:prstGeom prst="rect">
              <a:avLst/>
            </a:prstGeom>
            <a:solidFill>
              <a:srgbClr val="D8DD3D">
                <a:alpha val="2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oogle Shape;189;p25" descr="Accessibilty icon (stick person with arms and legs outstretched)">
              <a:extLst>
                <a:ext uri="{FF2B5EF4-FFF2-40B4-BE49-F238E27FC236}">
                  <a16:creationId xmlns:a16="http://schemas.microsoft.com/office/drawing/2014/main" id="{C065BA6C-0C57-0342-AD37-3F0256BDA24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98957" y="2174861"/>
              <a:ext cx="1264575" cy="1264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190;p25">
              <a:extLst>
                <a:ext uri="{FF2B5EF4-FFF2-40B4-BE49-F238E27FC236}">
                  <a16:creationId xmlns:a16="http://schemas.microsoft.com/office/drawing/2014/main" id="{B1A9AE4B-CAFA-FC43-8CED-EDC384AE80D0}"/>
                </a:ext>
              </a:extLst>
            </p:cNvPr>
            <p:cNvSpPr txBox="1"/>
            <p:nvPr/>
          </p:nvSpPr>
          <p:spPr>
            <a:xfrm rot="20409680">
              <a:off x="4597935" y="1039457"/>
              <a:ext cx="4919987" cy="677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Exploring and advancing both dimensions to advance the overall possibilities of XR Accessibility.</a:t>
              </a:r>
              <a:endParaRPr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91;p25">
              <a:extLst>
                <a:ext uri="{FF2B5EF4-FFF2-40B4-BE49-F238E27FC236}">
                  <a16:creationId xmlns:a16="http://schemas.microsoft.com/office/drawing/2014/main" id="{B1D96202-8DD4-9646-B981-8D0C64384255}"/>
                </a:ext>
              </a:extLst>
            </p:cNvPr>
            <p:cNvSpPr txBox="1"/>
            <p:nvPr/>
          </p:nvSpPr>
          <p:spPr>
            <a:xfrm rot="20369736">
              <a:off x="-491502" y="3026488"/>
              <a:ext cx="4324263" cy="769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Inclusive Co-Design</a:t>
              </a:r>
              <a:endParaRPr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Image Credits">
            <a:extLst>
              <a:ext uri="{FF2B5EF4-FFF2-40B4-BE49-F238E27FC236}">
                <a16:creationId xmlns:a16="http://schemas.microsoft.com/office/drawing/2014/main" id="{7AE3CC45-E320-D94C-95C8-3F534BAA628B}"/>
              </a:ext>
            </a:extLst>
          </p:cNvPr>
          <p:cNvSpPr txBox="1"/>
          <p:nvPr/>
        </p:nvSpPr>
        <p:spPr>
          <a:xfrm>
            <a:off x="2648174" y="5659253"/>
            <a:ext cx="5050218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 credits: </a:t>
            </a:r>
            <a:r>
              <a:rPr lang="en" sz="1000" err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" sz="1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Nikita </a:t>
            </a:r>
            <a:r>
              <a:rPr lang="en" sz="1000" err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Golubev</a:t>
            </a:r>
            <a:r>
              <a:rPr lang="en" sz="1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000" err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Smashicons</a:t>
            </a:r>
            <a:r>
              <a:rPr lang="en" sz="1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" sz="1000" err="1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FlatIcons.com</a:t>
            </a:r>
            <a:r>
              <a:rPr lang="en" sz="1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F09C-08CF-CD4D-9088-384180C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in Current &amp; Future Workplaces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3CC5D-0B4E-A642-A8D4-8CCA6D48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Job searching and finding work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Recruiting talent, screening interviewing, hiring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Onboarding, training, and development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Physical site navigation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Communication, collaboration, and productivity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Personalized accommodations / assistive technology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Health, wellness, and safety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Work optimization, performance evaluation, and promotions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sz="2600" b="0" dirty="0"/>
              <a:t>Digital assistants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AC01A-1E87-C048-BC7D-F660BEE13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681" y="1358467"/>
            <a:ext cx="1610202" cy="16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1CBAA1-3611-E24D-8D11-6A1B6D25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36" y="2468520"/>
            <a:ext cx="1839135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A006-C2BA-D14F-A281-68C366A72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75705-A8E6-4374-9A39-2339F0902F0B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8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Job Accommodation Network&amp;quot;&quot;/&gt;&lt;property id=&quot;20307&quot; value=&quot;259&quot;/&gt;&lt;/object&gt;&lt;object type=&quot;3&quot; unique_id=&quot;10047&quot;&gt;&lt;property id=&quot;20148&quot; value=&quot;5&quot;/&gt;&lt;property id=&quot;20300&quot; value=&quot;Slide 2 - &amp;quot;Job Accommodation Network&amp;quot;&quot;/&gt;&lt;property id=&quot;20307&quot; value=&quot;257&quot;/&gt;&lt;/object&gt;&lt;object type=&quot;3&quot; unique_id=&quot;10048&quot;&gt;&lt;property id=&quot;20148&quot; value=&quot;5&quot;/&gt;&lt;property id=&quot;20300&quot; value=&quot;Slide 3 - &amp;quot;Job Accommodation Network&amp;quot;&quot;/&gt;&lt;property id=&quot;20307&quot; value=&quot;258&quot;/&gt;&lt;/object&gt;&lt;object type=&quot;3&quot; unique_id=&quot;10049&quot;&gt;&lt;property id=&quot;20148&quot; value=&quot;5&quot;/&gt;&lt;property id=&quot;20300&quot; value=&quot;Slide 4 - &amp;quot;JAN Website Tour&amp;quot;&quot;/&gt;&lt;property id=&quot;20307&quot; value=&quot;261&quot;/&gt;&lt;/object&gt;&lt;object type=&quot;3&quot; unique_id=&quot;10050&quot;&gt;&lt;property id=&quot;20148&quot; value=&quot;5&quot;/&gt;&lt;property id=&quot;20300&quot; value=&quot;Slide 5 - &amp;quot;JAN Website Tour&amp;quot;&quot;/&gt;&lt;property id=&quot;20307&quot; value=&quot;262&quot;/&gt;&lt;/object&gt;&lt;object type=&quot;3&quot; unique_id=&quot;10051&quot;&gt;&lt;property id=&quot;20148&quot; value=&quot;5&quot;/&gt;&lt;property id=&quot;20300&quot; value=&quot;Slide 6 - &amp;quot;JAN Website Tour&amp;quot;&quot;/&gt;&lt;property id=&quot;20307&quot; value=&quot;263&quot;/&gt;&lt;/object&gt;&lt;object type=&quot;3&quot; unique_id=&quot;10052&quot;&gt;&lt;property id=&quot;20148&quot; value=&quot;5&quot;/&gt;&lt;property id=&quot;20300&quot; value=&quot;Slide 7 - &amp;quot;JAN Website Tour&amp;quot;&quot;/&gt;&lt;property id=&quot;20307&quot; value=&quot;264&quot;/&gt;&lt;/object&gt;&lt;object type=&quot;3&quot; unique_id=&quot;10053&quot;&gt;&lt;property id=&quot;20148&quot; value=&quot;5&quot;/&gt;&lt;property id=&quot;20300&quot; value=&quot;Slide 8 - &amp;quot;JAN Website Tour&amp;quot;&quot;/&gt;&lt;property id=&quot;20307&quot; value=&quot;265&quot;/&gt;&lt;/object&gt;&lt;object type=&quot;3&quot; unique_id=&quot;10054&quot;&gt;&lt;property id=&quot;20148&quot; value=&quot;5&quot;/&gt;&lt;property id=&quot;20300&quot; value=&quot;Slide 9 - &amp;quot;JAN Website Tour&amp;quot;&quot;/&gt;&lt;property id=&quot;20307&quot; value=&quot;266&quot;/&gt;&lt;/object&gt;&lt;object type=&quot;3&quot; unique_id=&quot;10055&quot;&gt;&lt;property id=&quot;20148&quot; value=&quot;5&quot;/&gt;&lt;property id=&quot;20300&quot; value=&quot;Slide 10 - &amp;quot;JAN Website Tour&amp;quot;&quot;/&gt;&lt;property id=&quot;20307&quot; value=&quot;267&quot;/&gt;&lt;/object&gt;&lt;object type=&quot;3&quot; unique_id=&quot;10056&quot;&gt;&lt;property id=&quot;20148&quot; value=&quot;5&quot;/&gt;&lt;property id=&quot;20300&quot; value=&quot;Slide 11 - &amp;quot;JAN Website Tour&amp;quot;&quot;/&gt;&lt;property id=&quot;20307&quot; value=&quot;268&quot;/&gt;&lt;/object&gt;&lt;object type=&quot;3&quot; unique_id=&quot;10057&quot;&gt;&lt;property id=&quot;20148&quot; value=&quot;5&quot;/&gt;&lt;property id=&quot;20300&quot; value=&quot;Slide 12 - &amp;quot;Telework and the ADA&amp;quot;&quot;/&gt;&lt;property id=&quot;20307&quot; value=&quot;272&quot;/&gt;&lt;/object&gt;&lt;object type=&quot;3&quot; unique_id=&quot;10058&quot;&gt;&lt;property id=&quot;20148&quot; value=&quot;5&quot;/&gt;&lt;property id=&quot;20300&quot; value=&quot;Slide 13 - &amp;quot;Telework and the ADA&amp;quot;&quot;/&gt;&lt;property id=&quot;20307&quot; value=&quot;269&quot;/&gt;&lt;/object&gt;&lt;object type=&quot;3&quot; unique_id=&quot;10059&quot;&gt;&lt;property id=&quot;20148&quot; value=&quot;5&quot;/&gt;&lt;property id=&quot;20300&quot; value=&quot;Slide 14 - &amp;quot;Telework and the ADA&amp;quot;&quot;/&gt;&lt;property id=&quot;20307&quot; value=&quot;270&quot;/&gt;&lt;/object&gt;&lt;object type=&quot;3&quot; unique_id=&quot;10060&quot;&gt;&lt;property id=&quot;20148&quot; value=&quot;5&quot;/&gt;&lt;property id=&quot;20300&quot; value=&quot;Slide 15 - &amp;quot;Telework and the ADA&amp;quot;&quot;/&gt;&lt;property id=&quot;20307&quot; value=&quot;271&quot;/&gt;&lt;/object&gt;&lt;object type=&quot;3&quot; unique_id=&quot;10061&quot;&gt;&lt;property id=&quot;20148&quot; value=&quot;5&quot;/&gt;&lt;property id=&quot;20300&quot; value=&quot;Slide 16 - &amp;quot;Telework and the ADA&amp;quot;&quot;/&gt;&lt;property id=&quot;20307&quot; value=&quot;273&quot;/&gt;&lt;/object&gt;&lt;object type=&quot;3&quot; unique_id=&quot;10062&quot;&gt;&lt;property id=&quot;20148&quot; value=&quot;5&quot;/&gt;&lt;property id=&quot;20300&quot; value=&quot;Slide 17 - &amp;quot;Telework and the ADA&amp;quot;&quot;/&gt;&lt;property id=&quot;20307&quot; value=&quot;274&quot;/&gt;&lt;/object&gt;&lt;object type=&quot;3&quot; unique_id=&quot;10063&quot;&gt;&lt;property id=&quot;20148&quot; value=&quot;5&quot;/&gt;&lt;property id=&quot;20300&quot; value=&quot;Slide 18 - &amp;quot;The Interactive Process&amp;quot;&quot;/&gt;&lt;property id=&quot;20307&quot; value=&quot;275&quot;/&gt;&lt;/object&gt;&lt;object type=&quot;3&quot; unique_id=&quot;10064&quot;&gt;&lt;property id=&quot;20148&quot; value=&quot;5&quot;/&gt;&lt;property id=&quot;20300&quot; value=&quot;Slide 19 - &amp;quot;Accommodation Resources&amp;quot;&quot;/&gt;&lt;property id=&quot;20307&quot; value=&quot;276&quot;/&gt;&lt;/object&gt;&lt;object type=&quot;3&quot; unique_id=&quot;10065&quot;&gt;&lt;property id=&quot;20148&quot; value=&quot;5&quot;/&gt;&lt;property id=&quot;20300&quot; value=&quot;Slide 20 - &amp;quot;Contact JAN&amp;quot;&quot;/&gt;&lt;property id=&quot;20307&quot; value=&quot;277&quot;/&gt;&lt;/object&gt;&lt;/object&gt;&lt;object type=&quot;8&quot; unique_id=&quot;1008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JA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1ca4938-7fba-49db-8b3a-12b9187ea918">
      <UserInfo>
        <DisplayName>Devin Boyle</DisplayName>
        <AccountId>80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657612FE9434E91D95DB66A8BDB18" ma:contentTypeVersion="13" ma:contentTypeDescription="Create a new document." ma:contentTypeScope="" ma:versionID="144c616620eb8540535afaa258cb2aa1">
  <xsd:schema xmlns:xsd="http://www.w3.org/2001/XMLSchema" xmlns:xs="http://www.w3.org/2001/XMLSchema" xmlns:p="http://schemas.microsoft.com/office/2006/metadata/properties" xmlns:ns2="5fa7f51c-649e-4052-9f84-0bcf4160d562" xmlns:ns3="b1ca4938-7fba-49db-8b3a-12b9187ea918" targetNamespace="http://schemas.microsoft.com/office/2006/metadata/properties" ma:root="true" ma:fieldsID="00f6128648f568fa3972c121d48de03c" ns2:_="" ns3:_="">
    <xsd:import namespace="5fa7f51c-649e-4052-9f84-0bcf4160d562"/>
    <xsd:import namespace="b1ca4938-7fba-49db-8b3a-12b9187ea9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7f51c-649e-4052-9f84-0bcf4160d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a4938-7fba-49db-8b3a-12b9187ea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54D967-953E-4F16-B179-6AB4749CDC47}">
  <ds:schemaRefs>
    <ds:schemaRef ds:uri="5fa7f51c-649e-4052-9f84-0bcf4160d562"/>
    <ds:schemaRef ds:uri="b1ca4938-7fba-49db-8b3a-12b9187ea9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F0196C-8FFA-4B99-9F46-B135FE0DA6DD}">
  <ds:schemaRefs>
    <ds:schemaRef ds:uri="5fa7f51c-649e-4052-9f84-0bcf4160d562"/>
    <ds:schemaRef ds:uri="b1ca4938-7fba-49db-8b3a-12b9187ea9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2A3B27-833E-44D5-96BD-274B1EEBF7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1013</Words>
  <Application>Microsoft Office PowerPoint</Application>
  <PresentationFormat>Widescreen</PresentationFormat>
  <Paragraphs>145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JAN Template</vt:lpstr>
      <vt:lpstr>1_Office Theme</vt:lpstr>
      <vt:lpstr>       Accessibility &amp; Accommodations </vt:lpstr>
      <vt:lpstr>Housekeeping</vt:lpstr>
      <vt:lpstr>Welcome</vt:lpstr>
      <vt:lpstr>Job Accommodation Network</vt:lpstr>
      <vt:lpstr>PEAT’s Mission &amp; Vision</vt:lpstr>
      <vt:lpstr>Inclusive Tech &amp; Employment</vt:lpstr>
      <vt:lpstr>What is Extended Reality (XR)?</vt:lpstr>
      <vt:lpstr>Accessibility in XR</vt:lpstr>
      <vt:lpstr>AI in Current &amp; Future Workplaces</vt:lpstr>
      <vt:lpstr>AI Fairness - People w/ Disabilities</vt:lpstr>
      <vt:lpstr>XR Accessibility Perspective</vt:lpstr>
      <vt:lpstr>AI Accessibility Perspective</vt:lpstr>
      <vt:lpstr>Questions &amp; Answers</vt:lpstr>
      <vt:lpstr>PEAT Resources</vt:lpstr>
      <vt:lpstr>Contact JAN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Accommodation Network</dc:title>
  <dc:creator>Administrator</dc:creator>
  <cp:lastModifiedBy>Lyssa Rowan</cp:lastModifiedBy>
  <cp:revision>17</cp:revision>
  <dcterms:created xsi:type="dcterms:W3CDTF">2020-09-16T14:27:16Z</dcterms:created>
  <dcterms:modified xsi:type="dcterms:W3CDTF">2021-05-19T17:36:11Z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0x010100A54657612FE9434E91D95DB66A8BDB18</vt:lpwstr>
  </property>
</Properties>
</file>