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1"/>
    <p:sldMasterId id="2147483691" r:id="rId2"/>
    <p:sldMasterId id="2147483698" r:id="rId3"/>
    <p:sldMasterId id="2147483697" r:id="rId4"/>
  </p:sldMasterIdLst>
  <p:notesMasterIdLst>
    <p:notesMasterId r:id="rId51"/>
  </p:notesMasterIdLst>
  <p:sldIdLst>
    <p:sldId id="279" r:id="rId5"/>
    <p:sldId id="280" r:id="rId6"/>
    <p:sldId id="264" r:id="rId7"/>
    <p:sldId id="272" r:id="rId8"/>
    <p:sldId id="273" r:id="rId9"/>
    <p:sldId id="1251" r:id="rId10"/>
    <p:sldId id="1262" r:id="rId11"/>
    <p:sldId id="1165" r:id="rId12"/>
    <p:sldId id="1362" r:id="rId13"/>
    <p:sldId id="1265" r:id="rId14"/>
    <p:sldId id="1358" r:id="rId15"/>
    <p:sldId id="1266" r:id="rId16"/>
    <p:sldId id="1155" r:id="rId17"/>
    <p:sldId id="1276" r:id="rId18"/>
    <p:sldId id="292" r:id="rId19"/>
    <p:sldId id="1153" r:id="rId20"/>
    <p:sldId id="1172" r:id="rId21"/>
    <p:sldId id="1179" r:id="rId22"/>
    <p:sldId id="1171" r:id="rId23"/>
    <p:sldId id="1269" r:id="rId24"/>
    <p:sldId id="1138" r:id="rId25"/>
    <p:sldId id="1170" r:id="rId26"/>
    <p:sldId id="588" r:id="rId27"/>
    <p:sldId id="589" r:id="rId28"/>
    <p:sldId id="590" r:id="rId29"/>
    <p:sldId id="591" r:id="rId30"/>
    <p:sldId id="1270" r:id="rId31"/>
    <p:sldId id="1149" r:id="rId32"/>
    <p:sldId id="293" r:id="rId33"/>
    <p:sldId id="1361" r:id="rId34"/>
    <p:sldId id="1272" r:id="rId35"/>
    <p:sldId id="1359" r:id="rId36"/>
    <p:sldId id="1274" r:id="rId37"/>
    <p:sldId id="1275" r:id="rId38"/>
    <p:sldId id="1263" r:id="rId39"/>
    <p:sldId id="1248" r:id="rId40"/>
    <p:sldId id="1235" r:id="rId41"/>
    <p:sldId id="1158" r:id="rId42"/>
    <p:sldId id="1240" r:id="rId43"/>
    <p:sldId id="1241" r:id="rId44"/>
    <p:sldId id="1161" r:id="rId45"/>
    <p:sldId id="1236" r:id="rId46"/>
    <p:sldId id="281" r:id="rId47"/>
    <p:sldId id="1246" r:id="rId48"/>
    <p:sldId id="329" r:id="rId49"/>
    <p:sldId id="263" r:id="rId50"/>
  </p:sldIdLst>
  <p:sldSz cx="9144000" cy="5143500" type="screen16x9"/>
  <p:notesSz cx="6858000" cy="9144000"/>
  <p:custDataLst>
    <p:tags r:id="rId52"/>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6" userDrawn="1">
          <p15:clr>
            <a:srgbClr val="A4A3A4"/>
          </p15:clr>
        </p15:guide>
        <p15:guide id="2" pos="2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92"/>
    <a:srgbClr val="1A3260"/>
    <a:srgbClr val="0076C3"/>
    <a:srgbClr val="007CC3"/>
    <a:srgbClr val="A7C3D9"/>
    <a:srgbClr val="575856"/>
    <a:srgbClr val="636462"/>
    <a:srgbClr val="E1E1E1"/>
    <a:srgbClr val="5D5D5D"/>
    <a:srgbClr val="5246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73" autoAdjust="0"/>
    <p:restoredTop sz="70740" autoAdjust="0"/>
  </p:normalViewPr>
  <p:slideViewPr>
    <p:cSldViewPr snapToGrid="0" snapToObjects="1" showGuides="1">
      <p:cViewPr varScale="1">
        <p:scale>
          <a:sx n="106" d="100"/>
          <a:sy n="106" d="100"/>
        </p:scale>
        <p:origin x="1362" y="102"/>
      </p:cViewPr>
      <p:guideLst>
        <p:guide orient="horz" pos="1596"/>
        <p:guide pos="288"/>
      </p:guideLst>
    </p:cSldViewPr>
  </p:slideViewPr>
  <p:outlineViewPr>
    <p:cViewPr>
      <p:scale>
        <a:sx n="33" d="100"/>
        <a:sy n="33" d="100"/>
      </p:scale>
      <p:origin x="0" y="-22992"/>
    </p:cViewPr>
  </p:outlineViewPr>
  <p:notesTextViewPr>
    <p:cViewPr>
      <p:scale>
        <a:sx n="1" d="1"/>
        <a:sy n="1" d="1"/>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FCC442-35D6-3649-AB8F-E55D217A78A1}" type="datetimeFigureOut">
              <a:rPr lang="en-US" smtClean="0"/>
              <a:t>1/19/2024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A8B35C-7BB8-8D46-9259-9CC3781D5972}" type="slidenum">
              <a:rPr lang="en-US" smtClean="0"/>
              <a:t>‹#›</a:t>
            </a:fld>
            <a:endParaRPr lang="en-US" dirty="0"/>
          </a:p>
        </p:txBody>
      </p:sp>
    </p:spTree>
    <p:extLst>
      <p:ext uri="{BB962C8B-B14F-4D97-AF65-F5344CB8AC3E}">
        <p14:creationId xmlns:p14="http://schemas.microsoft.com/office/powerpoint/2010/main" val="18299544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1</a:t>
            </a:fld>
            <a:endParaRPr lang="en-US" dirty="0"/>
          </a:p>
        </p:txBody>
      </p:sp>
    </p:spTree>
    <p:extLst>
      <p:ext uri="{BB962C8B-B14F-4D97-AF65-F5344CB8AC3E}">
        <p14:creationId xmlns:p14="http://schemas.microsoft.com/office/powerpoint/2010/main" val="2762755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10</a:t>
            </a:fld>
            <a:endParaRPr lang="en-US" dirty="0"/>
          </a:p>
        </p:txBody>
      </p:sp>
    </p:spTree>
    <p:extLst>
      <p:ext uri="{BB962C8B-B14F-4D97-AF65-F5344CB8AC3E}">
        <p14:creationId xmlns:p14="http://schemas.microsoft.com/office/powerpoint/2010/main" val="3211643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11</a:t>
            </a:fld>
            <a:endParaRPr lang="en-US" dirty="0"/>
          </a:p>
        </p:txBody>
      </p:sp>
    </p:spTree>
    <p:extLst>
      <p:ext uri="{BB962C8B-B14F-4D97-AF65-F5344CB8AC3E}">
        <p14:creationId xmlns:p14="http://schemas.microsoft.com/office/powerpoint/2010/main" val="2118642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12</a:t>
            </a:fld>
            <a:endParaRPr lang="en-US" dirty="0"/>
          </a:p>
        </p:txBody>
      </p:sp>
    </p:spTree>
    <p:extLst>
      <p:ext uri="{BB962C8B-B14F-4D97-AF65-F5344CB8AC3E}">
        <p14:creationId xmlns:p14="http://schemas.microsoft.com/office/powerpoint/2010/main" val="2401900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7E513A-D5CD-49C2-A479-060BE207EF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808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14</a:t>
            </a:fld>
            <a:endParaRPr lang="en-US" dirty="0"/>
          </a:p>
        </p:txBody>
      </p:sp>
    </p:spTree>
    <p:extLst>
      <p:ext uri="{BB962C8B-B14F-4D97-AF65-F5344CB8AC3E}">
        <p14:creationId xmlns:p14="http://schemas.microsoft.com/office/powerpoint/2010/main" val="1949673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15</a:t>
            </a:fld>
            <a:endParaRPr lang="en-US" dirty="0"/>
          </a:p>
        </p:txBody>
      </p:sp>
    </p:spTree>
    <p:extLst>
      <p:ext uri="{BB962C8B-B14F-4D97-AF65-F5344CB8AC3E}">
        <p14:creationId xmlns:p14="http://schemas.microsoft.com/office/powerpoint/2010/main" val="1637713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16</a:t>
            </a:fld>
            <a:endParaRPr lang="en-US" dirty="0"/>
          </a:p>
        </p:txBody>
      </p:sp>
    </p:spTree>
    <p:extLst>
      <p:ext uri="{BB962C8B-B14F-4D97-AF65-F5344CB8AC3E}">
        <p14:creationId xmlns:p14="http://schemas.microsoft.com/office/powerpoint/2010/main" val="1462657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506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446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601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2</a:t>
            </a:fld>
            <a:endParaRPr lang="en-US" dirty="0"/>
          </a:p>
        </p:txBody>
      </p:sp>
    </p:spTree>
    <p:extLst>
      <p:ext uri="{BB962C8B-B14F-4D97-AF65-F5344CB8AC3E}">
        <p14:creationId xmlns:p14="http://schemas.microsoft.com/office/powerpoint/2010/main" val="3330465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20</a:t>
            </a:fld>
            <a:endParaRPr lang="en-US" dirty="0"/>
          </a:p>
        </p:txBody>
      </p:sp>
    </p:spTree>
    <p:extLst>
      <p:ext uri="{BB962C8B-B14F-4D97-AF65-F5344CB8AC3E}">
        <p14:creationId xmlns:p14="http://schemas.microsoft.com/office/powerpoint/2010/main" val="4189214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21</a:t>
            </a:fld>
            <a:endParaRPr lang="en-US" dirty="0"/>
          </a:p>
        </p:txBody>
      </p:sp>
    </p:spTree>
    <p:extLst>
      <p:ext uri="{BB962C8B-B14F-4D97-AF65-F5344CB8AC3E}">
        <p14:creationId xmlns:p14="http://schemas.microsoft.com/office/powerpoint/2010/main" val="3879614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220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23</a:t>
            </a:fld>
            <a:endParaRPr lang="en-US" dirty="0"/>
          </a:p>
        </p:txBody>
      </p:sp>
    </p:spTree>
    <p:extLst>
      <p:ext uri="{BB962C8B-B14F-4D97-AF65-F5344CB8AC3E}">
        <p14:creationId xmlns:p14="http://schemas.microsoft.com/office/powerpoint/2010/main" val="11694741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24</a:t>
            </a:fld>
            <a:endParaRPr lang="en-US" dirty="0"/>
          </a:p>
        </p:txBody>
      </p:sp>
    </p:spTree>
    <p:extLst>
      <p:ext uri="{BB962C8B-B14F-4D97-AF65-F5344CB8AC3E}">
        <p14:creationId xmlns:p14="http://schemas.microsoft.com/office/powerpoint/2010/main" val="3925745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25</a:t>
            </a:fld>
            <a:endParaRPr lang="en-US" dirty="0"/>
          </a:p>
        </p:txBody>
      </p:sp>
    </p:spTree>
    <p:extLst>
      <p:ext uri="{BB962C8B-B14F-4D97-AF65-F5344CB8AC3E}">
        <p14:creationId xmlns:p14="http://schemas.microsoft.com/office/powerpoint/2010/main" val="1470522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26</a:t>
            </a:fld>
            <a:endParaRPr lang="en-US" dirty="0"/>
          </a:p>
        </p:txBody>
      </p:sp>
    </p:spTree>
    <p:extLst>
      <p:ext uri="{BB962C8B-B14F-4D97-AF65-F5344CB8AC3E}">
        <p14:creationId xmlns:p14="http://schemas.microsoft.com/office/powerpoint/2010/main" val="1869558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27</a:t>
            </a:fld>
            <a:endParaRPr lang="en-US" dirty="0"/>
          </a:p>
        </p:txBody>
      </p:sp>
    </p:spTree>
    <p:extLst>
      <p:ext uri="{BB962C8B-B14F-4D97-AF65-F5344CB8AC3E}">
        <p14:creationId xmlns:p14="http://schemas.microsoft.com/office/powerpoint/2010/main" val="896606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240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29</a:t>
            </a:fld>
            <a:endParaRPr lang="en-US" dirty="0"/>
          </a:p>
        </p:txBody>
      </p:sp>
    </p:spTree>
    <p:extLst>
      <p:ext uri="{BB962C8B-B14F-4D97-AF65-F5344CB8AC3E}">
        <p14:creationId xmlns:p14="http://schemas.microsoft.com/office/powerpoint/2010/main" val="422388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3</a:t>
            </a:fld>
            <a:endParaRPr lang="en-US" dirty="0"/>
          </a:p>
        </p:txBody>
      </p:sp>
    </p:spTree>
    <p:extLst>
      <p:ext uri="{BB962C8B-B14F-4D97-AF65-F5344CB8AC3E}">
        <p14:creationId xmlns:p14="http://schemas.microsoft.com/office/powerpoint/2010/main" val="27860027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1F7B4535-7696-90C5-39A5-70DA74BE98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5FAF78B-136D-4729-A741-ECAA701F1A83}" type="slidenum">
              <a:rPr lang="en-US" altLang="en-US">
                <a:solidFill>
                  <a:srgbClr val="000000"/>
                </a:solidFill>
                <a:cs typeface="Arial" panose="020B0604020202020204" pitchFamily="34" charset="0"/>
              </a:rPr>
              <a:pPr/>
              <a:t>30</a:t>
            </a:fld>
            <a:endParaRPr lang="en-US" altLang="en-US" dirty="0">
              <a:solidFill>
                <a:srgbClr val="000000"/>
              </a:solidFill>
              <a:cs typeface="Arial" panose="020B0604020202020204" pitchFamily="34" charset="0"/>
            </a:endParaRPr>
          </a:p>
        </p:txBody>
      </p:sp>
      <p:sp>
        <p:nvSpPr>
          <p:cNvPr id="72707" name="Rectangle 2">
            <a:extLst>
              <a:ext uri="{FF2B5EF4-FFF2-40B4-BE49-F238E27FC236}">
                <a16:creationId xmlns:a16="http://schemas.microsoft.com/office/drawing/2014/main" id="{209A03C6-F704-5D76-2FF6-C6B5FE0E62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a:extLst>
              <a:ext uri="{FF2B5EF4-FFF2-40B4-BE49-F238E27FC236}">
                <a16:creationId xmlns:a16="http://schemas.microsoft.com/office/drawing/2014/main" id="{8B8CA3B4-AF9A-DBF3-A842-758B2B14B8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39901971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31</a:t>
            </a:fld>
            <a:endParaRPr lang="en-US" dirty="0"/>
          </a:p>
        </p:txBody>
      </p:sp>
    </p:spTree>
    <p:extLst>
      <p:ext uri="{BB962C8B-B14F-4D97-AF65-F5344CB8AC3E}">
        <p14:creationId xmlns:p14="http://schemas.microsoft.com/office/powerpoint/2010/main" val="26236086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33</a:t>
            </a:fld>
            <a:endParaRPr lang="en-US" dirty="0"/>
          </a:p>
        </p:txBody>
      </p:sp>
    </p:spTree>
    <p:extLst>
      <p:ext uri="{BB962C8B-B14F-4D97-AF65-F5344CB8AC3E}">
        <p14:creationId xmlns:p14="http://schemas.microsoft.com/office/powerpoint/2010/main" val="38263756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34</a:t>
            </a:fld>
            <a:endParaRPr lang="en-US" dirty="0"/>
          </a:p>
        </p:txBody>
      </p:sp>
    </p:spTree>
    <p:extLst>
      <p:ext uri="{BB962C8B-B14F-4D97-AF65-F5344CB8AC3E}">
        <p14:creationId xmlns:p14="http://schemas.microsoft.com/office/powerpoint/2010/main" val="8092767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5439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1F7B4535-7696-90C5-39A5-70DA74BE98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5FAF78B-136D-4729-A741-ECAA701F1A83}" type="slidenum">
              <a:rPr lang="en-US" altLang="en-US">
                <a:solidFill>
                  <a:srgbClr val="000000"/>
                </a:solidFill>
                <a:cs typeface="Arial" panose="020B0604020202020204" pitchFamily="34" charset="0"/>
              </a:rPr>
              <a:pPr/>
              <a:t>36</a:t>
            </a:fld>
            <a:endParaRPr lang="en-US" altLang="en-US" dirty="0">
              <a:solidFill>
                <a:srgbClr val="000000"/>
              </a:solidFill>
              <a:cs typeface="Arial" panose="020B0604020202020204" pitchFamily="34" charset="0"/>
            </a:endParaRPr>
          </a:p>
        </p:txBody>
      </p:sp>
      <p:sp>
        <p:nvSpPr>
          <p:cNvPr id="72707" name="Rectangle 2">
            <a:extLst>
              <a:ext uri="{FF2B5EF4-FFF2-40B4-BE49-F238E27FC236}">
                <a16:creationId xmlns:a16="http://schemas.microsoft.com/office/drawing/2014/main" id="{209A03C6-F704-5D76-2FF6-C6B5FE0E62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a:extLst>
              <a:ext uri="{FF2B5EF4-FFF2-40B4-BE49-F238E27FC236}">
                <a16:creationId xmlns:a16="http://schemas.microsoft.com/office/drawing/2014/main" id="{8B8CA3B4-AF9A-DBF3-A842-758B2B14B8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18765928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829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38</a:t>
            </a:fld>
            <a:endParaRPr lang="en-US" dirty="0"/>
          </a:p>
        </p:txBody>
      </p:sp>
    </p:spTree>
    <p:extLst>
      <p:ext uri="{BB962C8B-B14F-4D97-AF65-F5344CB8AC3E}">
        <p14:creationId xmlns:p14="http://schemas.microsoft.com/office/powerpoint/2010/main" val="36193003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41</a:t>
            </a:fld>
            <a:endParaRPr lang="en-US" dirty="0"/>
          </a:p>
        </p:txBody>
      </p:sp>
    </p:spTree>
    <p:extLst>
      <p:ext uri="{BB962C8B-B14F-4D97-AF65-F5344CB8AC3E}">
        <p14:creationId xmlns:p14="http://schemas.microsoft.com/office/powerpoint/2010/main" val="14584793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43</a:t>
            </a:fld>
            <a:endParaRPr lang="en-US" dirty="0"/>
          </a:p>
        </p:txBody>
      </p:sp>
    </p:spTree>
    <p:extLst>
      <p:ext uri="{BB962C8B-B14F-4D97-AF65-F5344CB8AC3E}">
        <p14:creationId xmlns:p14="http://schemas.microsoft.com/office/powerpoint/2010/main" val="996079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4</a:t>
            </a:fld>
            <a:endParaRPr lang="en-US" dirty="0"/>
          </a:p>
        </p:txBody>
      </p:sp>
    </p:spTree>
    <p:extLst>
      <p:ext uri="{BB962C8B-B14F-4D97-AF65-F5344CB8AC3E}">
        <p14:creationId xmlns:p14="http://schemas.microsoft.com/office/powerpoint/2010/main" val="13642520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44</a:t>
            </a:fld>
            <a:endParaRPr lang="en-US" dirty="0"/>
          </a:p>
        </p:txBody>
      </p:sp>
    </p:spTree>
    <p:extLst>
      <p:ext uri="{BB962C8B-B14F-4D97-AF65-F5344CB8AC3E}">
        <p14:creationId xmlns:p14="http://schemas.microsoft.com/office/powerpoint/2010/main" val="6105720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45</a:t>
            </a:fld>
            <a:endParaRPr lang="en-US" dirty="0"/>
          </a:p>
        </p:txBody>
      </p:sp>
    </p:spTree>
    <p:extLst>
      <p:ext uri="{BB962C8B-B14F-4D97-AF65-F5344CB8AC3E}">
        <p14:creationId xmlns:p14="http://schemas.microsoft.com/office/powerpoint/2010/main" val="12498974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46</a:t>
            </a:fld>
            <a:endParaRPr lang="en-US" dirty="0"/>
          </a:p>
        </p:txBody>
      </p:sp>
    </p:spTree>
    <p:extLst>
      <p:ext uri="{BB962C8B-B14F-4D97-AF65-F5344CB8AC3E}">
        <p14:creationId xmlns:p14="http://schemas.microsoft.com/office/powerpoint/2010/main" val="1425097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5</a:t>
            </a:fld>
            <a:endParaRPr lang="en-US" dirty="0"/>
          </a:p>
        </p:txBody>
      </p:sp>
    </p:spTree>
    <p:extLst>
      <p:ext uri="{BB962C8B-B14F-4D97-AF65-F5344CB8AC3E}">
        <p14:creationId xmlns:p14="http://schemas.microsoft.com/office/powerpoint/2010/main" val="2754413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6</a:t>
            </a:fld>
            <a:endParaRPr lang="en-US" dirty="0"/>
          </a:p>
        </p:txBody>
      </p:sp>
    </p:spTree>
    <p:extLst>
      <p:ext uri="{BB962C8B-B14F-4D97-AF65-F5344CB8AC3E}">
        <p14:creationId xmlns:p14="http://schemas.microsoft.com/office/powerpoint/2010/main" val="1390750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1F7B4535-7696-90C5-39A5-70DA74BE98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5FAF78B-136D-4729-A741-ECAA701F1A83}" type="slidenum">
              <a:rPr lang="en-US" altLang="en-US">
                <a:solidFill>
                  <a:srgbClr val="000000"/>
                </a:solidFill>
                <a:cs typeface="Arial" panose="020B0604020202020204" pitchFamily="34" charset="0"/>
              </a:rPr>
              <a:pPr/>
              <a:t>7</a:t>
            </a:fld>
            <a:endParaRPr lang="en-US" altLang="en-US" dirty="0">
              <a:solidFill>
                <a:srgbClr val="000000"/>
              </a:solidFill>
              <a:cs typeface="Arial" panose="020B0604020202020204" pitchFamily="34" charset="0"/>
            </a:endParaRPr>
          </a:p>
        </p:txBody>
      </p:sp>
      <p:sp>
        <p:nvSpPr>
          <p:cNvPr id="72707" name="Rectangle 2">
            <a:extLst>
              <a:ext uri="{FF2B5EF4-FFF2-40B4-BE49-F238E27FC236}">
                <a16:creationId xmlns:a16="http://schemas.microsoft.com/office/drawing/2014/main" id="{209A03C6-F704-5D76-2FF6-C6B5FE0E62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a:extLst>
              <a:ext uri="{FF2B5EF4-FFF2-40B4-BE49-F238E27FC236}">
                <a16:creationId xmlns:a16="http://schemas.microsoft.com/office/drawing/2014/main" id="{8B8CA3B4-AF9A-DBF3-A842-758B2B14B8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69267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6484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9</a:t>
            </a:fld>
            <a:endParaRPr lang="en-US" dirty="0"/>
          </a:p>
        </p:txBody>
      </p:sp>
    </p:spTree>
    <p:extLst>
      <p:ext uri="{BB962C8B-B14F-4D97-AF65-F5344CB8AC3E}">
        <p14:creationId xmlns:p14="http://schemas.microsoft.com/office/powerpoint/2010/main" val="35889729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D4E51D-3A47-413E-B1BB-BDEF0A99731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75630269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40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8" name="Rectangle 7"/>
          <p:cNvSpPr>
            <a:spLocks noChangeAspect="1"/>
          </p:cNvSpPr>
          <p:nvPr/>
        </p:nvSpPr>
        <p:spPr>
          <a:xfrm>
            <a:off x="334487"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547244"/>
            <a:ext cx="8272212" cy="74124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35895" y="1671003"/>
            <a:ext cx="4066793" cy="272478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1313" y="1671003"/>
            <a:ext cx="4066794" cy="272478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F33448-939B-4EC9-AF81-FED917661257}" type="datetime1">
              <a:rPr lang="en-US" smtClean="0"/>
              <a:t>1/19/2024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20883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Text with Image Slide">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2EA3141D-8D77-7B45-BE7F-13BFE81E7D6D}"/>
              </a:ext>
            </a:extLst>
          </p:cNvPr>
          <p:cNvSpPr>
            <a:spLocks noGrp="1"/>
          </p:cNvSpPr>
          <p:nvPr>
            <p:ph type="title" hasCustomPrompt="1"/>
          </p:nvPr>
        </p:nvSpPr>
        <p:spPr>
          <a:xfrm>
            <a:off x="457200" y="274638"/>
            <a:ext cx="6400800" cy="914400"/>
          </a:xfrm>
          <a:prstGeom prst="rect">
            <a:avLst/>
          </a:prstGeom>
        </p:spPr>
        <p:txBody>
          <a:bodyPr lIns="0" tIns="0" rIns="0" bIns="0" anchor="ctr" anchorCtr="0"/>
          <a:lstStyle>
            <a:lvl1pPr>
              <a:defRPr sz="2400" b="0" i="0">
                <a:solidFill>
                  <a:srgbClr val="52469C"/>
                </a:solidFill>
                <a:latin typeface="Calibri" panose="020F0502020204030204" pitchFamily="34" charset="0"/>
                <a:cs typeface="Calibri" panose="020F0502020204030204" pitchFamily="34" charset="0"/>
              </a:defRPr>
            </a:lvl1pPr>
          </a:lstStyle>
          <a:p>
            <a:r>
              <a:rPr lang="en-US" dirty="0"/>
              <a:t>Content Page: Slide title goes here </a:t>
            </a:r>
            <a:br>
              <a:rPr lang="en-US" dirty="0"/>
            </a:br>
            <a:r>
              <a:rPr lang="en-US" dirty="0"/>
              <a:t>(Calibri Regular, 24PT)</a:t>
            </a:r>
          </a:p>
        </p:txBody>
      </p:sp>
      <p:sp>
        <p:nvSpPr>
          <p:cNvPr id="9" name="Content">
            <a:extLst>
              <a:ext uri="{FF2B5EF4-FFF2-40B4-BE49-F238E27FC236}">
                <a16:creationId xmlns:a16="http://schemas.microsoft.com/office/drawing/2014/main" id="{60BD91D3-E946-F84E-9020-2AC1B34982EA}"/>
              </a:ext>
            </a:extLst>
          </p:cNvPr>
          <p:cNvSpPr>
            <a:spLocks noGrp="1"/>
          </p:cNvSpPr>
          <p:nvPr>
            <p:ph type="body" sz="quarter" idx="13" hasCustomPrompt="1"/>
          </p:nvPr>
        </p:nvSpPr>
        <p:spPr>
          <a:xfrm>
            <a:off x="457200" y="1371600"/>
            <a:ext cx="3981450" cy="3383280"/>
          </a:xfrm>
          <a:prstGeom prst="rect">
            <a:avLst/>
          </a:prstGeom>
        </p:spPr>
        <p:txBody>
          <a:bodyPr lIns="0" tIns="0" rIns="0" bIns="0">
            <a:normAutofit/>
          </a:bodyPr>
          <a:lstStyle>
            <a:lvl1pPr marL="292608" indent="-182880">
              <a:lnSpc>
                <a:spcPct val="100000"/>
              </a:lnSpc>
              <a:spcBef>
                <a:spcPts val="0"/>
              </a:spcBef>
              <a:buClr>
                <a:schemeClr val="tx2"/>
              </a:buClr>
              <a:defRPr sz="1800"/>
            </a:lvl1pPr>
            <a:lvl2pPr marL="640080" indent="-182880">
              <a:lnSpc>
                <a:spcPct val="100000"/>
              </a:lnSpc>
              <a:spcBef>
                <a:spcPts val="0"/>
              </a:spcBef>
              <a:buClr>
                <a:schemeClr val="accent2"/>
              </a:buClr>
              <a:buFont typeface="Wingdings" pitchFamily="2" charset="2"/>
              <a:buChar char="§"/>
              <a:defRPr sz="1800">
                <a:solidFill>
                  <a:schemeClr val="accent2"/>
                </a:solidFill>
              </a:defRPr>
            </a:lvl2pPr>
            <a:lvl3pPr marL="914400" indent="-182880">
              <a:lnSpc>
                <a:spcPct val="100000"/>
              </a:lnSpc>
              <a:spcBef>
                <a:spcPts val="0"/>
              </a:spcBef>
              <a:buClr>
                <a:schemeClr val="accent2"/>
              </a:buClr>
              <a:buSzPct val="70000"/>
              <a:buFont typeface="Wingdings" pitchFamily="2" charset="2"/>
              <a:buChar char="Ø"/>
              <a:defRPr sz="1800"/>
            </a:lvl3pPr>
            <a:lvl4pPr marL="1188720" indent="-182880">
              <a:lnSpc>
                <a:spcPct val="100000"/>
              </a:lnSpc>
              <a:spcBef>
                <a:spcPts val="0"/>
              </a:spcBef>
              <a:buSzPct val="70000"/>
              <a:buFont typeface="Courier New" panose="02070309020205020404" pitchFamily="49" charset="0"/>
              <a:buChar char="o"/>
              <a:defRPr/>
            </a:lvl4pPr>
          </a:lstStyle>
          <a:p>
            <a:pPr marL="109728" indent="0" fontAlgn="ctr">
              <a:lnSpc>
                <a:spcPct val="105000"/>
              </a:lnSpc>
              <a:buNone/>
            </a:pPr>
            <a:r>
              <a:rPr lang="en-US" sz="1800" dirty="0"/>
              <a:t>Text without bullet 100% black</a:t>
            </a:r>
          </a:p>
          <a:p>
            <a:pPr lvl="0" fontAlgn="ctr">
              <a:lnSpc>
                <a:spcPct val="105000"/>
              </a:lnSpc>
            </a:pPr>
            <a:r>
              <a:rPr lang="en-US" dirty="0"/>
              <a:t>First bullet 100% black</a:t>
            </a:r>
          </a:p>
          <a:p>
            <a:pPr lvl="1" fontAlgn="ctr">
              <a:lnSpc>
                <a:spcPct val="105000"/>
              </a:lnSpc>
            </a:pPr>
            <a:r>
              <a:rPr lang="en-US" dirty="0"/>
              <a:t>Second bullet ATIA dark blue</a:t>
            </a:r>
          </a:p>
          <a:p>
            <a:pPr lvl="2" fontAlgn="ctr">
              <a:lnSpc>
                <a:spcPct val="105000"/>
              </a:lnSpc>
            </a:pPr>
            <a:r>
              <a:rPr lang="en-US" dirty="0">
                <a:solidFill>
                  <a:srgbClr val="636462"/>
                </a:solidFill>
              </a:rPr>
              <a:t>Third bullet 70% black</a:t>
            </a:r>
          </a:p>
          <a:p>
            <a:pPr lvl="3" fontAlgn="ctr">
              <a:lnSpc>
                <a:spcPct val="105000"/>
              </a:lnSpc>
              <a:buClr>
                <a:srgbClr val="52469C"/>
              </a:buClr>
            </a:pPr>
            <a:r>
              <a:rPr lang="en-US" dirty="0">
                <a:solidFill>
                  <a:srgbClr val="52469C"/>
                </a:solidFill>
              </a:rPr>
              <a:t>Fourth bullet ATIA purple</a:t>
            </a:r>
          </a:p>
        </p:txBody>
      </p:sp>
      <p:sp>
        <p:nvSpPr>
          <p:cNvPr id="4" name="Image">
            <a:extLst>
              <a:ext uri="{FF2B5EF4-FFF2-40B4-BE49-F238E27FC236}">
                <a16:creationId xmlns:a16="http://schemas.microsoft.com/office/drawing/2014/main" id="{E1F256F9-B362-9943-ABA0-F064173CA9E8}"/>
              </a:ext>
            </a:extLst>
          </p:cNvPr>
          <p:cNvSpPr>
            <a:spLocks noGrp="1"/>
          </p:cNvSpPr>
          <p:nvPr>
            <p:ph sz="half" idx="2" hasCustomPrompt="1"/>
          </p:nvPr>
        </p:nvSpPr>
        <p:spPr>
          <a:xfrm>
            <a:off x="4709161" y="1370013"/>
            <a:ext cx="3977639" cy="3200400"/>
          </a:xfrm>
          <a:prstGeom prst="rect">
            <a:avLst/>
          </a:prstGeom>
        </p:spPr>
        <p:txBody>
          <a:bodyPr/>
          <a:lstStyle>
            <a:lvl1pPr marL="0" indent="0">
              <a:buNone/>
              <a:defRPr sz="1800"/>
            </a:lvl1pPr>
          </a:lstStyle>
          <a:p>
            <a:pPr lvl="0"/>
            <a:r>
              <a:rPr lang="en-US" dirty="0"/>
              <a:t>Insert image here</a:t>
            </a:r>
          </a:p>
        </p:txBody>
      </p:sp>
      <p:sp>
        <p:nvSpPr>
          <p:cNvPr id="7" name="Slide Number">
            <a:extLst>
              <a:ext uri="{FF2B5EF4-FFF2-40B4-BE49-F238E27FC236}">
                <a16:creationId xmlns:a16="http://schemas.microsoft.com/office/drawing/2014/main" id="{979EF621-CF89-3843-B1A8-ABFF6D26C167}"/>
              </a:ext>
            </a:extLst>
          </p:cNvPr>
          <p:cNvSpPr>
            <a:spLocks noGrp="1"/>
          </p:cNvSpPr>
          <p:nvPr>
            <p:ph type="sldNum" sz="quarter" idx="12"/>
          </p:nvPr>
        </p:nvSpPr>
        <p:spPr/>
        <p:txBody>
          <a:bodyPr/>
          <a:lstStyle/>
          <a:p>
            <a:fld id="{3C227BEB-8A3B-F241-A7E1-855E870BE287}" type="slidenum">
              <a:rPr lang="en-US" smtClean="0"/>
              <a:t>‹#›</a:t>
            </a:fld>
            <a:endParaRPr lang="en-US" dirty="0"/>
          </a:p>
        </p:txBody>
      </p:sp>
    </p:spTree>
    <p:extLst>
      <p:ext uri="{BB962C8B-B14F-4D97-AF65-F5344CB8AC3E}">
        <p14:creationId xmlns:p14="http://schemas.microsoft.com/office/powerpoint/2010/main" val="1445587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Blank -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8162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Question or Speech bubble graphic">
            <a:extLst>
              <a:ext uri="{FF2B5EF4-FFF2-40B4-BE49-F238E27FC236}">
                <a16:creationId xmlns:a16="http://schemas.microsoft.com/office/drawing/2014/main" id="{580FA440-5716-DED0-CBB7-9FFB4F010A89}"/>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11170980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4 Icon Bullets Horizontal">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F625DE42-6A2A-D745-B1F8-2AF2793533BE}"/>
              </a:ext>
            </a:extLst>
          </p:cNvPr>
          <p:cNvSpPr>
            <a:spLocks noChangeAspect="1"/>
          </p:cNvSpPr>
          <p:nvPr userDrawn="1"/>
        </p:nvSpPr>
        <p:spPr>
          <a:xfrm>
            <a:off x="6303451" y="2986046"/>
            <a:ext cx="781811" cy="78181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noProof="0" dirty="0"/>
          </a:p>
        </p:txBody>
      </p:sp>
      <p:sp>
        <p:nvSpPr>
          <p:cNvPr id="33" name="Picture Placeholder 9">
            <a:extLst>
              <a:ext uri="{FF2B5EF4-FFF2-40B4-BE49-F238E27FC236}">
                <a16:creationId xmlns:a16="http://schemas.microsoft.com/office/drawing/2014/main" id="{A87D37E3-62A9-1F44-8520-EBED16BF1C0F}"/>
              </a:ext>
            </a:extLst>
          </p:cNvPr>
          <p:cNvSpPr>
            <a:spLocks noGrp="1"/>
          </p:cNvSpPr>
          <p:nvPr>
            <p:ph type="pic" sz="quarter" idx="24" hasCustomPrompt="1"/>
          </p:nvPr>
        </p:nvSpPr>
        <p:spPr>
          <a:xfrm>
            <a:off x="6401325" y="3092344"/>
            <a:ext cx="586063" cy="569214"/>
          </a:xfrm>
          <a:prstGeom prst="ellipse">
            <a:avLst/>
          </a:prstGeom>
          <a:noFill/>
          <a:effectLst/>
        </p:spPr>
        <p:txBody>
          <a:bodyPr anchor="ctr">
            <a:normAutofit/>
          </a:bodyPr>
          <a:lstStyle>
            <a:lvl1pPr marL="0" indent="0" algn="ctr">
              <a:buNone/>
              <a:defRPr sz="900" i="1"/>
            </a:lvl1pPr>
          </a:lstStyle>
          <a:p>
            <a:r>
              <a:rPr lang="en-US" noProof="0" dirty="0"/>
              <a:t>Select Icon</a:t>
            </a:r>
          </a:p>
        </p:txBody>
      </p:sp>
      <p:sp>
        <p:nvSpPr>
          <p:cNvPr id="29" name="Oval 28">
            <a:extLst>
              <a:ext uri="{FF2B5EF4-FFF2-40B4-BE49-F238E27FC236}">
                <a16:creationId xmlns:a16="http://schemas.microsoft.com/office/drawing/2014/main" id="{75F8797D-AFBD-534A-AC82-DE2B7BAECE83}"/>
              </a:ext>
            </a:extLst>
          </p:cNvPr>
          <p:cNvSpPr>
            <a:spLocks noChangeAspect="1"/>
          </p:cNvSpPr>
          <p:nvPr userDrawn="1"/>
        </p:nvSpPr>
        <p:spPr>
          <a:xfrm>
            <a:off x="6303451" y="1449211"/>
            <a:ext cx="781811" cy="78181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noProof="0" dirty="0"/>
          </a:p>
        </p:txBody>
      </p:sp>
      <p:sp>
        <p:nvSpPr>
          <p:cNvPr id="30" name="Picture Placeholder 9">
            <a:extLst>
              <a:ext uri="{FF2B5EF4-FFF2-40B4-BE49-F238E27FC236}">
                <a16:creationId xmlns:a16="http://schemas.microsoft.com/office/drawing/2014/main" id="{EFE809D2-16A3-B143-BC10-FEC397E62C62}"/>
              </a:ext>
            </a:extLst>
          </p:cNvPr>
          <p:cNvSpPr>
            <a:spLocks noGrp="1"/>
          </p:cNvSpPr>
          <p:nvPr>
            <p:ph type="pic" sz="quarter" idx="23" hasCustomPrompt="1"/>
          </p:nvPr>
        </p:nvSpPr>
        <p:spPr>
          <a:xfrm>
            <a:off x="6401325" y="1555509"/>
            <a:ext cx="586063" cy="569214"/>
          </a:xfrm>
          <a:prstGeom prst="ellipse">
            <a:avLst/>
          </a:prstGeom>
          <a:noFill/>
          <a:effectLst/>
        </p:spPr>
        <p:txBody>
          <a:bodyPr anchor="ctr">
            <a:normAutofit/>
          </a:bodyPr>
          <a:lstStyle>
            <a:lvl1pPr marL="0" indent="0" algn="ctr">
              <a:buNone/>
              <a:defRPr sz="900" i="1"/>
            </a:lvl1pPr>
          </a:lstStyle>
          <a:p>
            <a:r>
              <a:rPr lang="en-US" noProof="0" dirty="0"/>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2227" y="0"/>
            <a:ext cx="9144000" cy="51435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7" y="1715316"/>
            <a:ext cx="2579161" cy="1712868"/>
          </a:xfrm>
        </p:spPr>
        <p:txBody>
          <a:bodyPr anchor="ctr"/>
          <a:lstStyle>
            <a:lvl1pPr algn="l">
              <a:defRPr sz="1725" b="0" cap="none"/>
            </a:lvl1pPr>
          </a:lstStyle>
          <a:p>
            <a:r>
              <a:rPr lang="en-US" noProof="0"/>
              <a:t>Click to edit Master title style</a:t>
            </a:r>
          </a:p>
        </p:txBody>
      </p:sp>
      <p:sp>
        <p:nvSpPr>
          <p:cNvPr id="4" name="Date Placeholder 3"/>
          <p:cNvSpPr>
            <a:spLocks noGrp="1"/>
          </p:cNvSpPr>
          <p:nvPr>
            <p:ph type="dt" sz="half" idx="10"/>
          </p:nvPr>
        </p:nvSpPr>
        <p:spPr/>
        <p:txBody>
          <a:bodyPr/>
          <a:lstStyle/>
          <a:p>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4642252" y="1380744"/>
            <a:ext cx="1571285" cy="918792"/>
          </a:xfrm>
        </p:spPr>
        <p:txBody>
          <a:bodyPr anchor="ctr">
            <a:noAutofit/>
          </a:bodyPr>
          <a:lstStyle>
            <a:lvl1pPr marL="0" indent="0" algn="l">
              <a:buNone/>
              <a:defRPr sz="900"/>
            </a:lvl1pPr>
          </a:lstStyle>
          <a:p>
            <a:pPr lvl="0"/>
            <a:r>
              <a:rPr lang="en-US" noProof="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7139650" y="1380744"/>
            <a:ext cx="1571285" cy="918792"/>
          </a:xfrm>
        </p:spPr>
        <p:txBody>
          <a:bodyPr anchor="ctr">
            <a:noAutofit/>
          </a:bodyPr>
          <a:lstStyle>
            <a:lvl1pPr marL="0" indent="0" algn="l">
              <a:buNone/>
              <a:defRPr sz="900"/>
            </a:lvl1pPr>
          </a:lstStyle>
          <a:p>
            <a:pPr lvl="0"/>
            <a:r>
              <a:rPr lang="en-US" noProof="0"/>
              <a:t>Edit bullet description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4642252" y="2918647"/>
            <a:ext cx="1571285" cy="916608"/>
          </a:xfrm>
        </p:spPr>
        <p:txBody>
          <a:bodyPr anchor="ctr">
            <a:noAutofit/>
          </a:bodyPr>
          <a:lstStyle>
            <a:lvl1pPr marL="0" indent="0" algn="l">
              <a:buNone/>
              <a:defRPr sz="900"/>
            </a:lvl1pPr>
          </a:lstStyle>
          <a:p>
            <a:pPr lvl="0"/>
            <a:r>
              <a:rPr lang="en-US" noProof="0"/>
              <a:t>Edit bullet description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7139650" y="2918647"/>
            <a:ext cx="1571285" cy="916608"/>
          </a:xfrm>
        </p:spPr>
        <p:txBody>
          <a:bodyPr anchor="ctr">
            <a:noAutofit/>
          </a:bodyPr>
          <a:lstStyle>
            <a:lvl1pPr marL="0" indent="0" algn="l">
              <a:buNone/>
              <a:defRPr sz="900"/>
            </a:lvl1pPr>
          </a:lstStyle>
          <a:p>
            <a:pPr lvl="0"/>
            <a:r>
              <a:rPr lang="en-US" noProof="0"/>
              <a:t>Edit bullet description</a:t>
            </a:r>
          </a:p>
        </p:txBody>
      </p:sp>
      <p:sp>
        <p:nvSpPr>
          <p:cNvPr id="20" name="Oval 19">
            <a:extLst>
              <a:ext uri="{FF2B5EF4-FFF2-40B4-BE49-F238E27FC236}">
                <a16:creationId xmlns:a16="http://schemas.microsoft.com/office/drawing/2014/main" id="{73963115-25B3-494B-9A13-AC92EFE94C09}"/>
              </a:ext>
            </a:extLst>
          </p:cNvPr>
          <p:cNvSpPr>
            <a:spLocks noChangeAspect="1"/>
          </p:cNvSpPr>
          <p:nvPr userDrawn="1"/>
        </p:nvSpPr>
        <p:spPr>
          <a:xfrm>
            <a:off x="3803247" y="1449211"/>
            <a:ext cx="781811" cy="78181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noProof="0" dirty="0"/>
          </a:p>
        </p:txBody>
      </p:sp>
      <p:sp>
        <p:nvSpPr>
          <p:cNvPr id="21" name="Picture Placeholder 9">
            <a:extLst>
              <a:ext uri="{FF2B5EF4-FFF2-40B4-BE49-F238E27FC236}">
                <a16:creationId xmlns:a16="http://schemas.microsoft.com/office/drawing/2014/main" id="{3C759269-D6E6-2B41-8BEE-8B5AFB809B6A}"/>
              </a:ext>
            </a:extLst>
          </p:cNvPr>
          <p:cNvSpPr>
            <a:spLocks noGrp="1"/>
          </p:cNvSpPr>
          <p:nvPr>
            <p:ph type="pic" sz="quarter" idx="21" hasCustomPrompt="1"/>
          </p:nvPr>
        </p:nvSpPr>
        <p:spPr>
          <a:xfrm>
            <a:off x="3901121" y="1555509"/>
            <a:ext cx="586063" cy="569214"/>
          </a:xfrm>
          <a:prstGeom prst="ellipse">
            <a:avLst/>
          </a:prstGeom>
          <a:noFill/>
          <a:effectLst/>
        </p:spPr>
        <p:txBody>
          <a:bodyPr anchor="ctr">
            <a:normAutofit/>
          </a:bodyPr>
          <a:lstStyle>
            <a:lvl1pPr marL="0" indent="0" algn="ctr">
              <a:buNone/>
              <a:defRPr sz="900" i="1"/>
            </a:lvl1pPr>
          </a:lstStyle>
          <a:p>
            <a:r>
              <a:rPr lang="en-US" noProof="0" dirty="0"/>
              <a:t>Select Icon</a:t>
            </a:r>
          </a:p>
        </p:txBody>
      </p:sp>
      <p:sp>
        <p:nvSpPr>
          <p:cNvPr id="22" name="Oval 21">
            <a:extLst>
              <a:ext uri="{FF2B5EF4-FFF2-40B4-BE49-F238E27FC236}">
                <a16:creationId xmlns:a16="http://schemas.microsoft.com/office/drawing/2014/main" id="{43E569D5-DC38-7C46-95CD-ACFBFBF591A2}"/>
              </a:ext>
            </a:extLst>
          </p:cNvPr>
          <p:cNvSpPr>
            <a:spLocks noChangeAspect="1"/>
          </p:cNvSpPr>
          <p:nvPr userDrawn="1"/>
        </p:nvSpPr>
        <p:spPr>
          <a:xfrm>
            <a:off x="3803247" y="2986046"/>
            <a:ext cx="781811" cy="7818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noProof="0" dirty="0"/>
          </a:p>
        </p:txBody>
      </p:sp>
      <p:sp>
        <p:nvSpPr>
          <p:cNvPr id="24" name="Picture Placeholder 9">
            <a:extLst>
              <a:ext uri="{FF2B5EF4-FFF2-40B4-BE49-F238E27FC236}">
                <a16:creationId xmlns:a16="http://schemas.microsoft.com/office/drawing/2014/main" id="{E8396DFD-D667-2648-9BE4-6237690F7999}"/>
              </a:ext>
            </a:extLst>
          </p:cNvPr>
          <p:cNvSpPr>
            <a:spLocks noGrp="1"/>
          </p:cNvSpPr>
          <p:nvPr>
            <p:ph type="pic" sz="quarter" idx="22" hasCustomPrompt="1"/>
          </p:nvPr>
        </p:nvSpPr>
        <p:spPr>
          <a:xfrm>
            <a:off x="3901121" y="3092344"/>
            <a:ext cx="586063" cy="569214"/>
          </a:xfrm>
          <a:prstGeom prst="ellipse">
            <a:avLst/>
          </a:prstGeom>
          <a:noFill/>
          <a:effectLst/>
        </p:spPr>
        <p:txBody>
          <a:bodyPr anchor="ctr">
            <a:normAutofit/>
          </a:bodyPr>
          <a:lstStyle>
            <a:lvl1pPr marL="0" indent="0" algn="ctr">
              <a:buNone/>
              <a:defRPr sz="900" i="1"/>
            </a:lvl1pPr>
          </a:lstStyle>
          <a:p>
            <a:r>
              <a:rPr lang="en-US" noProof="0" dirty="0"/>
              <a:t>Select Icon</a:t>
            </a:r>
          </a:p>
        </p:txBody>
      </p:sp>
    </p:spTree>
    <p:extLst>
      <p:ext uri="{BB962C8B-B14F-4D97-AF65-F5344CB8AC3E}">
        <p14:creationId xmlns:p14="http://schemas.microsoft.com/office/powerpoint/2010/main" val="3823497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vider Slide - Text (Whit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30E4D1E-F920-4137-092C-B85FCC1F73D5}"/>
              </a:ext>
            </a:extLst>
          </p:cNvPr>
          <p:cNvSpPr>
            <a:spLocks noGrp="1"/>
          </p:cNvSpPr>
          <p:nvPr>
            <p:ph type="title" hasCustomPrompt="1"/>
          </p:nvPr>
        </p:nvSpPr>
        <p:spPr>
          <a:xfrm>
            <a:off x="0" y="0"/>
            <a:ext cx="4572000" cy="5143500"/>
          </a:xfrm>
          <a:prstGeom prst="rect">
            <a:avLst/>
          </a:prstGeom>
          <a:solidFill>
            <a:schemeClr val="bg1"/>
          </a:solidFill>
        </p:spPr>
        <p:txBody>
          <a:bodyPr lIns="457200" tIns="274320" rIns="457200" bIns="274320" anchor="ctr"/>
          <a:lstStyle>
            <a:lvl1pPr>
              <a:defRPr sz="3200"/>
            </a:lvl1pPr>
          </a:lstStyle>
          <a:p>
            <a:r>
              <a:rPr lang="en-US" dirty="0"/>
              <a:t>Divider slides can be helpful with organizing your presentation</a:t>
            </a:r>
          </a:p>
        </p:txBody>
      </p:sp>
    </p:spTree>
    <p:extLst>
      <p:ext uri="{BB962C8B-B14F-4D97-AF65-F5344CB8AC3E}">
        <p14:creationId xmlns:p14="http://schemas.microsoft.com/office/powerpoint/2010/main" val="2458726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vider Slide -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62507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 Header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F3369E-D815-1E65-D3F4-D04651BF67BC}"/>
              </a:ext>
            </a:extLst>
          </p:cNvPr>
          <p:cNvSpPr/>
          <p:nvPr userDrawn="1"/>
        </p:nvSpPr>
        <p:spPr>
          <a:xfrm>
            <a:off x="1" y="0"/>
            <a:ext cx="9144000" cy="914400"/>
          </a:xfrm>
          <a:prstGeom prst="rect">
            <a:avLst/>
          </a:prstGeom>
          <a:gradFill>
            <a:gsLst>
              <a:gs pos="0">
                <a:srgbClr val="E1E1E1">
                  <a:alpha val="0"/>
                </a:srgbClr>
              </a:gs>
              <a:gs pos="100000">
                <a:srgbClr val="E1E1E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Title">
            <a:extLst>
              <a:ext uri="{FF2B5EF4-FFF2-40B4-BE49-F238E27FC236}">
                <a16:creationId xmlns:a16="http://schemas.microsoft.com/office/drawing/2014/main" id="{BBFC146C-8EDA-5FB3-D2D6-FF4B4499838B}"/>
              </a:ext>
            </a:extLst>
          </p:cNvPr>
          <p:cNvSpPr>
            <a:spLocks noGrp="1"/>
          </p:cNvSpPr>
          <p:nvPr>
            <p:ph type="ctrTitle" hasCustomPrompt="1"/>
          </p:nvPr>
        </p:nvSpPr>
        <p:spPr>
          <a:xfrm>
            <a:off x="457198" y="139747"/>
            <a:ext cx="5943600" cy="640080"/>
          </a:xfrm>
          <a:prstGeom prst="rect">
            <a:avLst/>
          </a:prstGeom>
        </p:spPr>
        <p:txBody>
          <a:bodyPr lIns="0" tIns="0" rIns="0" bIns="0" anchor="ctr" anchorCtr="0"/>
          <a:lstStyle>
            <a:lvl1pPr algn="l">
              <a:defRPr sz="2400" b="0" i="0">
                <a:solidFill>
                  <a:srgbClr val="005192"/>
                </a:solidFill>
                <a:latin typeface="Calibri" panose="020F0502020204030204" pitchFamily="34" charset="0"/>
                <a:cs typeface="Calibri" panose="020F0502020204030204" pitchFamily="34" charset="0"/>
              </a:defRPr>
            </a:lvl1pPr>
          </a:lstStyle>
          <a:p>
            <a:r>
              <a:rPr lang="en-US" dirty="0"/>
              <a:t>Title Here (Calibri Regular, 24 PT)</a:t>
            </a:r>
          </a:p>
        </p:txBody>
      </p:sp>
      <p:sp>
        <p:nvSpPr>
          <p:cNvPr id="11" name="Text Placeholder 10">
            <a:extLst>
              <a:ext uri="{FF2B5EF4-FFF2-40B4-BE49-F238E27FC236}">
                <a16:creationId xmlns:a16="http://schemas.microsoft.com/office/drawing/2014/main" id="{409177D4-11EE-AA88-2EA5-DEE94E73DECD}"/>
              </a:ext>
            </a:extLst>
          </p:cNvPr>
          <p:cNvSpPr>
            <a:spLocks noGrp="1"/>
          </p:cNvSpPr>
          <p:nvPr>
            <p:ph type="body" sz="quarter" idx="10"/>
          </p:nvPr>
        </p:nvSpPr>
        <p:spPr>
          <a:xfrm>
            <a:off x="457200" y="1188720"/>
            <a:ext cx="8213725" cy="3383280"/>
          </a:xfrm>
          <a:prstGeom prst="rect">
            <a:avLst/>
          </a:prstGeom>
        </p:spPr>
        <p:txBody>
          <a:bodyPr lIns="0"/>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0" name="Picture 9">
            <a:extLst>
              <a:ext uri="{FF2B5EF4-FFF2-40B4-BE49-F238E27FC236}">
                <a16:creationId xmlns:a16="http://schemas.microsoft.com/office/drawing/2014/main" id="{7B1AAD95-8617-D472-88C4-DFE31C59790C}"/>
              </a:ext>
              <a:ext uri="{C183D7F6-B498-43B3-948B-1728B52AA6E4}">
                <adec:decorative xmlns:adec="http://schemas.microsoft.com/office/drawing/2017/decorative" val="1"/>
              </a:ext>
            </a:extLst>
          </p:cNvPr>
          <p:cNvPicPr>
            <a:picLocks noChangeAspect="1"/>
          </p:cNvPicPr>
          <p:nvPr userDrawn="1"/>
        </p:nvPicPr>
        <p:blipFill rotWithShape="1">
          <a:blip r:embed="rId2"/>
          <a:srcRect l="-13397" t="28782" r="-1" b="30705"/>
          <a:stretch/>
        </p:blipFill>
        <p:spPr>
          <a:xfrm>
            <a:off x="6202045" y="32513"/>
            <a:ext cx="2377440" cy="849374"/>
          </a:xfrm>
          <a:prstGeom prst="rect">
            <a:avLst/>
          </a:prstGeom>
        </p:spPr>
      </p:pic>
    </p:spTree>
    <p:extLst>
      <p:ext uri="{BB962C8B-B14F-4D97-AF65-F5344CB8AC3E}">
        <p14:creationId xmlns:p14="http://schemas.microsoft.com/office/powerpoint/2010/main" val="255731929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 Header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19829E-6A29-24D3-FC38-7186877BD0DD}"/>
              </a:ext>
            </a:extLst>
          </p:cNvPr>
          <p:cNvSpPr/>
          <p:nvPr userDrawn="1"/>
        </p:nvSpPr>
        <p:spPr>
          <a:xfrm>
            <a:off x="1" y="0"/>
            <a:ext cx="9144000" cy="914400"/>
          </a:xfrm>
          <a:prstGeom prst="rect">
            <a:avLst/>
          </a:prstGeom>
          <a:gradFill>
            <a:gsLst>
              <a:gs pos="0">
                <a:srgbClr val="E1E1E1">
                  <a:alpha val="0"/>
                </a:srgbClr>
              </a:gs>
              <a:gs pos="100000">
                <a:srgbClr val="E1E1E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Title">
            <a:extLst>
              <a:ext uri="{FF2B5EF4-FFF2-40B4-BE49-F238E27FC236}">
                <a16:creationId xmlns:a16="http://schemas.microsoft.com/office/drawing/2014/main" id="{BBFC146C-8EDA-5FB3-D2D6-FF4B4499838B}"/>
              </a:ext>
            </a:extLst>
          </p:cNvPr>
          <p:cNvSpPr>
            <a:spLocks noGrp="1"/>
          </p:cNvSpPr>
          <p:nvPr>
            <p:ph type="ctrTitle" hasCustomPrompt="1"/>
          </p:nvPr>
        </p:nvSpPr>
        <p:spPr>
          <a:xfrm>
            <a:off x="457198" y="139747"/>
            <a:ext cx="5943600" cy="640080"/>
          </a:xfrm>
          <a:prstGeom prst="rect">
            <a:avLst/>
          </a:prstGeom>
        </p:spPr>
        <p:txBody>
          <a:bodyPr lIns="0" tIns="0" rIns="0" bIns="0" anchor="ctr" anchorCtr="0"/>
          <a:lstStyle>
            <a:lvl1pPr algn="l">
              <a:defRPr sz="2400" b="0" i="0">
                <a:solidFill>
                  <a:srgbClr val="005192"/>
                </a:solidFill>
                <a:latin typeface="Calibri" panose="020F0502020204030204" pitchFamily="34" charset="0"/>
                <a:cs typeface="Calibri" panose="020F0502020204030204" pitchFamily="34" charset="0"/>
              </a:defRPr>
            </a:lvl1pPr>
          </a:lstStyle>
          <a:p>
            <a:r>
              <a:rPr lang="en-US" dirty="0"/>
              <a:t>Title Here (Calibri Regular, 24 PT)</a:t>
            </a:r>
          </a:p>
        </p:txBody>
      </p:sp>
      <p:sp>
        <p:nvSpPr>
          <p:cNvPr id="11" name="Text Placeholder 10">
            <a:extLst>
              <a:ext uri="{FF2B5EF4-FFF2-40B4-BE49-F238E27FC236}">
                <a16:creationId xmlns:a16="http://schemas.microsoft.com/office/drawing/2014/main" id="{409177D4-11EE-AA88-2EA5-DEE94E73DECD}"/>
              </a:ext>
            </a:extLst>
          </p:cNvPr>
          <p:cNvSpPr>
            <a:spLocks noGrp="1"/>
          </p:cNvSpPr>
          <p:nvPr>
            <p:ph type="body" sz="quarter" idx="10"/>
          </p:nvPr>
        </p:nvSpPr>
        <p:spPr>
          <a:xfrm>
            <a:off x="457200" y="1188720"/>
            <a:ext cx="8213725" cy="3383280"/>
          </a:xfrm>
          <a:prstGeom prst="rect">
            <a:avLst/>
          </a:prstGeom>
        </p:spPr>
        <p:txBody>
          <a:bodyPr lIns="0"/>
          <a:lstStyle>
            <a:lvl1pPr marL="0" indent="0">
              <a:buNone/>
              <a:defRPr/>
            </a:lvl1pPr>
          </a:lstStyle>
          <a:p>
            <a:pPr lvl="0"/>
            <a:r>
              <a:rPr lang="en-US" dirty="0"/>
              <a:t>Click to edit Master text styles</a:t>
            </a:r>
          </a:p>
        </p:txBody>
      </p:sp>
      <p:pic>
        <p:nvPicPr>
          <p:cNvPr id="6" name="Picture 5">
            <a:extLst>
              <a:ext uri="{FF2B5EF4-FFF2-40B4-BE49-F238E27FC236}">
                <a16:creationId xmlns:a16="http://schemas.microsoft.com/office/drawing/2014/main" id="{58A0E967-8363-52DB-4FF4-BE2C074CE795}"/>
              </a:ext>
              <a:ext uri="{C183D7F6-B498-43B3-948B-1728B52AA6E4}">
                <adec:decorative xmlns:adec="http://schemas.microsoft.com/office/drawing/2017/decorative" val="1"/>
              </a:ext>
            </a:extLst>
          </p:cNvPr>
          <p:cNvPicPr>
            <a:picLocks noChangeAspect="1"/>
          </p:cNvPicPr>
          <p:nvPr userDrawn="1"/>
        </p:nvPicPr>
        <p:blipFill rotWithShape="1">
          <a:blip r:embed="rId2"/>
          <a:srcRect l="-13397" t="28782" r="-1" b="30705"/>
          <a:stretch/>
        </p:blipFill>
        <p:spPr>
          <a:xfrm>
            <a:off x="6202045" y="32513"/>
            <a:ext cx="2377440" cy="849374"/>
          </a:xfrm>
          <a:prstGeom prst="rect">
            <a:avLst/>
          </a:prstGeom>
        </p:spPr>
      </p:pic>
    </p:spTree>
    <p:extLst>
      <p:ext uri="{BB962C8B-B14F-4D97-AF65-F5344CB8AC3E}">
        <p14:creationId xmlns:p14="http://schemas.microsoft.com/office/powerpoint/2010/main" val="6981372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ntent - Header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ED1A24-633B-8E49-1BF0-BAC16D64B571}"/>
              </a:ext>
            </a:extLst>
          </p:cNvPr>
          <p:cNvSpPr/>
          <p:nvPr userDrawn="1"/>
        </p:nvSpPr>
        <p:spPr>
          <a:xfrm>
            <a:off x="1" y="0"/>
            <a:ext cx="9144000" cy="914400"/>
          </a:xfrm>
          <a:prstGeom prst="rect">
            <a:avLst/>
          </a:prstGeom>
          <a:gradFill>
            <a:gsLst>
              <a:gs pos="0">
                <a:srgbClr val="E1E1E1">
                  <a:alpha val="0"/>
                </a:srgbClr>
              </a:gs>
              <a:gs pos="100000">
                <a:srgbClr val="E1E1E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Title">
            <a:extLst>
              <a:ext uri="{FF2B5EF4-FFF2-40B4-BE49-F238E27FC236}">
                <a16:creationId xmlns:a16="http://schemas.microsoft.com/office/drawing/2014/main" id="{BBFC146C-8EDA-5FB3-D2D6-FF4B4499838B}"/>
              </a:ext>
            </a:extLst>
          </p:cNvPr>
          <p:cNvSpPr>
            <a:spLocks noGrp="1"/>
          </p:cNvSpPr>
          <p:nvPr>
            <p:ph type="ctrTitle" hasCustomPrompt="1"/>
          </p:nvPr>
        </p:nvSpPr>
        <p:spPr>
          <a:xfrm>
            <a:off x="457198" y="139747"/>
            <a:ext cx="5943600" cy="640080"/>
          </a:xfrm>
          <a:prstGeom prst="rect">
            <a:avLst/>
          </a:prstGeom>
        </p:spPr>
        <p:txBody>
          <a:bodyPr lIns="0" tIns="0" rIns="0" bIns="0" anchor="ctr" anchorCtr="0"/>
          <a:lstStyle>
            <a:lvl1pPr algn="l">
              <a:defRPr sz="2400" b="0" i="0">
                <a:solidFill>
                  <a:srgbClr val="005192"/>
                </a:solidFill>
                <a:latin typeface="Calibri" panose="020F0502020204030204" pitchFamily="34" charset="0"/>
                <a:cs typeface="Calibri" panose="020F0502020204030204" pitchFamily="34" charset="0"/>
              </a:defRPr>
            </a:lvl1pPr>
          </a:lstStyle>
          <a:p>
            <a:r>
              <a:rPr lang="en-US" dirty="0"/>
              <a:t>Title Here (Calibri Regular, 24 PT)</a:t>
            </a:r>
          </a:p>
        </p:txBody>
      </p:sp>
      <p:sp>
        <p:nvSpPr>
          <p:cNvPr id="11" name="Text Placeholder 10">
            <a:extLst>
              <a:ext uri="{FF2B5EF4-FFF2-40B4-BE49-F238E27FC236}">
                <a16:creationId xmlns:a16="http://schemas.microsoft.com/office/drawing/2014/main" id="{409177D4-11EE-AA88-2EA5-DEE94E73DECD}"/>
              </a:ext>
            </a:extLst>
          </p:cNvPr>
          <p:cNvSpPr>
            <a:spLocks noGrp="1"/>
          </p:cNvSpPr>
          <p:nvPr>
            <p:ph type="body" sz="quarter" idx="10"/>
          </p:nvPr>
        </p:nvSpPr>
        <p:spPr>
          <a:xfrm>
            <a:off x="457200" y="1188720"/>
            <a:ext cx="3974951" cy="3383280"/>
          </a:xfrm>
          <a:prstGeom prst="rect">
            <a:avLst/>
          </a:prstGeom>
        </p:spPr>
        <p:txBody>
          <a:bodyPr lIns="0"/>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Picture Placeholder 3">
            <a:extLst>
              <a:ext uri="{FF2B5EF4-FFF2-40B4-BE49-F238E27FC236}">
                <a16:creationId xmlns:a16="http://schemas.microsoft.com/office/drawing/2014/main" id="{B601524B-5750-2A57-CE33-70C6F11CB394}"/>
              </a:ext>
            </a:extLst>
          </p:cNvPr>
          <p:cNvSpPr>
            <a:spLocks noGrp="1"/>
          </p:cNvSpPr>
          <p:nvPr>
            <p:ph type="pic" sz="quarter" idx="17" hasCustomPrompt="1"/>
          </p:nvPr>
        </p:nvSpPr>
        <p:spPr>
          <a:xfrm>
            <a:off x="4803291" y="1188720"/>
            <a:ext cx="3977639" cy="3383280"/>
          </a:xfrm>
          <a:prstGeom prst="rect">
            <a:avLst/>
          </a:prstGeom>
        </p:spPr>
        <p:txBody>
          <a:bodyPr/>
          <a:lstStyle>
            <a:lvl1pPr marL="0" indent="0">
              <a:buNone/>
              <a:defRPr sz="1800"/>
            </a:lvl1pPr>
          </a:lstStyle>
          <a:p>
            <a:r>
              <a:rPr lang="en-US" dirty="0"/>
              <a:t>Insert image here</a:t>
            </a:r>
          </a:p>
        </p:txBody>
      </p:sp>
      <p:pic>
        <p:nvPicPr>
          <p:cNvPr id="8" name="Picture 7">
            <a:extLst>
              <a:ext uri="{FF2B5EF4-FFF2-40B4-BE49-F238E27FC236}">
                <a16:creationId xmlns:a16="http://schemas.microsoft.com/office/drawing/2014/main" id="{EB5412E0-E469-3864-3682-EBF6BC48C4F1}"/>
              </a:ext>
              <a:ext uri="{C183D7F6-B498-43B3-948B-1728B52AA6E4}">
                <adec:decorative xmlns:adec="http://schemas.microsoft.com/office/drawing/2017/decorative" val="1"/>
              </a:ext>
            </a:extLst>
          </p:cNvPr>
          <p:cNvPicPr>
            <a:picLocks noChangeAspect="1"/>
          </p:cNvPicPr>
          <p:nvPr userDrawn="1"/>
        </p:nvPicPr>
        <p:blipFill rotWithShape="1">
          <a:blip r:embed="rId2"/>
          <a:srcRect l="-13397" t="28782" r="-1" b="30705"/>
          <a:stretch/>
        </p:blipFill>
        <p:spPr>
          <a:xfrm>
            <a:off x="6202045" y="32513"/>
            <a:ext cx="2377440" cy="849374"/>
          </a:xfrm>
          <a:prstGeom prst="rect">
            <a:avLst/>
          </a:prstGeom>
        </p:spPr>
      </p:pic>
    </p:spTree>
    <p:extLst>
      <p:ext uri="{BB962C8B-B14F-4D97-AF65-F5344CB8AC3E}">
        <p14:creationId xmlns:p14="http://schemas.microsoft.com/office/powerpoint/2010/main" val="1908358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lvl1pPr>
              <a:defRPr>
                <a:latin typeface="Arial" pitchFamily="34" charset="0"/>
                <a:cs typeface="Arial" pitchFamily="34" charset="0"/>
              </a:defRPr>
            </a:lvl1p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513C221-E49F-8367-086F-3422B0D799C7}"/>
              </a:ext>
            </a:extLst>
          </p:cNvPr>
          <p:cNvSpPr>
            <a:spLocks noGrp="1"/>
          </p:cNvSpPr>
          <p:nvPr>
            <p:ph type="dt" sz="half" idx="10"/>
          </p:nvPr>
        </p:nvSpPr>
        <p:spPr>
          <a:xfrm>
            <a:off x="457200" y="4767263"/>
            <a:ext cx="2133600" cy="273844"/>
          </a:xfrm>
          <a:prstGeom prst="rect">
            <a:avLst/>
          </a:prstGeom>
        </p:spPr>
        <p:txBody>
          <a:bodyPr/>
          <a:lstStyle>
            <a:lvl1pPr eaLnBrk="1" hangingPunct="1">
              <a:defRPr>
                <a:solidFill>
                  <a:prstClr val="black"/>
                </a:solidFill>
                <a:latin typeface="Arial" charset="0"/>
                <a:cs typeface="+mn-cs"/>
              </a:defRPr>
            </a:lvl1pPr>
          </a:lstStyle>
          <a:p>
            <a:pPr>
              <a:defRPr/>
            </a:pPr>
            <a:endParaRPr lang="en-US" dirty="0"/>
          </a:p>
        </p:txBody>
      </p:sp>
      <p:sp>
        <p:nvSpPr>
          <p:cNvPr id="5" name="Footer Placeholder 4">
            <a:extLst>
              <a:ext uri="{FF2B5EF4-FFF2-40B4-BE49-F238E27FC236}">
                <a16:creationId xmlns:a16="http://schemas.microsoft.com/office/drawing/2014/main" id="{A33F648F-2862-A579-9917-46A769CFE7F6}"/>
              </a:ext>
            </a:extLst>
          </p:cNvPr>
          <p:cNvSpPr>
            <a:spLocks noGrp="1"/>
          </p:cNvSpPr>
          <p:nvPr>
            <p:ph type="ftr" sz="quarter" idx="11"/>
          </p:nvPr>
        </p:nvSpPr>
        <p:spPr>
          <a:xfrm>
            <a:off x="3124200" y="4767263"/>
            <a:ext cx="2895600" cy="273844"/>
          </a:xfrm>
          <a:prstGeom prst="rect">
            <a:avLst/>
          </a:prstGeom>
        </p:spPr>
        <p:txBody>
          <a:bodyPr/>
          <a:lstStyle>
            <a:lvl1pPr eaLnBrk="1" hangingPunct="1">
              <a:defRPr>
                <a:solidFill>
                  <a:prstClr val="black"/>
                </a:solidFill>
                <a:latin typeface="Arial" charset="0"/>
                <a:cs typeface="+mn-cs"/>
              </a:defRPr>
            </a:lvl1pPr>
          </a:lstStyle>
          <a:p>
            <a:pPr>
              <a:defRPr/>
            </a:pPr>
            <a:endParaRPr lang="en-US" dirty="0"/>
          </a:p>
        </p:txBody>
      </p:sp>
      <p:sp>
        <p:nvSpPr>
          <p:cNvPr id="6" name="Slide Number Placeholder 5">
            <a:extLst>
              <a:ext uri="{FF2B5EF4-FFF2-40B4-BE49-F238E27FC236}">
                <a16:creationId xmlns:a16="http://schemas.microsoft.com/office/drawing/2014/main" id="{8D89D1E7-BEF4-FE04-EABC-6450C8D8FBCB}"/>
              </a:ext>
            </a:extLst>
          </p:cNvPr>
          <p:cNvSpPr>
            <a:spLocks noGrp="1"/>
          </p:cNvSpPr>
          <p:nvPr>
            <p:ph type="sldNum" sz="quarter" idx="12"/>
          </p:nvPr>
        </p:nvSpPr>
        <p:spPr/>
        <p:txBody>
          <a:bodyPr/>
          <a:lstStyle>
            <a:lvl1pPr>
              <a:defRPr/>
            </a:lvl1pPr>
          </a:lstStyle>
          <a:p>
            <a:fld id="{9DF7231B-E500-44A1-B189-0B38410DCE45}" type="slidenum">
              <a:rPr lang="en-US" altLang="en-US"/>
              <a:pPr/>
              <a:t>‹#›</a:t>
            </a:fld>
            <a:endParaRPr lang="en-US" altLang="en-US" dirty="0"/>
          </a:p>
        </p:txBody>
      </p:sp>
    </p:spTree>
    <p:extLst>
      <p:ext uri="{BB962C8B-B14F-4D97-AF65-F5344CB8AC3E}">
        <p14:creationId xmlns:p14="http://schemas.microsoft.com/office/powerpoint/2010/main" val="1571949170"/>
      </p:ext>
    </p:extLst>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AECD0D-CFBB-0083-1B55-B93280A4A04B}"/>
              </a:ext>
            </a:extLst>
          </p:cNvPr>
          <p:cNvSpPr/>
          <p:nvPr userDrawn="1"/>
        </p:nvSpPr>
        <p:spPr>
          <a:xfrm>
            <a:off x="841376" y="969169"/>
            <a:ext cx="7845425" cy="3888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00" dirty="0">
              <a:solidFill>
                <a:prstClr val="white"/>
              </a:solidFill>
            </a:endParaRPr>
          </a:p>
        </p:txBody>
      </p:sp>
      <p:sp>
        <p:nvSpPr>
          <p:cNvPr id="3" name="Content Placeholder 2"/>
          <p:cNvSpPr>
            <a:spLocks noGrp="1"/>
          </p:cNvSpPr>
          <p:nvPr>
            <p:ph sz="half" idx="1"/>
          </p:nvPr>
        </p:nvSpPr>
        <p:spPr>
          <a:xfrm>
            <a:off x="914400" y="1143000"/>
            <a:ext cx="3733800" cy="3600450"/>
          </a:xfrm>
        </p:spPr>
        <p:txBody>
          <a:bodyPr/>
          <a:lstStyle>
            <a:lvl1pPr>
              <a:defRPr sz="1800" b="1">
                <a:solidFill>
                  <a:srgbClr val="002C5F"/>
                </a:solidFill>
              </a:defRPr>
            </a:lvl1pPr>
            <a:lvl2pPr>
              <a:defRPr sz="1500">
                <a:solidFill>
                  <a:srgbClr val="002C5F"/>
                </a:solidFill>
              </a:defRPr>
            </a:lvl2pPr>
            <a:lvl3pPr>
              <a:defRPr sz="1350">
                <a:solidFill>
                  <a:srgbClr val="002C5F"/>
                </a:solidFill>
              </a:defRPr>
            </a:lvl3pPr>
            <a:lvl4pPr>
              <a:defRPr sz="1200">
                <a:solidFill>
                  <a:srgbClr val="002C5F"/>
                </a:solidFill>
              </a:defRPr>
            </a:lvl4pPr>
            <a:lvl5pPr>
              <a:defRPr sz="1200">
                <a:solidFill>
                  <a:srgbClr val="002C5F"/>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03648" y="1143000"/>
            <a:ext cx="3730752" cy="3600450"/>
          </a:xfrm>
        </p:spPr>
        <p:txBody>
          <a:bodyPr/>
          <a:lstStyle>
            <a:lvl1pPr>
              <a:defRPr sz="1800" b="1">
                <a:solidFill>
                  <a:srgbClr val="002C5F"/>
                </a:solidFill>
              </a:defRPr>
            </a:lvl1pPr>
            <a:lvl2pPr>
              <a:defRPr sz="1500">
                <a:solidFill>
                  <a:srgbClr val="002C5F"/>
                </a:solidFill>
              </a:defRPr>
            </a:lvl2pPr>
            <a:lvl3pPr>
              <a:defRPr sz="1350">
                <a:solidFill>
                  <a:srgbClr val="002C5F"/>
                </a:solidFill>
              </a:defRPr>
            </a:lvl3pPr>
            <a:lvl4pPr>
              <a:defRPr sz="1200">
                <a:solidFill>
                  <a:srgbClr val="002C5F"/>
                </a:solidFill>
              </a:defRPr>
            </a:lvl4pPr>
            <a:lvl5pPr>
              <a:defRPr sz="1200">
                <a:solidFill>
                  <a:srgbClr val="002C5F"/>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99DBDE73-E0A0-2D78-7C2B-B7D6B261EB9B}"/>
              </a:ext>
            </a:extLst>
          </p:cNvPr>
          <p:cNvSpPr>
            <a:spLocks noGrp="1"/>
          </p:cNvSpPr>
          <p:nvPr>
            <p:ph type="sldNum" sz="quarter" idx="10"/>
          </p:nvPr>
        </p:nvSpPr>
        <p:spPr/>
        <p:txBody>
          <a:bodyPr/>
          <a:lstStyle>
            <a:lvl1pPr>
              <a:defRPr/>
            </a:lvl1pPr>
          </a:lstStyle>
          <a:p>
            <a:fld id="{7D3B2F23-C6A5-4A6E-83B8-80B0758BB65D}" type="slidenum">
              <a:rPr lang="en-US" altLang="en-US"/>
              <a:pPr/>
              <a:t>‹#›</a:t>
            </a:fld>
            <a:endParaRPr lang="en-US" altLang="en-US" dirty="0"/>
          </a:p>
        </p:txBody>
      </p:sp>
    </p:spTree>
    <p:extLst>
      <p:ext uri="{BB962C8B-B14F-4D97-AF65-F5344CB8AC3E}">
        <p14:creationId xmlns:p14="http://schemas.microsoft.com/office/powerpoint/2010/main" val="2035170244"/>
      </p:ext>
    </p:extLst>
  </p:cSld>
  <p:clrMapOvr>
    <a:masterClrMapping/>
  </p:clrMapOvr>
  <p:transition spd="med">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460805"/>
            <a:ext cx="8482004" cy="8919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526617"/>
            <a:ext cx="8272212" cy="760350"/>
          </a:xfrm>
        </p:spPr>
        <p:txBody>
          <a:bodyPr/>
          <a:lstStyle/>
          <a:p>
            <a:r>
              <a:rPr lang="en-US" dirty="0"/>
              <a:t>Click to edit Master title style</a:t>
            </a:r>
          </a:p>
        </p:txBody>
      </p:sp>
      <p:sp>
        <p:nvSpPr>
          <p:cNvPr id="3" name="Content Placeholder 2"/>
          <p:cNvSpPr>
            <a:spLocks noGrp="1"/>
          </p:cNvSpPr>
          <p:nvPr>
            <p:ph idx="1"/>
          </p:nvPr>
        </p:nvSpPr>
        <p:spPr>
          <a:xfrm>
            <a:off x="435895" y="1635373"/>
            <a:ext cx="8272211" cy="2758727"/>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273992" y="52587"/>
            <a:ext cx="538226" cy="251251"/>
          </a:xfrm>
        </p:spPr>
        <p:txBody>
          <a:bodyPr/>
          <a:lstStyle>
            <a:lvl1pPr>
              <a:defRPr sz="135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a:stretch>
            <a:fillRect/>
          </a:stretch>
        </p:blipFill>
        <p:spPr>
          <a:xfrm>
            <a:off x="7665312" y="4548377"/>
            <a:ext cx="1373225" cy="435624"/>
          </a:xfrm>
          <a:prstGeom prst="rect">
            <a:avLst/>
          </a:prstGeom>
        </p:spPr>
      </p:pic>
    </p:spTree>
    <p:extLst>
      <p:ext uri="{BB962C8B-B14F-4D97-AF65-F5344CB8AC3E}">
        <p14:creationId xmlns:p14="http://schemas.microsoft.com/office/powerpoint/2010/main" val="6256151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A5F9C4-219B-4FB6-1530-EA990E3DACD5}"/>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392370431"/>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332EA4E-6010-0B57-A5E2-DAD47B41DE1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517278652"/>
      </p:ext>
    </p:extLst>
  </p:cSld>
  <p:clrMap bg1="lt1" tx1="dk1" bg2="lt2" tx2="dk2" accent1="accent1" accent2="accent2" accent3="accent3" accent4="accent4" accent5="accent5" accent6="accent6" hlink="hlink" folHlink="folHlink"/>
  <p:sldLayoutIdLst>
    <p:sldLayoutId id="2147483692" r:id="rId1"/>
    <p:sldLayoutId id="2147483695" r:id="rId2"/>
  </p:sldLayoutIdLst>
  <p:hf hdr="0" ftr="0" dt="0"/>
  <p:txStyles>
    <p:titleStyle>
      <a:lvl1pPr algn="l" defTabSz="914400" rtl="0" eaLnBrk="1" latinLnBrk="0" hangingPunct="1">
        <a:lnSpc>
          <a:spcPct val="85000"/>
        </a:lnSpc>
        <a:spcBef>
          <a:spcPct val="0"/>
        </a:spcBef>
        <a:buNone/>
        <a:defRPr sz="40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854758-29D1-138D-D750-9D84736A0C89}"/>
              </a:ext>
            </a:extLst>
          </p:cNvPr>
          <p:cNvSpPr>
            <a:spLocks noGrp="1"/>
          </p:cNvSpPr>
          <p:nvPr>
            <p:ph type="body" idx="1"/>
          </p:nvPr>
        </p:nvSpPr>
        <p:spPr>
          <a:xfrm>
            <a:off x="628650" y="1188720"/>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First level</a:t>
            </a:r>
          </a:p>
          <a:p>
            <a:pPr lvl="2"/>
            <a:r>
              <a:rPr lang="en-US" dirty="0"/>
              <a:t>Second level</a:t>
            </a:r>
          </a:p>
          <a:p>
            <a:pPr lvl="3"/>
            <a:r>
              <a:rPr lang="en-US" dirty="0"/>
              <a:t>Third level</a:t>
            </a:r>
          </a:p>
        </p:txBody>
      </p:sp>
      <p:sp>
        <p:nvSpPr>
          <p:cNvPr id="2" name="Slide Number Placeholder 12">
            <a:extLst>
              <a:ext uri="{FF2B5EF4-FFF2-40B4-BE49-F238E27FC236}">
                <a16:creationId xmlns:a16="http://schemas.microsoft.com/office/drawing/2014/main" id="{ACF58855-3F3D-1632-F41D-571BBA6CBD0B}"/>
              </a:ext>
            </a:extLst>
          </p:cNvPr>
          <p:cNvSpPr txBox="1">
            <a:spLocks/>
          </p:cNvSpPr>
          <p:nvPr userDrawn="1"/>
        </p:nvSpPr>
        <p:spPr>
          <a:xfrm>
            <a:off x="6766560" y="4800600"/>
            <a:ext cx="2057400" cy="274637"/>
          </a:xfrm>
          <a:prstGeom prst="rect">
            <a:avLst/>
          </a:prstGeom>
        </p:spPr>
        <p:txBody>
          <a:bodyPr vert="horz" lIns="91440" tIns="45720" rIns="0" bIns="45720" rtlCol="0" anchor="ctr"/>
          <a:lstStyle>
            <a:defPPr>
              <a:defRPr lang="en-US"/>
            </a:defPPr>
            <a:lvl1pPr marL="0" algn="r" defTabSz="685800" rtl="0" eaLnBrk="1" latinLnBrk="0" hangingPunct="1">
              <a:defRPr sz="900" kern="1200">
                <a:solidFill>
                  <a:schemeClr val="tx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t> ATIA 2024 Conference  |  </a:t>
            </a:r>
            <a:fld id="{3C227BEB-8A3B-F241-A7E1-855E870BE287}" type="slidenum">
              <a:rPr lang="en-US" smtClean="0"/>
              <a:pPr/>
              <a:t>‹#›</a:t>
            </a:fld>
            <a:endParaRPr lang="en-US" dirty="0"/>
          </a:p>
        </p:txBody>
      </p:sp>
    </p:spTree>
    <p:extLst>
      <p:ext uri="{BB962C8B-B14F-4D97-AF65-F5344CB8AC3E}">
        <p14:creationId xmlns:p14="http://schemas.microsoft.com/office/powerpoint/2010/main" val="3635783895"/>
      </p:ext>
    </p:extLst>
  </p:cSld>
  <p:clrMap bg1="lt1" tx1="dk1" bg2="lt2" tx2="dk2" accent1="accent1" accent2="accent2" accent3="accent3" accent4="accent4" accent5="accent5" accent6="accent6" hlink="hlink" folHlink="folHlink"/>
  <p:sldLayoutIdLst>
    <p:sldLayoutId id="2147483699" r:id="rId1"/>
    <p:sldLayoutId id="2147483711" r:id="rId2"/>
    <p:sldLayoutId id="2147483710" r:id="rId3"/>
    <p:sldLayoutId id="2147483713" r:id="rId4"/>
    <p:sldLayoutId id="2147483714" r:id="rId5"/>
    <p:sldLayoutId id="2147483717" r:id="rId6"/>
    <p:sldLayoutId id="2147483736" r:id="rId7"/>
    <p:sldLayoutId id="2147483737"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320040" indent="-228600" algn="l" defTabSz="914400" rtl="0" eaLnBrk="1" latinLnBrk="0" hangingPunct="1">
        <a:lnSpc>
          <a:spcPct val="90000"/>
        </a:lnSpc>
        <a:spcBef>
          <a:spcPts val="1000"/>
        </a:spcBef>
        <a:buFont typeface="Wingdings"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86868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3pPr>
      <a:lvl4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34847D-53A9-6B81-1651-C8556F7CD1ED}"/>
              </a:ext>
            </a:extLst>
          </p:cNvPr>
          <p:cNvSpPr/>
          <p:nvPr userDrawn="1"/>
        </p:nvSpPr>
        <p:spPr>
          <a:xfrm>
            <a:off x="1" y="0"/>
            <a:ext cx="9144000" cy="5143500"/>
          </a:xfrm>
          <a:prstGeom prst="rect">
            <a:avLst/>
          </a:prstGeom>
          <a:gradFill>
            <a:gsLst>
              <a:gs pos="0">
                <a:srgbClr val="E1E1E1">
                  <a:alpha val="0"/>
                </a:srgbClr>
              </a:gs>
              <a:gs pos="100000">
                <a:srgbClr val="E1E1E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2309942"/>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716" r:id="rId3"/>
  </p:sldLayoutIdLst>
  <p:hf hdr="0" ftr="0" dt="0"/>
  <p:txStyles>
    <p:titleStyle>
      <a:lvl1pPr algn="l" defTabSz="914400" rtl="0" eaLnBrk="1" latinLnBrk="0" hangingPunct="1">
        <a:lnSpc>
          <a:spcPct val="85000"/>
        </a:lnSpc>
        <a:spcBef>
          <a:spcPct val="0"/>
        </a:spcBef>
        <a:buNone/>
        <a:defRPr sz="40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askjan.org/articles/Recognizing-an-Accommodation-Request-Under-the-ADA.cfm"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hyperlink" Target="https://askjan.org/blogs/jan/2018/10/how-can-i-help.cfm" TargetMode="External"/><Relationship Id="rId4" Type="http://schemas.openxmlformats.org/officeDocument/2006/relationships/hyperlink" Target="https://askjan.org/articles/Mother-May-I-Must-I-Should-I.cf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askjan.org/Forms/upload/medical.doc"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s://askjan.org/articles/To-Ask-or-Not-to-Ask-Knowing-When-to-Request-Medical-Information.cfm" TargetMode="External"/><Relationship Id="rId5" Type="http://schemas.openxmlformats.org/officeDocument/2006/relationships/hyperlink" Target="https://askjan.org/articles/Requests-For-Medical-Documentation-and-the-ADA.cfm" TargetMode="External"/><Relationship Id="rId4" Type="http://schemas.openxmlformats.org/officeDocument/2006/relationships/hyperlink" Target="https://askjan.org/articles/A-Flexible-Approach-to-ADA-Medical-Documentation.cfm"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askjan.org/articles/What-Does-Sufficient-Mean-A-Deconstructive-Series-for-ADA-Terminology.cfm"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s://askjan.org/Forms/upload/medical-2.doc" TargetMode="External"/><Relationship Id="rId4" Type="http://schemas.openxmlformats.org/officeDocument/2006/relationships/hyperlink" Target="https://askjan.org/articles/Medical-Inquiry-in-Response-to-an-Accommodation-Request.cfm"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askjan.org/publications/employers/A-Flexible-Approach-to-ADA-Medical-Documentation.cfm"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hyperlink" Target="https://askjan.org/articles/Providing-Temporary-Accommodation-Solutions.cfm"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hyperlink" Target="https://askjan.org/topics/Temporary-Accommodations.cfm"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askjan.org/articles/How-to-Inform-an-Employer-That-an-Accommodation-is-Not-Effective-and-a-Sample-Letter.cfm"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hyperlink" Target="https://www.eeoc.gov/laws/guidance/enforcement-guidance-reasonable-accommodation-and-undue-hardship-under-ada"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askjan.org/topics/tech.cfm" TargetMode="External"/><Relationship Id="rId7"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hyperlink" Target="https://askjan.org/concerns/State-Vocational-Rehabilitation-Agencies.cfm"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s://askjan.org/Forms/upload/MonitoringRASampleForm.doc"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5.jpg"/></Relationships>
</file>

<file path=ppt/slides/_rels/slide29.xml.rels><?xml version="1.0" encoding="UTF-8" standalone="yes"?>
<Relationships xmlns="http://schemas.openxmlformats.org/package/2006/relationships"><Relationship Id="rId3" Type="http://schemas.openxmlformats.org/officeDocument/2006/relationships/hyperlink" Target="https://askjan.org/publications/consultants-corner/Recertifying-the-Ongoing-Need-for-Accommodation.cfm"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s://askjan.org/topics/Disability-Disclosure.cfm" TargetMode="External"/><Relationship Id="rId2" Type="http://schemas.openxmlformats.org/officeDocument/2006/relationships/hyperlink" Target="https://askjan.org/info-by-role.cfm#for-individuals" TargetMode="External"/><Relationship Id="rId1" Type="http://schemas.openxmlformats.org/officeDocument/2006/relationships/slideLayout" Target="../slideLayouts/slideLayout5.xml"/><Relationship Id="rId6" Type="http://schemas.openxmlformats.org/officeDocument/2006/relationships/image" Target="../media/image47.jpg"/><Relationship Id="rId5" Type="http://schemas.openxmlformats.org/officeDocument/2006/relationships/hyperlink" Target="https://askjan.org/articles/How-to-Inform-an-Employer-That-an-Accommodation-is-Not-Effective-and-a-Sample-Letter.cfm" TargetMode="External"/><Relationship Id="rId4" Type="http://schemas.openxmlformats.org/officeDocument/2006/relationships/hyperlink" Target="https://askjan.org/media/accommrequestltr.cfm"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askjan.org/a-to-z.cfm"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askjan.org/A-to-Z.cfm"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slides/_rels/slide45.xml.rels><?xml version="1.0" encoding="UTF-8" standalone="yes"?>
<Relationships xmlns="http://schemas.openxmlformats.org/package/2006/relationships"><Relationship Id="rId8" Type="http://schemas.openxmlformats.org/officeDocument/2006/relationships/hyperlink" Target="https://askjan.org/articles/New-JAN-Accommodation-and-Compliance-Series-Training-Video-Released-Medical-Information-and-the-Interactive-Process.cfm" TargetMode="External"/><Relationship Id="rId3" Type="http://schemas.openxmlformats.org/officeDocument/2006/relationships/hyperlink" Target="https://askjan.org/topics/interactive.cfm" TargetMode="External"/><Relationship Id="rId7" Type="http://schemas.openxmlformats.org/officeDocument/2006/relationships/hyperlink" Target="https://askjan.org/articles/Streamlining-the-Interactive-Process-When-Accommodating-Job-Applicants.cfm"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hyperlink" Target="https://askjan.org/articles/The-Interactive-Process-And-Service-Providers.cfm" TargetMode="External"/><Relationship Id="rId11" Type="http://schemas.openxmlformats.org/officeDocument/2006/relationships/image" Target="../media/image4.png"/><Relationship Id="rId5" Type="http://schemas.openxmlformats.org/officeDocument/2006/relationships/hyperlink" Target="https://askjan.org/articles/Engaging-in-the-Interactive-Process-During-the-COVID-19-Pandemic.cfm" TargetMode="External"/><Relationship Id="rId10" Type="http://schemas.openxmlformats.org/officeDocument/2006/relationships/hyperlink" Target="https://askjan.org/publications/consultants-corner/Your-Accommodation-Request-Was-Denied-What-Now.cfm" TargetMode="External"/><Relationship Id="rId4" Type="http://schemas.openxmlformats.org/officeDocument/2006/relationships/hyperlink" Target="https://askjan.org/articles/Cognitive-Impairment-and-the-Interactive-Process.cfm" TargetMode="External"/><Relationship Id="rId9" Type="http://schemas.openxmlformats.org/officeDocument/2006/relationships/hyperlink" Target="https://askjan.org/media/accommrequestltr.cfm"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www.atia.org/atia-2024-orlando-ceus/"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askjan.org/topics/interactive.cfm"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2106111-44E0-333A-4836-2EAE5200275A}"/>
              </a:ext>
            </a:extLst>
          </p:cNvPr>
          <p:cNvSpPr>
            <a:spLocks noGrp="1"/>
          </p:cNvSpPr>
          <p:nvPr>
            <p:ph type="ctrTitle" idx="4294967295"/>
          </p:nvPr>
        </p:nvSpPr>
        <p:spPr>
          <a:xfrm>
            <a:off x="365760" y="1920240"/>
            <a:ext cx="6035040" cy="1463040"/>
          </a:xfrm>
          <a:prstGeom prst="rect">
            <a:avLst/>
          </a:prstGeom>
        </p:spPr>
        <p:txBody>
          <a:bodyPr/>
          <a:lstStyle/>
          <a:p>
            <a:r>
              <a:rPr lang="en-US" dirty="0"/>
              <a:t>ATIA 2023 Conference</a:t>
            </a:r>
            <a:br>
              <a:rPr lang="en-US" dirty="0"/>
            </a:br>
            <a:r>
              <a:rPr lang="en-US" dirty="0"/>
              <a:t>January 25 to 27, 2024</a:t>
            </a:r>
            <a:br>
              <a:rPr lang="en-US" dirty="0"/>
            </a:br>
            <a:r>
              <a:rPr lang="en-US" dirty="0"/>
              <a:t>Orlando,</a:t>
            </a:r>
            <a:r>
              <a:rPr lang="en-US" baseline="0" dirty="0"/>
              <a:t> FL + Virtual</a:t>
            </a:r>
            <a:endParaRPr lang="en-US" dirty="0"/>
          </a:p>
        </p:txBody>
      </p:sp>
    </p:spTree>
    <p:extLst>
      <p:ext uri="{BB962C8B-B14F-4D97-AF65-F5344CB8AC3E}">
        <p14:creationId xmlns:p14="http://schemas.microsoft.com/office/powerpoint/2010/main" val="3800434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C450A-6BEF-FD51-0787-ABEBDD647E32}"/>
              </a:ext>
            </a:extLst>
          </p:cNvPr>
          <p:cNvSpPr>
            <a:spLocks noGrp="1"/>
          </p:cNvSpPr>
          <p:nvPr>
            <p:ph type="ctrTitle"/>
          </p:nvPr>
        </p:nvSpPr>
        <p:spPr/>
        <p:txBody>
          <a:bodyPr/>
          <a:lstStyle/>
          <a:p>
            <a:r>
              <a:rPr lang="en-US" b="1" dirty="0"/>
              <a:t>Step 1 — Train Frontline to Recognize Accommodation Requests</a:t>
            </a:r>
          </a:p>
        </p:txBody>
      </p:sp>
      <p:sp>
        <p:nvSpPr>
          <p:cNvPr id="3" name="Text Placeholder 2">
            <a:extLst>
              <a:ext uri="{FF2B5EF4-FFF2-40B4-BE49-F238E27FC236}">
                <a16:creationId xmlns:a16="http://schemas.microsoft.com/office/drawing/2014/main" id="{3BCDC084-83AF-88DC-C3A7-419484B93AA9}"/>
              </a:ext>
            </a:extLst>
          </p:cNvPr>
          <p:cNvSpPr>
            <a:spLocks noGrp="1"/>
          </p:cNvSpPr>
          <p:nvPr>
            <p:ph type="body" sz="quarter" idx="10"/>
          </p:nvPr>
        </p:nvSpPr>
        <p:spPr>
          <a:xfrm>
            <a:off x="457200" y="1188719"/>
            <a:ext cx="8213725" cy="3815033"/>
          </a:xfrm>
        </p:spPr>
        <p:txBody>
          <a:bodyPr>
            <a:normAutofit lnSpcReduction="10000"/>
          </a:bodyPr>
          <a:lstStyle/>
          <a:p>
            <a:pPr marL="342900" indent="-342900">
              <a:lnSpc>
                <a:spcPct val="100000"/>
              </a:lnSpc>
              <a:buFont typeface="Wingdings" panose="05000000000000000000" pitchFamily="2" charset="2"/>
              <a:buChar char="§"/>
            </a:pPr>
            <a:r>
              <a:rPr lang="en-US" dirty="0"/>
              <a:t>Any request by an applicant or employee for an adjustment or change for a reason related to a medical condition is an ADA accommodation request</a:t>
            </a:r>
          </a:p>
          <a:p>
            <a:pPr marL="937260" lvl="1" indent="-342900">
              <a:lnSpc>
                <a:spcPct val="100000"/>
              </a:lnSpc>
              <a:buFont typeface="Wingdings" panose="05000000000000000000" pitchFamily="2" charset="2"/>
              <a:buChar char="§"/>
            </a:pPr>
            <a:r>
              <a:rPr lang="en-US" dirty="0">
                <a:latin typeface="Arial Nova" panose="020B0504020202020204" pitchFamily="34" charset="0"/>
              </a:rPr>
              <a:t>“I am neurodiverse and need interview questions in advance.”</a:t>
            </a:r>
          </a:p>
          <a:p>
            <a:pPr marL="937260" lvl="1" indent="-342900">
              <a:lnSpc>
                <a:spcPct val="100000"/>
              </a:lnSpc>
              <a:buFont typeface="Wingdings" panose="05000000000000000000" pitchFamily="2" charset="2"/>
              <a:buChar char="§"/>
            </a:pPr>
            <a:r>
              <a:rPr lang="en-US" dirty="0"/>
              <a:t>“I'm having difficulty concentrating because of the side effects of new medication.”</a:t>
            </a:r>
          </a:p>
          <a:p>
            <a:pPr marL="937260" lvl="1" indent="-342900">
              <a:lnSpc>
                <a:spcPct val="100000"/>
              </a:lnSpc>
              <a:buFont typeface="Wingdings" panose="05000000000000000000" pitchFamily="2" charset="2"/>
              <a:buChar char="§"/>
            </a:pPr>
            <a:r>
              <a:rPr lang="en-US" dirty="0"/>
              <a:t>An employee says their wheelchair won’t fit under their desk</a:t>
            </a:r>
          </a:p>
          <a:p>
            <a:pPr marL="937260" lvl="1" indent="-342900">
              <a:lnSpc>
                <a:spcPct val="100000"/>
              </a:lnSpc>
              <a:buFont typeface="Wingdings" panose="05000000000000000000" pitchFamily="2" charset="2"/>
              <a:buChar char="§"/>
            </a:pPr>
            <a:r>
              <a:rPr lang="en-US" dirty="0"/>
              <a:t>A note from a healthcare provider indicates the need for 3 months of leave for medical treatment</a:t>
            </a:r>
          </a:p>
          <a:p>
            <a:pPr marL="937260" lvl="1" indent="-342900">
              <a:lnSpc>
                <a:spcPct val="100000"/>
              </a:lnSpc>
              <a:buFont typeface="Wingdings" panose="05000000000000000000" pitchFamily="2" charset="2"/>
              <a:buChar char="§"/>
            </a:pPr>
            <a:r>
              <a:rPr lang="en-US" dirty="0"/>
              <a:t>“I need to go to counseling appointments once a week and would like to flex my schedule those days.” </a:t>
            </a:r>
          </a:p>
          <a:p>
            <a:pPr marL="342900" indent="-342900">
              <a:lnSpc>
                <a:spcPct val="100000"/>
              </a:lnSpc>
              <a:buFont typeface="Wingdings" panose="05000000000000000000" pitchFamily="2" charset="2"/>
              <a:buChar char="§"/>
            </a:pPr>
            <a:r>
              <a:rPr lang="en-US" dirty="0"/>
              <a:t>Accommodation request =</a:t>
            </a:r>
            <a:br>
              <a:rPr lang="en-US" dirty="0"/>
            </a:br>
            <a:r>
              <a:rPr lang="en-US" b="1" dirty="0"/>
              <a:t>impairment causing a problem + work-related barrier </a:t>
            </a:r>
          </a:p>
          <a:p>
            <a:endParaRPr lang="en-US" dirty="0"/>
          </a:p>
        </p:txBody>
      </p:sp>
    </p:spTree>
    <p:extLst>
      <p:ext uri="{BB962C8B-B14F-4D97-AF65-F5344CB8AC3E}">
        <p14:creationId xmlns:p14="http://schemas.microsoft.com/office/powerpoint/2010/main" val="1048932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EE688-9D40-C009-E646-97796D7E8F98}"/>
              </a:ext>
            </a:extLst>
          </p:cNvPr>
          <p:cNvSpPr>
            <a:spLocks noGrp="1"/>
          </p:cNvSpPr>
          <p:nvPr>
            <p:ph type="ctrTitle"/>
          </p:nvPr>
        </p:nvSpPr>
        <p:spPr/>
        <p:txBody>
          <a:bodyPr/>
          <a:lstStyle/>
          <a:p>
            <a:r>
              <a:rPr lang="en-US" b="1" dirty="0"/>
              <a:t>Step 1 —Recognize Requests Example</a:t>
            </a:r>
          </a:p>
        </p:txBody>
      </p:sp>
      <p:sp>
        <p:nvSpPr>
          <p:cNvPr id="3" name="Content Placeholder 2">
            <a:extLst>
              <a:ext uri="{FF2B5EF4-FFF2-40B4-BE49-F238E27FC236}">
                <a16:creationId xmlns:a16="http://schemas.microsoft.com/office/drawing/2014/main" id="{E8D459AF-A998-B71C-A64F-1A63102DD68A}"/>
              </a:ext>
            </a:extLst>
          </p:cNvPr>
          <p:cNvSpPr>
            <a:spLocks noGrp="1"/>
          </p:cNvSpPr>
          <p:nvPr>
            <p:ph type="body" sz="quarter" idx="10"/>
          </p:nvPr>
        </p:nvSpPr>
        <p:spPr/>
        <p:txBody>
          <a:bodyPr>
            <a:noAutofit/>
          </a:bodyPr>
          <a:lstStyle/>
          <a:p>
            <a:pPr marL="0" indent="0">
              <a:buNone/>
            </a:pPr>
            <a:r>
              <a:rPr lang="en-US" sz="1800" dirty="0"/>
              <a:t>Sam experiences severe migraines triggered by workplace noise and overhead fluorescent lighting. Sam asked their manager whether they could wear noise-canceling earbuds and turn off the lights above their workstation. </a:t>
            </a:r>
          </a:p>
          <a:p>
            <a:pPr marL="0" indent="0">
              <a:buNone/>
            </a:pPr>
            <a:r>
              <a:rPr lang="en-US" sz="1800" dirty="0"/>
              <a:t>The manager said they needed to check with human resources, but after three weeks Sam did not receive follow-up from the manager, and no changes were made. Sam continued to experience migraines, which impacted their attendance and performance.</a:t>
            </a:r>
          </a:p>
        </p:txBody>
      </p:sp>
      <p:pic>
        <p:nvPicPr>
          <p:cNvPr id="8" name="Picture Placeholder 7">
            <a:extLst>
              <a:ext uri="{FF2B5EF4-FFF2-40B4-BE49-F238E27FC236}">
                <a16:creationId xmlns:a16="http://schemas.microsoft.com/office/drawing/2014/main" id="{22EBD3FF-618B-5C44-F17B-2E84A4C6F565}"/>
              </a:ext>
              <a:ext uri="{C183D7F6-B498-43B3-948B-1728B52AA6E4}">
                <adec:decorative xmlns:adec="http://schemas.microsoft.com/office/drawing/2017/decorative" val="1"/>
              </a:ext>
            </a:extLst>
          </p:cNvPr>
          <p:cNvPicPr>
            <a:picLocks noGrp="1" noChangeAspect="1"/>
          </p:cNvPicPr>
          <p:nvPr>
            <p:ph type="pic" sz="quarter" idx="17"/>
          </p:nvPr>
        </p:nvPicPr>
        <p:blipFill>
          <a:blip r:embed="rId3"/>
          <a:srcRect l="5688" r="5688"/>
          <a:stretch>
            <a:fillRect/>
          </a:stretch>
        </p:blipFill>
        <p:spPr/>
      </p:pic>
    </p:spTree>
    <p:extLst>
      <p:ext uri="{BB962C8B-B14F-4D97-AF65-F5344CB8AC3E}">
        <p14:creationId xmlns:p14="http://schemas.microsoft.com/office/powerpoint/2010/main" val="3560379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1A945-E98B-5EA1-8ABF-F56347C13CB1}"/>
              </a:ext>
            </a:extLst>
          </p:cNvPr>
          <p:cNvSpPr>
            <a:spLocks noGrp="1"/>
          </p:cNvSpPr>
          <p:nvPr>
            <p:ph type="ctrTitle"/>
          </p:nvPr>
        </p:nvSpPr>
        <p:spPr/>
        <p:txBody>
          <a:bodyPr/>
          <a:lstStyle/>
          <a:p>
            <a:r>
              <a:rPr lang="en-US" b="1" dirty="0"/>
              <a:t>Step 1 — Pro Tip: Facilitate the Accommodation Conversation </a:t>
            </a:r>
          </a:p>
        </p:txBody>
      </p:sp>
      <p:sp>
        <p:nvSpPr>
          <p:cNvPr id="3" name="Text Placeholder 2">
            <a:extLst>
              <a:ext uri="{FF2B5EF4-FFF2-40B4-BE49-F238E27FC236}">
                <a16:creationId xmlns:a16="http://schemas.microsoft.com/office/drawing/2014/main" id="{7E31BCC9-F3FD-992C-6278-96C86D351FA3}"/>
              </a:ext>
            </a:extLst>
          </p:cNvPr>
          <p:cNvSpPr>
            <a:spLocks noGrp="1"/>
          </p:cNvSpPr>
          <p:nvPr>
            <p:ph type="body" sz="quarter" idx="10"/>
          </p:nvPr>
        </p:nvSpPr>
        <p:spPr>
          <a:xfrm>
            <a:off x="457201" y="1188720"/>
            <a:ext cx="5323398" cy="3718258"/>
          </a:xfrm>
        </p:spPr>
        <p:txBody>
          <a:bodyPr>
            <a:normAutofit lnSpcReduction="10000"/>
          </a:bodyPr>
          <a:lstStyle/>
          <a:p>
            <a:pPr>
              <a:lnSpc>
                <a:spcPct val="100000"/>
              </a:lnSpc>
            </a:pPr>
            <a:r>
              <a:rPr lang="en-US" dirty="0"/>
              <a:t>Not sure if it’s an accommodation request? </a:t>
            </a:r>
            <a:br>
              <a:rPr lang="en-US" dirty="0"/>
            </a:br>
            <a:r>
              <a:rPr lang="en-US" b="1" dirty="0"/>
              <a:t>Ask. </a:t>
            </a:r>
          </a:p>
          <a:p>
            <a:pPr>
              <a:lnSpc>
                <a:spcPct val="100000"/>
              </a:lnSpc>
            </a:pPr>
            <a:r>
              <a:rPr lang="en-US" dirty="0"/>
              <a:t>Examples:</a:t>
            </a:r>
          </a:p>
          <a:p>
            <a:pPr lvl="1">
              <a:lnSpc>
                <a:spcPct val="100000"/>
              </a:lnSpc>
              <a:buFont typeface="Wingdings" panose="05000000000000000000" pitchFamily="2" charset="2"/>
              <a:buChar char="§"/>
            </a:pPr>
            <a:r>
              <a:rPr lang="en-US" sz="1900" dirty="0"/>
              <a:t>“How can I help?”</a:t>
            </a:r>
          </a:p>
          <a:p>
            <a:pPr lvl="1">
              <a:lnSpc>
                <a:spcPct val="100000"/>
              </a:lnSpc>
              <a:buFont typeface="Wingdings" panose="05000000000000000000" pitchFamily="2" charset="2"/>
              <a:buChar char="§"/>
            </a:pPr>
            <a:r>
              <a:rPr lang="en-US" sz="1900" dirty="0"/>
              <a:t>“I want to clarify what you’re asking for and why it’s needed, so I can find out what we can do to help.”</a:t>
            </a:r>
          </a:p>
          <a:p>
            <a:pPr lvl="1">
              <a:lnSpc>
                <a:spcPct val="100000"/>
              </a:lnSpc>
              <a:buFont typeface="Wingdings" panose="05000000000000000000" pitchFamily="2" charset="2"/>
              <a:buChar char="§"/>
            </a:pPr>
            <a:r>
              <a:rPr lang="en-US" sz="1900" dirty="0"/>
              <a:t>“Are you asking for an accommodation?”</a:t>
            </a:r>
          </a:p>
          <a:p>
            <a:pPr marL="0" indent="0">
              <a:lnSpc>
                <a:spcPct val="100000"/>
              </a:lnSpc>
              <a:buNone/>
            </a:pPr>
            <a:r>
              <a:rPr lang="en-US" sz="1900" dirty="0">
                <a:solidFill>
                  <a:srgbClr val="0070C0"/>
                </a:solidFill>
                <a:hlinkClick r:id="rId3">
                  <a:extLst>
                    <a:ext uri="{A12FA001-AC4F-418D-AE19-62706E023703}">
                      <ahyp:hlinkClr xmlns:ahyp="http://schemas.microsoft.com/office/drawing/2018/hyperlinkcolor" val="tx"/>
                    </a:ext>
                  </a:extLst>
                </a:hlinkClick>
              </a:rPr>
              <a:t>Recognizing an Accommodation Request</a:t>
            </a:r>
            <a:endParaRPr lang="en-US" sz="1900" dirty="0">
              <a:solidFill>
                <a:srgbClr val="0070C0"/>
              </a:solidFill>
            </a:endParaRPr>
          </a:p>
          <a:p>
            <a:pPr marL="0" indent="0">
              <a:lnSpc>
                <a:spcPct val="100000"/>
              </a:lnSpc>
              <a:buNone/>
            </a:pPr>
            <a:r>
              <a:rPr lang="en-US" sz="1900" dirty="0">
                <a:solidFill>
                  <a:srgbClr val="0070C0"/>
                </a:solidFill>
                <a:hlinkClick r:id="rId4">
                  <a:extLst>
                    <a:ext uri="{A12FA001-AC4F-418D-AE19-62706E023703}">
                      <ahyp:hlinkClr xmlns:ahyp="http://schemas.microsoft.com/office/drawing/2018/hyperlinkcolor" val="tx"/>
                    </a:ext>
                  </a:extLst>
                </a:hlinkClick>
              </a:rPr>
              <a:t>Mother May I? Must I? Should I?</a:t>
            </a:r>
            <a:endParaRPr lang="en-US" sz="1900" dirty="0">
              <a:solidFill>
                <a:srgbClr val="0070C0"/>
              </a:solidFill>
            </a:endParaRPr>
          </a:p>
          <a:p>
            <a:pPr marL="0" indent="0">
              <a:lnSpc>
                <a:spcPct val="100000"/>
              </a:lnSpc>
              <a:buNone/>
            </a:pPr>
            <a:r>
              <a:rPr lang="en-US" sz="1900" dirty="0">
                <a:solidFill>
                  <a:srgbClr val="0070C0"/>
                </a:solidFill>
                <a:hlinkClick r:id="rId5">
                  <a:extLst>
                    <a:ext uri="{A12FA001-AC4F-418D-AE19-62706E023703}">
                      <ahyp:hlinkClr xmlns:ahyp="http://schemas.microsoft.com/office/drawing/2018/hyperlinkcolor" val="tx"/>
                    </a:ext>
                  </a:extLst>
                </a:hlinkClick>
              </a:rPr>
              <a:t>How Can I Help?</a:t>
            </a:r>
            <a:endParaRPr lang="en-US" sz="1900" dirty="0">
              <a:solidFill>
                <a:srgbClr val="0070C0"/>
              </a:solidFill>
            </a:endParaRPr>
          </a:p>
          <a:p>
            <a:pPr lvl="1">
              <a:buFont typeface="Wingdings" panose="05000000000000000000" pitchFamily="2" charset="2"/>
              <a:buChar char="§"/>
            </a:pPr>
            <a:endParaRPr lang="en-US" dirty="0"/>
          </a:p>
          <a:p>
            <a:endParaRPr lang="en-US" dirty="0"/>
          </a:p>
        </p:txBody>
      </p:sp>
      <p:pic>
        <p:nvPicPr>
          <p:cNvPr id="4" name="Content Placeholder 7">
            <a:extLst>
              <a:ext uri="{FF2B5EF4-FFF2-40B4-BE49-F238E27FC236}">
                <a16:creationId xmlns:a16="http://schemas.microsoft.com/office/drawing/2014/main" id="{14D51658-D261-EF99-D609-CFC7506C2BE0}"/>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348856" y="1550503"/>
            <a:ext cx="2322069" cy="2839863"/>
          </a:xfrm>
          <a:prstGeom prst="rect">
            <a:avLst/>
          </a:prstGeom>
        </p:spPr>
      </p:pic>
    </p:spTree>
    <p:extLst>
      <p:ext uri="{BB962C8B-B14F-4D97-AF65-F5344CB8AC3E}">
        <p14:creationId xmlns:p14="http://schemas.microsoft.com/office/powerpoint/2010/main" val="4127298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A8184A-5EEC-4EB6-AAA0-1CEA5F62EC97}"/>
              </a:ext>
            </a:extLst>
          </p:cNvPr>
          <p:cNvSpPr>
            <a:spLocks noGrp="1"/>
          </p:cNvSpPr>
          <p:nvPr>
            <p:ph type="ctrTitle"/>
          </p:nvPr>
        </p:nvSpPr>
        <p:spPr/>
        <p:txBody>
          <a:bodyPr>
            <a:normAutofit fontScale="90000"/>
          </a:bodyPr>
          <a:lstStyle/>
          <a:p>
            <a:r>
              <a:rPr lang="en-US" b="1" dirty="0"/>
              <a:t>Step 2 — Gathering Information</a:t>
            </a:r>
            <a:br>
              <a:rPr lang="en-US" b="1" dirty="0"/>
            </a:br>
            <a:r>
              <a:rPr lang="en-US" b="1" dirty="0"/>
              <a:t>Pro Tip: Request Only Necessary Medical Information</a:t>
            </a:r>
          </a:p>
        </p:txBody>
      </p:sp>
      <p:sp>
        <p:nvSpPr>
          <p:cNvPr id="2" name="Content Placeholder 1"/>
          <p:cNvSpPr>
            <a:spLocks noGrp="1"/>
          </p:cNvSpPr>
          <p:nvPr>
            <p:ph type="body" sz="quarter" idx="10"/>
          </p:nvPr>
        </p:nvSpPr>
        <p:spPr/>
        <p:txBody>
          <a:bodyPr>
            <a:normAutofit/>
          </a:bodyPr>
          <a:lstStyle/>
          <a:p>
            <a:pPr marL="0" indent="0">
              <a:spcBef>
                <a:spcPts val="432"/>
              </a:spcBef>
              <a:buNone/>
            </a:pPr>
            <a:r>
              <a:rPr lang="en-US" b="1" dirty="0"/>
              <a:t>What’s the objective?</a:t>
            </a:r>
          </a:p>
          <a:p>
            <a:pPr marL="342900" indent="-342900">
              <a:spcBef>
                <a:spcPts val="432"/>
              </a:spcBef>
              <a:buClr>
                <a:schemeClr val="tx1"/>
              </a:buClr>
              <a:buFont typeface="Wingdings" panose="05000000000000000000" pitchFamily="2" charset="2"/>
              <a:buChar char="§"/>
            </a:pPr>
            <a:r>
              <a:rPr lang="en-US" sz="1800" dirty="0">
                <a:solidFill>
                  <a:srgbClr val="005192"/>
                </a:solidFill>
                <a:cs typeface="Arial" panose="020B0604020202020204" pitchFamily="34" charset="0"/>
              </a:rPr>
              <a:t>To </a:t>
            </a:r>
            <a:r>
              <a:rPr lang="en-US" sz="1800" u="sng" dirty="0">
                <a:solidFill>
                  <a:srgbClr val="005192"/>
                </a:solidFill>
                <a:cs typeface="Arial" panose="020B0604020202020204" pitchFamily="34" charset="0"/>
              </a:rPr>
              <a:t>establish</a:t>
            </a:r>
            <a:r>
              <a:rPr lang="en-US" sz="1800" dirty="0">
                <a:solidFill>
                  <a:srgbClr val="005192"/>
                </a:solidFill>
                <a:cs typeface="Arial" panose="020B0604020202020204" pitchFamily="34" charset="0"/>
              </a:rPr>
              <a:t> impairment and limitations</a:t>
            </a:r>
          </a:p>
          <a:p>
            <a:pPr marL="342900" indent="-342900">
              <a:spcBef>
                <a:spcPts val="432"/>
              </a:spcBef>
              <a:buClr>
                <a:schemeClr val="tx1"/>
              </a:buClr>
              <a:buFont typeface="Wingdings" panose="05000000000000000000" pitchFamily="2" charset="2"/>
              <a:buChar char="§"/>
            </a:pPr>
            <a:r>
              <a:rPr lang="en-US" sz="1800" dirty="0">
                <a:solidFill>
                  <a:srgbClr val="005192"/>
                </a:solidFill>
                <a:cs typeface="Arial" panose="020B0604020202020204" pitchFamily="34" charset="0"/>
              </a:rPr>
              <a:t>To </a:t>
            </a:r>
            <a:r>
              <a:rPr lang="en-US" sz="1800" u="sng" dirty="0">
                <a:solidFill>
                  <a:srgbClr val="005192"/>
                </a:solidFill>
                <a:cs typeface="Arial" panose="020B0604020202020204" pitchFamily="34" charset="0"/>
              </a:rPr>
              <a:t>understand</a:t>
            </a:r>
            <a:r>
              <a:rPr lang="en-US" sz="1800" dirty="0">
                <a:solidFill>
                  <a:srgbClr val="005192"/>
                </a:solidFill>
                <a:cs typeface="Arial" panose="020B0604020202020204" pitchFamily="34" charset="0"/>
              </a:rPr>
              <a:t> the impact of the impairment and limitations on employee and work</a:t>
            </a:r>
          </a:p>
          <a:p>
            <a:pPr marL="0" indent="0">
              <a:buNone/>
            </a:pPr>
            <a:endParaRPr lang="en-US" sz="1425" dirty="0"/>
          </a:p>
          <a:p>
            <a:endParaRPr lang="en-US" dirty="0"/>
          </a:p>
        </p:txBody>
      </p:sp>
      <p:sp>
        <p:nvSpPr>
          <p:cNvPr id="4" name="Content Placeholder 3">
            <a:extLst>
              <a:ext uri="{FF2B5EF4-FFF2-40B4-BE49-F238E27FC236}">
                <a16:creationId xmlns:a16="http://schemas.microsoft.com/office/drawing/2014/main" id="{BA4E8F60-0E78-9622-DF62-0AF0A0F8F640}"/>
              </a:ext>
            </a:extLst>
          </p:cNvPr>
          <p:cNvSpPr>
            <a:spLocks noGrp="1"/>
          </p:cNvSpPr>
          <p:nvPr>
            <p:ph sz="half" idx="4294967295"/>
          </p:nvPr>
        </p:nvSpPr>
        <p:spPr>
          <a:xfrm>
            <a:off x="4641850" y="1389063"/>
            <a:ext cx="4502150" cy="2724150"/>
          </a:xfrm>
        </p:spPr>
        <p:txBody>
          <a:bodyPr/>
          <a:lstStyle/>
          <a:p>
            <a:pPr>
              <a:buClr>
                <a:schemeClr val="tx1"/>
              </a:buClr>
            </a:pPr>
            <a:r>
              <a:rPr lang="en-US" sz="1800" dirty="0">
                <a:solidFill>
                  <a:srgbClr val="005192"/>
                </a:solidFill>
                <a:cs typeface="Arial" panose="020B0604020202020204" pitchFamily="34" charset="0"/>
              </a:rPr>
              <a:t>To </a:t>
            </a:r>
            <a:r>
              <a:rPr lang="en-US" sz="1800" u="sng" dirty="0">
                <a:solidFill>
                  <a:srgbClr val="005192"/>
                </a:solidFill>
                <a:cs typeface="Arial" panose="020B0604020202020204" pitchFamily="34" charset="0"/>
              </a:rPr>
              <a:t>support</a:t>
            </a:r>
            <a:r>
              <a:rPr lang="en-US" sz="1800" dirty="0">
                <a:solidFill>
                  <a:srgbClr val="005192"/>
                </a:solidFill>
                <a:cs typeface="Arial" panose="020B0604020202020204" pitchFamily="34" charset="0"/>
              </a:rPr>
              <a:t> the need for accommodation</a:t>
            </a:r>
          </a:p>
          <a:p>
            <a:pPr>
              <a:buClr>
                <a:schemeClr val="tx1"/>
              </a:buClr>
            </a:pPr>
            <a:r>
              <a:rPr lang="en-US" sz="1800" dirty="0">
                <a:solidFill>
                  <a:srgbClr val="005192"/>
                </a:solidFill>
                <a:cs typeface="Arial" panose="020B0604020202020204" pitchFamily="34" charset="0"/>
              </a:rPr>
              <a:t>To </a:t>
            </a:r>
            <a:r>
              <a:rPr lang="en-US" sz="1800" u="sng" dirty="0">
                <a:solidFill>
                  <a:srgbClr val="005192"/>
                </a:solidFill>
                <a:cs typeface="Arial" panose="020B0604020202020204" pitchFamily="34" charset="0"/>
              </a:rPr>
              <a:t>learn about </a:t>
            </a:r>
            <a:r>
              <a:rPr lang="en-US" sz="1800" dirty="0">
                <a:solidFill>
                  <a:srgbClr val="005192"/>
                </a:solidFill>
                <a:cs typeface="Arial" panose="020B0604020202020204" pitchFamily="34" charset="0"/>
              </a:rPr>
              <a:t>ability to return to work</a:t>
            </a:r>
          </a:p>
          <a:p>
            <a:pPr>
              <a:buClr>
                <a:schemeClr val="tx1"/>
              </a:buClr>
            </a:pPr>
            <a:r>
              <a:rPr lang="en-US" sz="1800" dirty="0">
                <a:solidFill>
                  <a:srgbClr val="005192"/>
                </a:solidFill>
                <a:cs typeface="Arial" panose="020B0604020202020204" pitchFamily="34" charset="0"/>
              </a:rPr>
              <a:t>To </a:t>
            </a:r>
            <a:r>
              <a:rPr lang="en-US" sz="1800" u="sng" dirty="0">
                <a:solidFill>
                  <a:srgbClr val="005192"/>
                </a:solidFill>
                <a:cs typeface="Arial" panose="020B0604020202020204" pitchFamily="34" charset="0"/>
              </a:rPr>
              <a:t>evaluate</a:t>
            </a:r>
            <a:r>
              <a:rPr lang="en-US" sz="1800" dirty="0">
                <a:solidFill>
                  <a:srgbClr val="005192"/>
                </a:solidFill>
                <a:cs typeface="Arial" panose="020B0604020202020204" pitchFamily="34" charset="0"/>
              </a:rPr>
              <a:t> fitness for duty</a:t>
            </a:r>
          </a:p>
          <a:p>
            <a:pPr>
              <a:buClr>
                <a:schemeClr val="tx1"/>
              </a:buClr>
            </a:pPr>
            <a:r>
              <a:rPr lang="en-US" sz="1800" dirty="0">
                <a:solidFill>
                  <a:srgbClr val="005192"/>
                </a:solidFill>
                <a:cs typeface="Arial" panose="020B0604020202020204" pitchFamily="34" charset="0"/>
              </a:rPr>
              <a:t>To </a:t>
            </a:r>
            <a:r>
              <a:rPr lang="en-US" sz="1800" u="sng" dirty="0">
                <a:solidFill>
                  <a:srgbClr val="005192"/>
                </a:solidFill>
                <a:cs typeface="Arial" panose="020B0604020202020204" pitchFamily="34" charset="0"/>
              </a:rPr>
              <a:t>analyze</a:t>
            </a:r>
            <a:r>
              <a:rPr lang="en-US" sz="1800" dirty="0">
                <a:solidFill>
                  <a:srgbClr val="005192"/>
                </a:solidFill>
                <a:cs typeface="Arial" panose="020B0604020202020204" pitchFamily="34" charset="0"/>
              </a:rPr>
              <a:t> safety/direct threat</a:t>
            </a:r>
          </a:p>
          <a:p>
            <a:endParaRPr lang="en-US" dirty="0">
              <a:solidFill>
                <a:srgbClr val="005192"/>
              </a:solidFill>
            </a:endParaRPr>
          </a:p>
        </p:txBody>
      </p:sp>
      <p:sp>
        <p:nvSpPr>
          <p:cNvPr id="7" name="TextBox 6">
            <a:extLst>
              <a:ext uri="{FF2B5EF4-FFF2-40B4-BE49-F238E27FC236}">
                <a16:creationId xmlns:a16="http://schemas.microsoft.com/office/drawing/2014/main" id="{F7EEE35F-B8C3-DBF3-11F8-137B41E455DC}"/>
              </a:ext>
            </a:extLst>
          </p:cNvPr>
          <p:cNvSpPr txBox="1"/>
          <p:nvPr/>
        </p:nvSpPr>
        <p:spPr>
          <a:xfrm>
            <a:off x="2137869" y="3228307"/>
            <a:ext cx="5007962" cy="577081"/>
          </a:xfrm>
          <a:prstGeom prst="rect">
            <a:avLst/>
          </a:prstGeom>
          <a:noFill/>
        </p:spPr>
        <p:txBody>
          <a:bodyPr wrap="square" rtlCol="0">
            <a:spAutoFit/>
          </a:bodyPr>
          <a:lstStyle/>
          <a:p>
            <a:r>
              <a:rPr lang="en-US" sz="1800" b="1" dirty="0">
                <a:solidFill>
                  <a:srgbClr val="002060"/>
                </a:solidFill>
              </a:rPr>
              <a:t>Requests should be well designed and </a:t>
            </a:r>
            <a:r>
              <a:rPr lang="en-US" sz="1800" b="1" i="1" dirty="0">
                <a:solidFill>
                  <a:srgbClr val="002060"/>
                </a:solidFill>
              </a:rPr>
              <a:t>purposeful</a:t>
            </a:r>
            <a:r>
              <a:rPr lang="en-US" sz="1800" b="1" dirty="0">
                <a:solidFill>
                  <a:srgbClr val="002060"/>
                </a:solidFill>
              </a:rPr>
              <a:t>.</a:t>
            </a:r>
          </a:p>
          <a:p>
            <a:endParaRPr lang="en-US" dirty="0"/>
          </a:p>
        </p:txBody>
      </p:sp>
      <p:sp>
        <p:nvSpPr>
          <p:cNvPr id="3" name="TextBox 2">
            <a:extLst>
              <a:ext uri="{FF2B5EF4-FFF2-40B4-BE49-F238E27FC236}">
                <a16:creationId xmlns:a16="http://schemas.microsoft.com/office/drawing/2014/main" id="{4630DA42-F182-F78D-259E-F24A7EC499C6}"/>
              </a:ext>
            </a:extLst>
          </p:cNvPr>
          <p:cNvSpPr txBox="1"/>
          <p:nvPr/>
        </p:nvSpPr>
        <p:spPr>
          <a:xfrm>
            <a:off x="-111176" y="3627566"/>
            <a:ext cx="7699763" cy="1429109"/>
          </a:xfrm>
          <a:prstGeom prst="rect">
            <a:avLst/>
          </a:prstGeom>
          <a:noFill/>
        </p:spPr>
        <p:txBody>
          <a:bodyPr wrap="square" rtlCol="0">
            <a:spAutoFit/>
          </a:bodyPr>
          <a:lstStyle/>
          <a:p>
            <a:pPr>
              <a:lnSpc>
                <a:spcPct val="120000"/>
              </a:lnSpc>
              <a:spcBef>
                <a:spcPts val="432"/>
              </a:spcBef>
              <a:spcAft>
                <a:spcPts val="450"/>
              </a:spcAft>
              <a:buClr>
                <a:srgbClr val="1A3260"/>
              </a:buClr>
              <a:buSzPct val="92000"/>
              <a:defRPr/>
            </a:pPr>
            <a:r>
              <a:rPr lang="en-US" sz="1800" b="1" dirty="0"/>
              <a:t>	</a:t>
            </a:r>
            <a:endParaRPr lang="en-US" sz="1650" dirty="0">
              <a:solidFill>
                <a:srgbClr val="0070C0"/>
              </a:solidFill>
              <a:cs typeface="Arial" panose="020B0604020202020204" pitchFamily="34" charset="0"/>
              <a:hlinkClick r:id="rId3">
                <a:extLst>
                  <a:ext uri="{A12FA001-AC4F-418D-AE19-62706E023703}">
                    <ahyp:hlinkClr xmlns:ahyp="http://schemas.microsoft.com/office/drawing/2018/hyperlinkcolor" val="tx"/>
                  </a:ext>
                </a:extLst>
              </a:hlinkClick>
            </a:endParaRPr>
          </a:p>
          <a:p>
            <a:pPr marL="365760" lvl="1" defTabSz="914400">
              <a:lnSpc>
                <a:spcPct val="90000"/>
              </a:lnSpc>
              <a:spcBef>
                <a:spcPts val="500"/>
              </a:spcBef>
            </a:pPr>
            <a:r>
              <a:rPr lang="en-US" sz="1800" dirty="0">
                <a:solidFill>
                  <a:srgbClr val="0070C0"/>
                </a:solidFill>
                <a:hlinkClick r:id="rId4">
                  <a:extLst>
                    <a:ext uri="{A12FA001-AC4F-418D-AE19-62706E023703}">
                      <ahyp:hlinkClr xmlns:ahyp="http://schemas.microsoft.com/office/drawing/2018/hyperlinkcolor" val="tx"/>
                    </a:ext>
                  </a:extLst>
                </a:hlinkClick>
              </a:rPr>
              <a:t>A Flexible Approach to ADA Medical Documentation</a:t>
            </a:r>
            <a:r>
              <a:rPr lang="en-US" sz="1800" dirty="0">
                <a:solidFill>
                  <a:srgbClr val="0070C0"/>
                </a:solidFill>
              </a:rPr>
              <a:t> </a:t>
            </a:r>
          </a:p>
          <a:p>
            <a:pPr marL="365760" lvl="1" defTabSz="914400">
              <a:lnSpc>
                <a:spcPct val="90000"/>
              </a:lnSpc>
              <a:spcBef>
                <a:spcPts val="500"/>
              </a:spcBef>
            </a:pPr>
            <a:r>
              <a:rPr lang="en-US" sz="1800" dirty="0">
                <a:solidFill>
                  <a:srgbClr val="0070C0"/>
                </a:solidFill>
                <a:hlinkClick r:id="rId5">
                  <a:extLst>
                    <a:ext uri="{A12FA001-AC4F-418D-AE19-62706E023703}">
                      <ahyp:hlinkClr xmlns:ahyp="http://schemas.microsoft.com/office/drawing/2018/hyperlinkcolor" val="tx"/>
                    </a:ext>
                  </a:extLst>
                </a:hlinkClick>
              </a:rPr>
              <a:t>Requests for Medical Documentation and the ADA</a:t>
            </a:r>
            <a:endParaRPr lang="en-US" sz="1800" dirty="0">
              <a:solidFill>
                <a:srgbClr val="0070C0"/>
              </a:solidFill>
            </a:endParaRPr>
          </a:p>
          <a:p>
            <a:pPr marL="365760" lvl="1" defTabSz="914400">
              <a:lnSpc>
                <a:spcPct val="90000"/>
              </a:lnSpc>
              <a:spcBef>
                <a:spcPts val="500"/>
              </a:spcBef>
            </a:pPr>
            <a:r>
              <a:rPr lang="en-US" sz="1800" dirty="0">
                <a:solidFill>
                  <a:srgbClr val="0070C0"/>
                </a:solidFill>
                <a:hlinkClick r:id="rId6">
                  <a:extLst>
                    <a:ext uri="{A12FA001-AC4F-418D-AE19-62706E023703}">
                      <ahyp:hlinkClr xmlns:ahyp="http://schemas.microsoft.com/office/drawing/2018/hyperlinkcolor" val="tx"/>
                    </a:ext>
                  </a:extLst>
                </a:hlinkClick>
              </a:rPr>
              <a:t>To Ask, or Not to Ask? – Knowing When to Request Medical Information</a:t>
            </a:r>
            <a:endParaRPr lang="en-US" sz="1800" dirty="0">
              <a:solidFill>
                <a:srgbClr val="0070C0"/>
              </a:solidFill>
            </a:endParaRPr>
          </a:p>
        </p:txBody>
      </p:sp>
    </p:spTree>
    <p:extLst>
      <p:ext uri="{BB962C8B-B14F-4D97-AF65-F5344CB8AC3E}">
        <p14:creationId xmlns:p14="http://schemas.microsoft.com/office/powerpoint/2010/main" val="3499517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170C6-F6EF-7E39-BE81-FE1F8718AB9E}"/>
              </a:ext>
            </a:extLst>
          </p:cNvPr>
          <p:cNvSpPr>
            <a:spLocks noGrp="1"/>
          </p:cNvSpPr>
          <p:nvPr>
            <p:ph type="ctrTitle"/>
          </p:nvPr>
        </p:nvSpPr>
        <p:spPr/>
        <p:txBody>
          <a:bodyPr/>
          <a:lstStyle/>
          <a:p>
            <a:r>
              <a:rPr lang="en-US" b="1" dirty="0"/>
              <a:t>Sufficient Medical Documentation </a:t>
            </a:r>
          </a:p>
        </p:txBody>
      </p:sp>
      <p:sp>
        <p:nvSpPr>
          <p:cNvPr id="3" name="Text Placeholder 2">
            <a:extLst>
              <a:ext uri="{FF2B5EF4-FFF2-40B4-BE49-F238E27FC236}">
                <a16:creationId xmlns:a16="http://schemas.microsoft.com/office/drawing/2014/main" id="{721E01D2-2058-6F0F-2E03-CD0E8DD7AA43}"/>
              </a:ext>
            </a:extLst>
          </p:cNvPr>
          <p:cNvSpPr>
            <a:spLocks noGrp="1"/>
          </p:cNvSpPr>
          <p:nvPr>
            <p:ph type="body" sz="quarter" idx="10"/>
          </p:nvPr>
        </p:nvSpPr>
        <p:spPr>
          <a:xfrm>
            <a:off x="531091" y="1188719"/>
            <a:ext cx="8213725" cy="3815034"/>
          </a:xfrm>
        </p:spPr>
        <p:txBody>
          <a:bodyPr>
            <a:normAutofit fontScale="92500" lnSpcReduction="10000"/>
          </a:bodyPr>
          <a:lstStyle/>
          <a:p>
            <a:pPr marL="91440" indent="0">
              <a:lnSpc>
                <a:spcPct val="110000"/>
              </a:lnSpc>
              <a:spcBef>
                <a:spcPts val="600"/>
              </a:spcBef>
              <a:buNone/>
            </a:pPr>
            <a:r>
              <a:rPr lang="en-US" i="1" dirty="0"/>
              <a:t>Reasonable</a:t>
            </a:r>
            <a:r>
              <a:rPr lang="en-US" dirty="0"/>
              <a:t> and </a:t>
            </a:r>
            <a:r>
              <a:rPr lang="en-US" i="1" dirty="0"/>
              <a:t>sufficient</a:t>
            </a:r>
            <a:r>
              <a:rPr lang="en-US" dirty="0"/>
              <a:t> documentation</a:t>
            </a:r>
          </a:p>
          <a:p>
            <a:pPr marL="91440" indent="0">
              <a:lnSpc>
                <a:spcPct val="110000"/>
              </a:lnSpc>
              <a:spcBef>
                <a:spcPts val="600"/>
              </a:spcBef>
              <a:buNone/>
            </a:pPr>
            <a:r>
              <a:rPr lang="en-US" i="1" dirty="0"/>
              <a:t>Sufficient</a:t>
            </a:r>
            <a:r>
              <a:rPr lang="en-US" dirty="0"/>
              <a:t> documentation substantiates disability and need for accommodation:</a:t>
            </a:r>
          </a:p>
          <a:p>
            <a:pPr lvl="1">
              <a:lnSpc>
                <a:spcPct val="110000"/>
              </a:lnSpc>
              <a:spcBef>
                <a:spcPts val="600"/>
              </a:spcBef>
              <a:buFont typeface="Wingdings" panose="05000000000000000000" pitchFamily="2" charset="2"/>
              <a:buChar char="§"/>
            </a:pPr>
            <a:r>
              <a:rPr lang="en-US" sz="1900" dirty="0"/>
              <a:t>Whether the individual has (or had) an impairment</a:t>
            </a:r>
          </a:p>
          <a:p>
            <a:pPr lvl="1">
              <a:lnSpc>
                <a:spcPct val="110000"/>
              </a:lnSpc>
              <a:spcBef>
                <a:spcPts val="600"/>
              </a:spcBef>
              <a:buFont typeface="Wingdings" panose="05000000000000000000" pitchFamily="2" charset="2"/>
              <a:buChar char="§"/>
            </a:pPr>
            <a:r>
              <a:rPr lang="en-US" sz="1900" dirty="0"/>
              <a:t>Whether the impairment affects (or affected) a major life activity</a:t>
            </a:r>
          </a:p>
          <a:p>
            <a:pPr lvl="1">
              <a:lnSpc>
                <a:spcPct val="110000"/>
              </a:lnSpc>
              <a:spcBef>
                <a:spcPts val="600"/>
              </a:spcBef>
              <a:buFont typeface="Wingdings" panose="05000000000000000000" pitchFamily="2" charset="2"/>
              <a:buChar char="§"/>
            </a:pPr>
            <a:r>
              <a:rPr lang="en-US" sz="1900" dirty="0"/>
              <a:t>Whether the impairment substantially limits (or limited) the major life activity</a:t>
            </a:r>
          </a:p>
          <a:p>
            <a:pPr lvl="1">
              <a:lnSpc>
                <a:spcPct val="110000"/>
              </a:lnSpc>
              <a:spcBef>
                <a:spcPts val="600"/>
              </a:spcBef>
              <a:buFont typeface="Wingdings" panose="05000000000000000000" pitchFamily="2" charset="2"/>
              <a:buChar char="§"/>
            </a:pPr>
            <a:r>
              <a:rPr lang="en-US" sz="1900" dirty="0"/>
              <a:t>What limitations are causing the problem</a:t>
            </a:r>
          </a:p>
          <a:p>
            <a:pPr lvl="1">
              <a:lnSpc>
                <a:spcPct val="110000"/>
              </a:lnSpc>
              <a:spcBef>
                <a:spcPts val="600"/>
              </a:spcBef>
              <a:buFont typeface="Wingdings" panose="05000000000000000000" pitchFamily="2" charset="2"/>
              <a:buChar char="§"/>
            </a:pPr>
            <a:r>
              <a:rPr lang="en-US" sz="1900" dirty="0"/>
              <a:t>Whether/what accommodation(s) is needed</a:t>
            </a:r>
          </a:p>
          <a:p>
            <a:pPr lvl="1">
              <a:lnSpc>
                <a:spcPct val="110000"/>
              </a:lnSpc>
              <a:spcBef>
                <a:spcPts val="600"/>
              </a:spcBef>
              <a:buFont typeface="Wingdings" panose="05000000000000000000" pitchFamily="2" charset="2"/>
              <a:buChar char="§"/>
            </a:pPr>
            <a:endParaRPr lang="en-US" sz="1900" dirty="0"/>
          </a:p>
          <a:p>
            <a:pPr marL="365760" lvl="1" indent="0">
              <a:lnSpc>
                <a:spcPct val="110000"/>
              </a:lnSpc>
              <a:spcBef>
                <a:spcPts val="600"/>
              </a:spcBef>
              <a:buNone/>
            </a:pPr>
            <a:r>
              <a:rPr lang="en-US" sz="1900" dirty="0">
                <a:solidFill>
                  <a:srgbClr val="0070C0"/>
                </a:solidFill>
                <a:hlinkClick r:id="rId3">
                  <a:extLst>
                    <a:ext uri="{A12FA001-AC4F-418D-AE19-62706E023703}">
                      <ahyp:hlinkClr xmlns:ahyp="http://schemas.microsoft.com/office/drawing/2018/hyperlinkcolor" val="tx"/>
                    </a:ext>
                  </a:extLst>
                </a:hlinkClick>
              </a:rPr>
              <a:t>What Does "Sufficient" Mean?- A Deconstructive Series for ADA Terminology</a:t>
            </a:r>
          </a:p>
          <a:p>
            <a:pPr marL="365760" lvl="1" indent="0">
              <a:lnSpc>
                <a:spcPct val="110000"/>
              </a:lnSpc>
              <a:spcBef>
                <a:spcPts val="600"/>
              </a:spcBef>
              <a:buNone/>
            </a:pPr>
            <a:r>
              <a:rPr lang="en-US" sz="1900" b="0" i="0" u="none" strike="noStrike" dirty="0">
                <a:solidFill>
                  <a:srgbClr val="0070C0"/>
                </a:solidFill>
                <a:effectLst/>
                <a:hlinkClick r:id="rId4">
                  <a:extLst>
                    <a:ext uri="{A12FA001-AC4F-418D-AE19-62706E023703}">
                      <ahyp:hlinkClr xmlns:ahyp="http://schemas.microsoft.com/office/drawing/2018/hyperlinkcolor" val="tx"/>
                    </a:ext>
                  </a:extLst>
                </a:hlinkClick>
              </a:rPr>
              <a:t>Medical Inquiry in Response to an Accommodation Request</a:t>
            </a:r>
            <a:r>
              <a:rPr lang="en-US" sz="1900" b="0" i="0" u="none" strike="noStrike" dirty="0">
                <a:solidFill>
                  <a:srgbClr val="0070C0"/>
                </a:solidFill>
                <a:effectLst/>
              </a:rPr>
              <a:t> </a:t>
            </a:r>
            <a:r>
              <a:rPr lang="en-US" sz="1900" dirty="0"/>
              <a:t>and</a:t>
            </a:r>
            <a:r>
              <a:rPr lang="en-US" sz="1900" b="0" i="0" dirty="0">
                <a:solidFill>
                  <a:srgbClr val="007CC3"/>
                </a:solidFill>
                <a:effectLst/>
              </a:rPr>
              <a:t> </a:t>
            </a:r>
            <a:r>
              <a:rPr lang="en-US" sz="1900" b="0" i="0" u="none" strike="noStrike" dirty="0">
                <a:solidFill>
                  <a:srgbClr val="0070C0"/>
                </a:solidFill>
                <a:effectLst/>
                <a:hlinkClick r:id="rId5">
                  <a:extLst>
                    <a:ext uri="{A12FA001-AC4F-418D-AE19-62706E023703}">
                      <ahyp:hlinkClr xmlns:ahyp="http://schemas.microsoft.com/office/drawing/2018/hyperlinkcolor" val="tx"/>
                    </a:ext>
                  </a:extLst>
                </a:hlinkClick>
              </a:rPr>
              <a:t>Sample Form</a:t>
            </a:r>
            <a:endParaRPr lang="en-US" sz="1900" b="0" i="0" dirty="0">
              <a:solidFill>
                <a:srgbClr val="0070C0"/>
              </a:solidFill>
              <a:effectLst/>
            </a:endParaRPr>
          </a:p>
          <a:p>
            <a:pPr marL="365760" lvl="1" indent="0">
              <a:buNone/>
            </a:pPr>
            <a:endParaRPr lang="en-US" dirty="0"/>
          </a:p>
        </p:txBody>
      </p:sp>
    </p:spTree>
    <p:extLst>
      <p:ext uri="{BB962C8B-B14F-4D97-AF65-F5344CB8AC3E}">
        <p14:creationId xmlns:p14="http://schemas.microsoft.com/office/powerpoint/2010/main" val="3556757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F9007-33CE-F2C5-C983-56DDBCA4E518}"/>
              </a:ext>
            </a:extLst>
          </p:cNvPr>
          <p:cNvSpPr>
            <a:spLocks noGrp="1"/>
          </p:cNvSpPr>
          <p:nvPr>
            <p:ph type="ctrTitle"/>
          </p:nvPr>
        </p:nvSpPr>
        <p:spPr/>
        <p:txBody>
          <a:bodyPr/>
          <a:lstStyle/>
          <a:p>
            <a:r>
              <a:rPr lang="en-US" b="1" dirty="0"/>
              <a:t>Flexible Approach to ADA Medical Documentation </a:t>
            </a:r>
            <a:endParaRPr lang="en-US" sz="1200" b="1" dirty="0"/>
          </a:p>
        </p:txBody>
      </p:sp>
      <p:sp>
        <p:nvSpPr>
          <p:cNvPr id="3" name="Content Placeholder 2">
            <a:extLst>
              <a:ext uri="{FF2B5EF4-FFF2-40B4-BE49-F238E27FC236}">
                <a16:creationId xmlns:a16="http://schemas.microsoft.com/office/drawing/2014/main" id="{95C524AD-84CB-C6EE-93B3-038AFF926776}"/>
              </a:ext>
            </a:extLst>
          </p:cNvPr>
          <p:cNvSpPr>
            <a:spLocks noGrp="1"/>
          </p:cNvSpPr>
          <p:nvPr>
            <p:ph type="body" sz="quarter" idx="10"/>
          </p:nvPr>
        </p:nvSpPr>
        <p:spPr>
          <a:xfrm>
            <a:off x="457200" y="1188720"/>
            <a:ext cx="8213725" cy="3627724"/>
          </a:xfrm>
        </p:spPr>
        <p:txBody>
          <a:bodyPr>
            <a:normAutofit fontScale="92500" lnSpcReduction="20000"/>
          </a:bodyPr>
          <a:lstStyle/>
          <a:p>
            <a:pPr marL="342900" indent="-342900">
              <a:lnSpc>
                <a:spcPct val="120000"/>
              </a:lnSpc>
              <a:spcAft>
                <a:spcPts val="450"/>
              </a:spcAft>
              <a:buFont typeface="Wingdings" panose="05000000000000000000" pitchFamily="2" charset="2"/>
              <a:buChar char="§"/>
            </a:pPr>
            <a:r>
              <a:rPr lang="en-US" sz="2200" dirty="0">
                <a:solidFill>
                  <a:schemeClr val="tx1"/>
                </a:solidFill>
              </a:rPr>
              <a:t>Allow medical documentation extension(s) when feasible</a:t>
            </a:r>
          </a:p>
          <a:p>
            <a:pPr marL="342900" indent="-342900">
              <a:lnSpc>
                <a:spcPct val="120000"/>
              </a:lnSpc>
              <a:spcAft>
                <a:spcPts val="450"/>
              </a:spcAft>
              <a:buFont typeface="Wingdings" panose="05000000000000000000" pitchFamily="2" charset="2"/>
              <a:buChar char="§"/>
            </a:pPr>
            <a:r>
              <a:rPr lang="en-US" sz="2200" dirty="0">
                <a:solidFill>
                  <a:schemeClr val="tx1"/>
                </a:solidFill>
              </a:rPr>
              <a:t>Rely on information from the employee and </a:t>
            </a:r>
            <a:r>
              <a:rPr lang="en-US" sz="2200" i="1" dirty="0">
                <a:solidFill>
                  <a:schemeClr val="tx1"/>
                </a:solidFill>
              </a:rPr>
              <a:t>provide temporary accommodations </a:t>
            </a:r>
            <a:r>
              <a:rPr lang="en-US" sz="2200" dirty="0">
                <a:solidFill>
                  <a:schemeClr val="tx1"/>
                </a:solidFill>
              </a:rPr>
              <a:t>while waiting for medical documentation</a:t>
            </a:r>
          </a:p>
          <a:p>
            <a:pPr marL="342900" indent="-342900">
              <a:lnSpc>
                <a:spcPct val="120000"/>
              </a:lnSpc>
              <a:spcAft>
                <a:spcPts val="450"/>
              </a:spcAft>
              <a:buFont typeface="Wingdings" panose="05000000000000000000" pitchFamily="2" charset="2"/>
              <a:buChar char="§"/>
            </a:pPr>
            <a:r>
              <a:rPr lang="en-US" sz="2200" dirty="0">
                <a:solidFill>
                  <a:schemeClr val="tx1"/>
                </a:solidFill>
              </a:rPr>
              <a:t>Partner with the employee to explore solutions</a:t>
            </a:r>
          </a:p>
          <a:p>
            <a:pPr marL="342900" indent="-342900">
              <a:lnSpc>
                <a:spcPct val="120000"/>
              </a:lnSpc>
              <a:spcAft>
                <a:spcPts val="450"/>
              </a:spcAft>
              <a:buFont typeface="Wingdings" panose="05000000000000000000" pitchFamily="2" charset="2"/>
              <a:buChar char="§"/>
            </a:pPr>
            <a:r>
              <a:rPr lang="en-US" sz="2200" dirty="0">
                <a:solidFill>
                  <a:schemeClr val="tx1"/>
                </a:solidFill>
              </a:rPr>
              <a:t>Forgo medical documentation when possible</a:t>
            </a:r>
          </a:p>
          <a:p>
            <a:pPr marL="342900" indent="-342900">
              <a:lnSpc>
                <a:spcPct val="120000"/>
              </a:lnSpc>
              <a:spcAft>
                <a:spcPts val="450"/>
              </a:spcAft>
              <a:buFont typeface="Wingdings" panose="05000000000000000000" pitchFamily="2" charset="2"/>
              <a:buChar char="§"/>
            </a:pPr>
            <a:endParaRPr lang="en-US" sz="1900" dirty="0">
              <a:solidFill>
                <a:schemeClr val="tx1"/>
              </a:solidFill>
            </a:endParaRPr>
          </a:p>
          <a:p>
            <a:pPr marL="0" indent="0" defTabSz="685800">
              <a:lnSpc>
                <a:spcPct val="120000"/>
              </a:lnSpc>
              <a:spcBef>
                <a:spcPts val="750"/>
              </a:spcBef>
              <a:buClrTx/>
              <a:buNone/>
              <a:defRPr/>
            </a:pPr>
            <a:r>
              <a:rPr lang="en-US" sz="1900" dirty="0">
                <a:solidFill>
                  <a:srgbClr val="0070C0"/>
                </a:solidFill>
                <a:hlinkClick r:id="rId3">
                  <a:extLst>
                    <a:ext uri="{A12FA001-AC4F-418D-AE19-62706E023703}">
                      <ahyp:hlinkClr xmlns:ahyp="http://schemas.microsoft.com/office/drawing/2018/hyperlinkcolor" val="tx"/>
                    </a:ext>
                  </a:extLst>
                </a:hlinkClick>
              </a:rPr>
              <a:t>A Flexible Approach to ADA Medical Documentation</a:t>
            </a:r>
            <a:endParaRPr lang="en-US" sz="1900" dirty="0">
              <a:solidFill>
                <a:srgbClr val="0070C0"/>
              </a:solidFill>
            </a:endParaRPr>
          </a:p>
          <a:p>
            <a:pPr marL="0" indent="0" defTabSz="685800">
              <a:lnSpc>
                <a:spcPct val="120000"/>
              </a:lnSpc>
              <a:spcBef>
                <a:spcPts val="750"/>
              </a:spcBef>
              <a:buClrTx/>
              <a:buNone/>
              <a:defRPr/>
            </a:pPr>
            <a:r>
              <a:rPr lang="en-US" sz="1900" dirty="0">
                <a:solidFill>
                  <a:srgbClr val="0070C0"/>
                </a:solidFill>
                <a:hlinkClick r:id="rId4">
                  <a:extLst>
                    <a:ext uri="{A12FA001-AC4F-418D-AE19-62706E023703}">
                      <ahyp:hlinkClr xmlns:ahyp="http://schemas.microsoft.com/office/drawing/2018/hyperlinkcolor" val="tx"/>
                    </a:ext>
                  </a:extLst>
                </a:hlinkClick>
              </a:rPr>
              <a:t>Providing Temporary Accommodation Solutions</a:t>
            </a:r>
            <a:r>
              <a:rPr lang="en-US" sz="1900" dirty="0">
                <a:solidFill>
                  <a:srgbClr val="0070C0"/>
                </a:solidFill>
              </a:rPr>
              <a:t>  </a:t>
            </a:r>
          </a:p>
          <a:p>
            <a:pPr marL="0" indent="0">
              <a:buNone/>
            </a:pPr>
            <a:endParaRPr lang="en-US" dirty="0"/>
          </a:p>
        </p:txBody>
      </p:sp>
    </p:spTree>
    <p:extLst>
      <p:ext uri="{BB962C8B-B14F-4D97-AF65-F5344CB8AC3E}">
        <p14:creationId xmlns:p14="http://schemas.microsoft.com/office/powerpoint/2010/main" val="2070732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C1C80-5804-4FAD-8D54-6A5A33E1805D}"/>
              </a:ext>
            </a:extLst>
          </p:cNvPr>
          <p:cNvSpPr>
            <a:spLocks noGrp="1"/>
          </p:cNvSpPr>
          <p:nvPr>
            <p:ph type="ctrTitle"/>
          </p:nvPr>
        </p:nvSpPr>
        <p:spPr/>
        <p:txBody>
          <a:bodyPr>
            <a:normAutofit/>
          </a:bodyPr>
          <a:lstStyle/>
          <a:p>
            <a:r>
              <a:rPr lang="en-US" altLang="en-US" b="1" dirty="0"/>
              <a:t>Step 3 — Exploring Accommodation Options</a:t>
            </a:r>
            <a:endParaRPr lang="en-US" dirty="0">
              <a:solidFill>
                <a:srgbClr val="FFFEFF"/>
              </a:solidFill>
            </a:endParaRPr>
          </a:p>
        </p:txBody>
      </p:sp>
      <p:grpSp>
        <p:nvGrpSpPr>
          <p:cNvPr id="3" name="Group 2" descr="Keep an open mind. &#10;Individuals should feel welcome to suggest options. &#10;Consult with service provides. &#10;Use JAN.">
            <a:extLst>
              <a:ext uri="{FF2B5EF4-FFF2-40B4-BE49-F238E27FC236}">
                <a16:creationId xmlns:a16="http://schemas.microsoft.com/office/drawing/2014/main" id="{258EF9C5-6174-FEC3-09E4-B2C093FA70B9}"/>
              </a:ext>
            </a:extLst>
          </p:cNvPr>
          <p:cNvGrpSpPr/>
          <p:nvPr/>
        </p:nvGrpSpPr>
        <p:grpSpPr>
          <a:xfrm>
            <a:off x="441960" y="2059410"/>
            <a:ext cx="8270874" cy="2062136"/>
            <a:chOff x="441960" y="2059410"/>
            <a:chExt cx="8270874" cy="2062136"/>
          </a:xfrm>
        </p:grpSpPr>
        <p:sp>
          <p:nvSpPr>
            <p:cNvPr id="4" name="Rectangle 3">
              <a:extLst>
                <a:ext uri="{FF2B5EF4-FFF2-40B4-BE49-F238E27FC236}">
                  <a16:creationId xmlns:a16="http://schemas.microsoft.com/office/drawing/2014/main" id="{A83821C7-DC73-B928-1281-A60926FB2F64}"/>
                </a:ext>
                <a:ext uri="{C183D7F6-B498-43B3-948B-1728B52AA6E4}">
                  <adec:decorative xmlns:adec="http://schemas.microsoft.com/office/drawing/2017/decorative" val="1"/>
                </a:ext>
              </a:extLst>
            </p:cNvPr>
            <p:cNvSpPr/>
            <p:nvPr/>
          </p:nvSpPr>
          <p:spPr>
            <a:xfrm>
              <a:off x="1024985" y="2059410"/>
              <a:ext cx="1087504" cy="1087504"/>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 name="Freeform: Shape 4">
              <a:extLst>
                <a:ext uri="{FF2B5EF4-FFF2-40B4-BE49-F238E27FC236}">
                  <a16:creationId xmlns:a16="http://schemas.microsoft.com/office/drawing/2014/main" id="{39F84238-F412-985C-01F1-7DE0287CAD5C}"/>
                </a:ext>
              </a:extLst>
            </p:cNvPr>
            <p:cNvSpPr/>
            <p:nvPr/>
          </p:nvSpPr>
          <p:spPr>
            <a:xfrm>
              <a:off x="441960" y="3335013"/>
              <a:ext cx="2127116" cy="786533"/>
            </a:xfrm>
            <a:custGeom>
              <a:avLst/>
              <a:gdLst>
                <a:gd name="connsiteX0" fmla="*/ 0 w 2127116"/>
                <a:gd name="connsiteY0" fmla="*/ 0 h 786533"/>
                <a:gd name="connsiteX1" fmla="*/ 2127116 w 2127116"/>
                <a:gd name="connsiteY1" fmla="*/ 0 h 786533"/>
                <a:gd name="connsiteX2" fmla="*/ 2127116 w 2127116"/>
                <a:gd name="connsiteY2" fmla="*/ 786533 h 786533"/>
                <a:gd name="connsiteX3" fmla="*/ 0 w 2127116"/>
                <a:gd name="connsiteY3" fmla="*/ 786533 h 786533"/>
                <a:gd name="connsiteX4" fmla="*/ 0 w 2127116"/>
                <a:gd name="connsiteY4" fmla="*/ 0 h 786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116" h="786533">
                  <a:moveTo>
                    <a:pt x="0" y="0"/>
                  </a:moveTo>
                  <a:lnTo>
                    <a:pt x="2127116" y="0"/>
                  </a:lnTo>
                  <a:lnTo>
                    <a:pt x="2127116" y="786533"/>
                  </a:lnTo>
                  <a:lnTo>
                    <a:pt x="0" y="7865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solidFill>
                    <a:srgbClr val="1A3260"/>
                  </a:solidFill>
                  <a:latin typeface="+mn-lt"/>
                  <a:ea typeface="+mn-ea"/>
                  <a:cs typeface="Aharoni" panose="02010803020104030203" pitchFamily="2" charset="-79"/>
                </a:rPr>
                <a:t>Keep an open mind</a:t>
              </a:r>
            </a:p>
          </p:txBody>
        </p:sp>
        <p:sp>
          <p:nvSpPr>
            <p:cNvPr id="6" name="Rectangle 5">
              <a:extLst>
                <a:ext uri="{FF2B5EF4-FFF2-40B4-BE49-F238E27FC236}">
                  <a16:creationId xmlns:a16="http://schemas.microsoft.com/office/drawing/2014/main" id="{CC7E87B8-0BCE-B808-F9A4-4618E064B744}"/>
                </a:ext>
                <a:ext uri="{C183D7F6-B498-43B3-948B-1728B52AA6E4}">
                  <adec:decorative xmlns:adec="http://schemas.microsoft.com/office/drawing/2017/decorative" val="1"/>
                </a:ext>
              </a:extLst>
            </p:cNvPr>
            <p:cNvSpPr/>
            <p:nvPr/>
          </p:nvSpPr>
          <p:spPr>
            <a:xfrm>
              <a:off x="3296456" y="2059410"/>
              <a:ext cx="1087504" cy="1087504"/>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93B41063-55BF-66AB-3907-E1D60665113F}"/>
                </a:ext>
              </a:extLst>
            </p:cNvPr>
            <p:cNvSpPr/>
            <p:nvPr/>
          </p:nvSpPr>
          <p:spPr>
            <a:xfrm>
              <a:off x="2818941" y="3328689"/>
              <a:ext cx="1957225" cy="786533"/>
            </a:xfrm>
            <a:custGeom>
              <a:avLst/>
              <a:gdLst>
                <a:gd name="connsiteX0" fmla="*/ 0 w 1957225"/>
                <a:gd name="connsiteY0" fmla="*/ 0 h 786533"/>
                <a:gd name="connsiteX1" fmla="*/ 1957225 w 1957225"/>
                <a:gd name="connsiteY1" fmla="*/ 0 h 786533"/>
                <a:gd name="connsiteX2" fmla="*/ 1957225 w 1957225"/>
                <a:gd name="connsiteY2" fmla="*/ 786533 h 786533"/>
                <a:gd name="connsiteX3" fmla="*/ 0 w 1957225"/>
                <a:gd name="connsiteY3" fmla="*/ 786533 h 786533"/>
                <a:gd name="connsiteX4" fmla="*/ 0 w 1957225"/>
                <a:gd name="connsiteY4" fmla="*/ 0 h 786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225" h="786533">
                  <a:moveTo>
                    <a:pt x="0" y="0"/>
                  </a:moveTo>
                  <a:lnTo>
                    <a:pt x="1957225" y="0"/>
                  </a:lnTo>
                  <a:lnTo>
                    <a:pt x="1957225" y="786533"/>
                  </a:lnTo>
                  <a:lnTo>
                    <a:pt x="0" y="7865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solidFill>
                    <a:srgbClr val="1A3260"/>
                  </a:solidFill>
                  <a:latin typeface="Calibri" panose="020F0502020204030204"/>
                  <a:ea typeface="+mn-ea"/>
                  <a:cs typeface="Aharoni" panose="02010803020104030203" pitchFamily="2" charset="-79"/>
                </a:rPr>
                <a:t>Individuals should feel welcome to suggest options</a:t>
              </a:r>
            </a:p>
          </p:txBody>
        </p:sp>
        <p:sp>
          <p:nvSpPr>
            <p:cNvPr id="9" name="Rectangle 8">
              <a:extLst>
                <a:ext uri="{FF2B5EF4-FFF2-40B4-BE49-F238E27FC236}">
                  <a16:creationId xmlns:a16="http://schemas.microsoft.com/office/drawing/2014/main" id="{9885E075-9F88-7E8A-A251-ED8E1BD47614}"/>
                </a:ext>
                <a:ext uri="{C183D7F6-B498-43B3-948B-1728B52AA6E4}">
                  <adec:decorative xmlns:adec="http://schemas.microsoft.com/office/drawing/2017/decorative" val="1"/>
                </a:ext>
              </a:extLst>
            </p:cNvPr>
            <p:cNvSpPr/>
            <p:nvPr/>
          </p:nvSpPr>
          <p:spPr>
            <a:xfrm>
              <a:off x="5392774" y="2059410"/>
              <a:ext cx="1087504" cy="1087504"/>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07C1FDF0-192A-76E0-88B8-6800C58A2A72}"/>
                </a:ext>
              </a:extLst>
            </p:cNvPr>
            <p:cNvSpPr/>
            <p:nvPr/>
          </p:nvSpPr>
          <p:spPr>
            <a:xfrm>
              <a:off x="5094389" y="3303370"/>
              <a:ext cx="1655859" cy="786533"/>
            </a:xfrm>
            <a:custGeom>
              <a:avLst/>
              <a:gdLst>
                <a:gd name="connsiteX0" fmla="*/ 0 w 1655859"/>
                <a:gd name="connsiteY0" fmla="*/ 0 h 786533"/>
                <a:gd name="connsiteX1" fmla="*/ 1655859 w 1655859"/>
                <a:gd name="connsiteY1" fmla="*/ 0 h 786533"/>
                <a:gd name="connsiteX2" fmla="*/ 1655859 w 1655859"/>
                <a:gd name="connsiteY2" fmla="*/ 786533 h 786533"/>
                <a:gd name="connsiteX3" fmla="*/ 0 w 1655859"/>
                <a:gd name="connsiteY3" fmla="*/ 786533 h 786533"/>
                <a:gd name="connsiteX4" fmla="*/ 0 w 1655859"/>
                <a:gd name="connsiteY4" fmla="*/ 0 h 786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859" h="786533">
                  <a:moveTo>
                    <a:pt x="0" y="0"/>
                  </a:moveTo>
                  <a:lnTo>
                    <a:pt x="1655859" y="0"/>
                  </a:lnTo>
                  <a:lnTo>
                    <a:pt x="1655859" y="786533"/>
                  </a:lnTo>
                  <a:lnTo>
                    <a:pt x="0" y="7865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solidFill>
                    <a:srgbClr val="1A3260"/>
                  </a:solidFill>
                  <a:latin typeface="Calibri" panose="020F0502020204030204"/>
                  <a:ea typeface="+mn-ea"/>
                  <a:cs typeface="Aharoni" panose="02010803020104030203" pitchFamily="2" charset="-79"/>
                </a:rPr>
                <a:t>Consult with service providers</a:t>
              </a:r>
            </a:p>
          </p:txBody>
        </p:sp>
        <p:sp>
          <p:nvSpPr>
            <p:cNvPr id="11" name="Rectangle 10">
              <a:extLst>
                <a:ext uri="{FF2B5EF4-FFF2-40B4-BE49-F238E27FC236}">
                  <a16:creationId xmlns:a16="http://schemas.microsoft.com/office/drawing/2014/main" id="{134FABEE-18C9-4B52-D3E6-2F7C56E16708}"/>
                </a:ext>
                <a:ext uri="{C183D7F6-B498-43B3-948B-1728B52AA6E4}">
                  <adec:decorative xmlns:adec="http://schemas.microsoft.com/office/drawing/2017/decorative" val="1"/>
                </a:ext>
              </a:extLst>
            </p:cNvPr>
            <p:cNvSpPr/>
            <p:nvPr/>
          </p:nvSpPr>
          <p:spPr>
            <a:xfrm>
              <a:off x="7338409" y="2059410"/>
              <a:ext cx="1087504" cy="1087504"/>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Freeform: Shape 11">
              <a:extLst>
                <a:ext uri="{FF2B5EF4-FFF2-40B4-BE49-F238E27FC236}">
                  <a16:creationId xmlns:a16="http://schemas.microsoft.com/office/drawing/2014/main" id="{00DD4001-BEE6-9E1C-1570-65304241F7B3}"/>
                </a:ext>
              </a:extLst>
            </p:cNvPr>
            <p:cNvSpPr/>
            <p:nvPr/>
          </p:nvSpPr>
          <p:spPr>
            <a:xfrm>
              <a:off x="7056975" y="3290707"/>
              <a:ext cx="1655859" cy="786533"/>
            </a:xfrm>
            <a:custGeom>
              <a:avLst/>
              <a:gdLst>
                <a:gd name="connsiteX0" fmla="*/ 0 w 1655859"/>
                <a:gd name="connsiteY0" fmla="*/ 0 h 786533"/>
                <a:gd name="connsiteX1" fmla="*/ 1655859 w 1655859"/>
                <a:gd name="connsiteY1" fmla="*/ 0 h 786533"/>
                <a:gd name="connsiteX2" fmla="*/ 1655859 w 1655859"/>
                <a:gd name="connsiteY2" fmla="*/ 786533 h 786533"/>
                <a:gd name="connsiteX3" fmla="*/ 0 w 1655859"/>
                <a:gd name="connsiteY3" fmla="*/ 786533 h 786533"/>
                <a:gd name="connsiteX4" fmla="*/ 0 w 1655859"/>
                <a:gd name="connsiteY4" fmla="*/ 0 h 786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859" h="786533">
                  <a:moveTo>
                    <a:pt x="0" y="0"/>
                  </a:moveTo>
                  <a:lnTo>
                    <a:pt x="1655859" y="0"/>
                  </a:lnTo>
                  <a:lnTo>
                    <a:pt x="1655859" y="786533"/>
                  </a:lnTo>
                  <a:lnTo>
                    <a:pt x="0" y="7865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solidFill>
                    <a:srgbClr val="1A3260"/>
                  </a:solidFill>
                  <a:latin typeface="Calibri" panose="020F0502020204030204"/>
                  <a:ea typeface="+mn-ea"/>
                  <a:cs typeface="Aharoni" panose="02010803020104030203" pitchFamily="2" charset="-79"/>
                </a:rPr>
                <a:t>Use JAN</a:t>
              </a:r>
            </a:p>
          </p:txBody>
        </p:sp>
      </p:grpSp>
    </p:spTree>
    <p:extLst>
      <p:ext uri="{BB962C8B-B14F-4D97-AF65-F5344CB8AC3E}">
        <p14:creationId xmlns:p14="http://schemas.microsoft.com/office/powerpoint/2010/main" val="4180067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1CFAE-31A5-4677-AC3F-880FC02BF4EB}"/>
              </a:ext>
            </a:extLst>
          </p:cNvPr>
          <p:cNvSpPr>
            <a:spLocks noGrp="1"/>
          </p:cNvSpPr>
          <p:nvPr>
            <p:ph type="ctrTitle"/>
          </p:nvPr>
        </p:nvSpPr>
        <p:spPr/>
        <p:txBody>
          <a:bodyPr>
            <a:normAutofit fontScale="90000"/>
          </a:bodyPr>
          <a:lstStyle/>
          <a:p>
            <a:br>
              <a:rPr lang="en-US" b="1" dirty="0"/>
            </a:br>
            <a:r>
              <a:rPr lang="en-US" altLang="en-US" b="1" dirty="0"/>
              <a:t>Step 3 — </a:t>
            </a:r>
            <a:br>
              <a:rPr lang="en-US" altLang="en-US" b="1" dirty="0"/>
            </a:br>
            <a:r>
              <a:rPr lang="en-US" b="1" dirty="0"/>
              <a:t>Pro Tip: Don’t Use a One-Size-Fits-All Approach</a:t>
            </a:r>
          </a:p>
        </p:txBody>
      </p:sp>
      <p:sp>
        <p:nvSpPr>
          <p:cNvPr id="3" name="Content Placeholder 2">
            <a:extLst>
              <a:ext uri="{FF2B5EF4-FFF2-40B4-BE49-F238E27FC236}">
                <a16:creationId xmlns:a16="http://schemas.microsoft.com/office/drawing/2014/main" id="{6FEBDBB1-9ABC-4A2E-AD74-93F1B00DC8F4}"/>
              </a:ext>
            </a:extLst>
          </p:cNvPr>
          <p:cNvSpPr>
            <a:spLocks noGrp="1"/>
          </p:cNvSpPr>
          <p:nvPr>
            <p:ph type="body" sz="quarter" idx="10"/>
          </p:nvPr>
        </p:nvSpPr>
        <p:spPr>
          <a:xfrm>
            <a:off x="457200" y="1188719"/>
            <a:ext cx="4114800" cy="3573403"/>
          </a:xfrm>
        </p:spPr>
        <p:txBody>
          <a:bodyPr>
            <a:noAutofit/>
          </a:bodyPr>
          <a:lstStyle/>
          <a:p>
            <a:pPr>
              <a:spcBef>
                <a:spcPts val="432"/>
              </a:spcBef>
            </a:pPr>
            <a:r>
              <a:rPr lang="en-US" sz="1800" dirty="0"/>
              <a:t>Have the full accommodation conversation</a:t>
            </a:r>
          </a:p>
          <a:p>
            <a:pPr>
              <a:spcBef>
                <a:spcPts val="432"/>
              </a:spcBef>
            </a:pPr>
            <a:r>
              <a:rPr lang="en-US" sz="1800" dirty="0"/>
              <a:t>Impairments and limitations, as well as accommodation needs, are different based on the individual</a:t>
            </a:r>
          </a:p>
          <a:p>
            <a:pPr>
              <a:spcBef>
                <a:spcPts val="432"/>
              </a:spcBef>
            </a:pPr>
            <a:r>
              <a:rPr lang="en-US" sz="1800" dirty="0"/>
              <a:t>Beware of any assumptions in determining what an individual can or cannot do or what accommodation is needed</a:t>
            </a:r>
          </a:p>
          <a:p>
            <a:pPr>
              <a:spcBef>
                <a:spcPts val="432"/>
              </a:spcBef>
            </a:pPr>
            <a:r>
              <a:rPr lang="en-US" sz="1800" dirty="0"/>
              <a:t>Make individualized assessments based on actual limitations, work history, and current ability to perform job functions with accommodation</a:t>
            </a:r>
          </a:p>
        </p:txBody>
      </p:sp>
      <p:pic>
        <p:nvPicPr>
          <p:cNvPr id="7" name="Picture 6">
            <a:extLst>
              <a:ext uri="{FF2B5EF4-FFF2-40B4-BE49-F238E27FC236}">
                <a16:creationId xmlns:a16="http://schemas.microsoft.com/office/drawing/2014/main" id="{8D83EBA8-E8D1-4397-9302-74738CEB6BDC}"/>
              </a:ext>
              <a:ext uri="{C183D7F6-B498-43B3-948B-1728B52AA6E4}">
                <adec:decorative xmlns:adec="http://schemas.microsoft.com/office/drawing/2017/decorative" val="1"/>
              </a:ext>
            </a:extLst>
          </p:cNvPr>
          <p:cNvPicPr>
            <a:picLocks noChangeAspect="1"/>
          </p:cNvPicPr>
          <p:nvPr/>
        </p:nvPicPr>
        <p:blipFill rotWithShape="1">
          <a:blip r:embed="rId3"/>
          <a:srcRect r="9224" b="-4"/>
          <a:stretch/>
        </p:blipFill>
        <p:spPr>
          <a:xfrm>
            <a:off x="4964906" y="1511903"/>
            <a:ext cx="3721894" cy="2736914"/>
          </a:xfrm>
          <a:prstGeom prst="rect">
            <a:avLst/>
          </a:prstGeom>
        </p:spPr>
      </p:pic>
    </p:spTree>
    <p:extLst>
      <p:ext uri="{BB962C8B-B14F-4D97-AF65-F5344CB8AC3E}">
        <p14:creationId xmlns:p14="http://schemas.microsoft.com/office/powerpoint/2010/main" val="650346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992B0-9973-5347-3B93-586D6AE9AE12}"/>
              </a:ext>
            </a:extLst>
          </p:cNvPr>
          <p:cNvSpPr>
            <a:spLocks noGrp="1"/>
          </p:cNvSpPr>
          <p:nvPr>
            <p:ph type="ctrTitle"/>
          </p:nvPr>
        </p:nvSpPr>
        <p:spPr/>
        <p:txBody>
          <a:bodyPr/>
          <a:lstStyle/>
          <a:p>
            <a:r>
              <a:rPr lang="en-US" altLang="en-US" sz="2400" b="1" dirty="0">
                <a:solidFill>
                  <a:srgbClr val="005192"/>
                </a:solidFill>
                <a:latin typeface="+mn-lt"/>
                <a:cs typeface="+mj-cs"/>
              </a:rPr>
              <a:t>Step 4 </a:t>
            </a:r>
            <a:r>
              <a:rPr lang="en-US" sz="2400" b="1" dirty="0">
                <a:solidFill>
                  <a:srgbClr val="005192"/>
                </a:solidFill>
                <a:latin typeface="+mn-lt"/>
              </a:rPr>
              <a:t>—</a:t>
            </a:r>
            <a:r>
              <a:rPr lang="en-US" altLang="en-US" sz="2400" b="1" dirty="0">
                <a:solidFill>
                  <a:srgbClr val="005192"/>
                </a:solidFill>
                <a:latin typeface="+mn-lt"/>
                <a:cs typeface="+mj-cs"/>
              </a:rPr>
              <a:t> Choosing An Accommodation</a:t>
            </a:r>
            <a:endParaRPr lang="en-US" dirty="0"/>
          </a:p>
        </p:txBody>
      </p:sp>
      <p:sp>
        <p:nvSpPr>
          <p:cNvPr id="5" name="Rectangle 4">
            <a:extLst>
              <a:ext uri="{FF2B5EF4-FFF2-40B4-BE49-F238E27FC236}">
                <a16:creationId xmlns:a16="http://schemas.microsoft.com/office/drawing/2014/main" id="{3333F0C5-D415-1EF6-C283-17A8A9D3B6CC}"/>
              </a:ext>
              <a:ext uri="{C183D7F6-B498-43B3-948B-1728B52AA6E4}">
                <adec:decorative xmlns:adec="http://schemas.microsoft.com/office/drawing/2017/decorative" val="1"/>
              </a:ext>
            </a:extLst>
          </p:cNvPr>
          <p:cNvSpPr/>
          <p:nvPr/>
        </p:nvSpPr>
        <p:spPr>
          <a:xfrm>
            <a:off x="814357" y="1307849"/>
            <a:ext cx="1028702" cy="1028702"/>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TextBox 7">
            <a:extLst>
              <a:ext uri="{FF2B5EF4-FFF2-40B4-BE49-F238E27FC236}">
                <a16:creationId xmlns:a16="http://schemas.microsoft.com/office/drawing/2014/main" id="{2728096C-A2E2-3CBF-1D98-587E3C4123EF}"/>
              </a:ext>
            </a:extLst>
          </p:cNvPr>
          <p:cNvSpPr txBox="1"/>
          <p:nvPr/>
        </p:nvSpPr>
        <p:spPr>
          <a:xfrm>
            <a:off x="20599" y="2501986"/>
            <a:ext cx="2616217" cy="80091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00100">
              <a:spcBef>
                <a:spcPct val="0"/>
              </a:spcBef>
              <a:spcAft>
                <a:spcPct val="35000"/>
              </a:spcAft>
              <a:defRPr/>
            </a:pPr>
            <a:r>
              <a:rPr lang="en-US" altLang="en-US" sz="1800" dirty="0">
                <a:solidFill>
                  <a:srgbClr val="1A3260"/>
                </a:solidFill>
                <a:latin typeface="Arial Nova" panose="020B0504020202020204" pitchFamily="34" charset="0"/>
                <a:cs typeface="Arial" panose="020B0604020202020204" pitchFamily="34" charset="0"/>
              </a:rPr>
              <a:t>Consider employee’s preference</a:t>
            </a:r>
            <a:endParaRPr lang="en-US" sz="1800" dirty="0">
              <a:solidFill>
                <a:srgbClr val="1A3260"/>
              </a:solidFill>
              <a:latin typeface="Arial Nova" panose="020B05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ADA9E96-2001-EF19-247A-22A59F90D2A5}"/>
              </a:ext>
              <a:ext uri="{C183D7F6-B498-43B3-948B-1728B52AA6E4}">
                <adec:decorative xmlns:adec="http://schemas.microsoft.com/office/drawing/2017/decorative" val="1"/>
              </a:ext>
            </a:extLst>
          </p:cNvPr>
          <p:cNvSpPr/>
          <p:nvPr/>
        </p:nvSpPr>
        <p:spPr>
          <a:xfrm>
            <a:off x="3105148" y="2565149"/>
            <a:ext cx="1028702" cy="1028702"/>
          </a:xfrm>
          <a:prstGeom prst="rect">
            <a:avLst/>
          </a:prstGeom>
          <a:blipFill>
            <a:blip r:embed="rId5">
              <a:extLst>
                <a:ext uri="{96DAC541-7B7A-43D3-8B79-37D633B846F1}">
                  <asvg:svgBlip xmlns:asvg="http://schemas.microsoft.com/office/drawing/2016/SVG/main" r:embed="rId6"/>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TextBox 11">
            <a:extLst>
              <a:ext uri="{FF2B5EF4-FFF2-40B4-BE49-F238E27FC236}">
                <a16:creationId xmlns:a16="http://schemas.microsoft.com/office/drawing/2014/main" id="{27C297B9-1985-DB0A-DCC3-2FEDC34DD428}"/>
              </a:ext>
            </a:extLst>
          </p:cNvPr>
          <p:cNvSpPr txBox="1"/>
          <p:nvPr/>
        </p:nvSpPr>
        <p:spPr>
          <a:xfrm>
            <a:off x="2311391" y="3759286"/>
            <a:ext cx="2616217" cy="80091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00100">
              <a:spcBef>
                <a:spcPct val="0"/>
              </a:spcBef>
              <a:spcAft>
                <a:spcPct val="35000"/>
              </a:spcAft>
              <a:defRPr/>
            </a:pPr>
            <a:r>
              <a:rPr lang="en-US" altLang="en-US" sz="1800" dirty="0">
                <a:solidFill>
                  <a:srgbClr val="1A3260"/>
                </a:solidFill>
                <a:latin typeface="Arial Nova" panose="020B0504020202020204" pitchFamily="34" charset="0"/>
                <a:cs typeface="Arial" panose="020B0604020202020204" pitchFamily="34" charset="0"/>
              </a:rPr>
              <a:t>The employer ultimately gets to choose the accommodation</a:t>
            </a:r>
            <a:endParaRPr lang="en-US" sz="1800" dirty="0">
              <a:solidFill>
                <a:srgbClr val="1A3260"/>
              </a:solidFill>
              <a:latin typeface="Arial Nova" panose="020B05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CEBB8D30-47DA-9A25-D950-0EB2EEF6CE6C}"/>
              </a:ext>
              <a:ext uri="{C183D7F6-B498-43B3-948B-1728B52AA6E4}">
                <adec:decorative xmlns:adec="http://schemas.microsoft.com/office/drawing/2017/decorative" val="1"/>
              </a:ext>
            </a:extLst>
          </p:cNvPr>
          <p:cNvSpPr/>
          <p:nvPr/>
        </p:nvSpPr>
        <p:spPr>
          <a:xfrm>
            <a:off x="5154640" y="1320549"/>
            <a:ext cx="1028702" cy="1028702"/>
          </a:xfrm>
          <a:prstGeom prst="rect">
            <a:avLst/>
          </a:prstGeom>
          <a:blipFill>
            <a:blip r:embed="rId7">
              <a:extLst>
                <a:ext uri="{96DAC541-7B7A-43D3-8B79-37D633B846F1}">
                  <asvg:svgBlip xmlns:asvg="http://schemas.microsoft.com/office/drawing/2016/SVG/main" r:embed="rId8"/>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TextBox 15">
            <a:extLst>
              <a:ext uri="{FF2B5EF4-FFF2-40B4-BE49-F238E27FC236}">
                <a16:creationId xmlns:a16="http://schemas.microsoft.com/office/drawing/2014/main" id="{2CADA8D9-E01C-934A-959C-794031D40748}"/>
              </a:ext>
            </a:extLst>
          </p:cNvPr>
          <p:cNvSpPr txBox="1"/>
          <p:nvPr/>
        </p:nvSpPr>
        <p:spPr>
          <a:xfrm>
            <a:off x="4360880" y="2514686"/>
            <a:ext cx="2616217" cy="80091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00100">
              <a:spcBef>
                <a:spcPct val="0"/>
              </a:spcBef>
              <a:spcAft>
                <a:spcPct val="35000"/>
              </a:spcAft>
              <a:defRPr/>
            </a:pPr>
            <a:r>
              <a:rPr lang="en-US" altLang="en-US" sz="1800" dirty="0">
                <a:solidFill>
                  <a:srgbClr val="1A3260"/>
                </a:solidFill>
                <a:latin typeface="Arial Nova" panose="020B0504020202020204" pitchFamily="34" charset="0"/>
                <a:cs typeface="Arial" panose="020B0604020202020204" pitchFamily="34" charset="0"/>
              </a:rPr>
              <a:t>Consider a trial period</a:t>
            </a:r>
            <a:endParaRPr lang="en-US" sz="1800" dirty="0">
              <a:solidFill>
                <a:srgbClr val="1A3260"/>
              </a:solidFill>
              <a:latin typeface="Arial Nova" panose="020B05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4C43602-EF8F-B9EB-33BA-F3F80A3B8604}"/>
              </a:ext>
            </a:extLst>
          </p:cNvPr>
          <p:cNvSpPr txBox="1"/>
          <p:nvPr/>
        </p:nvSpPr>
        <p:spPr>
          <a:xfrm>
            <a:off x="6454815" y="3759286"/>
            <a:ext cx="2616217" cy="80091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00100">
              <a:spcBef>
                <a:spcPct val="0"/>
              </a:spcBef>
              <a:spcAft>
                <a:spcPct val="35000"/>
              </a:spcAft>
              <a:defRPr/>
            </a:pPr>
            <a:r>
              <a:rPr lang="en-US" altLang="en-US" sz="1800" dirty="0">
                <a:solidFill>
                  <a:srgbClr val="1A3260"/>
                </a:solidFill>
                <a:latin typeface="Arial Nova" panose="020B0504020202020204" pitchFamily="34" charset="0"/>
                <a:cs typeface="Arial" panose="020B0604020202020204" pitchFamily="34" charset="0"/>
              </a:rPr>
              <a:t>Keep lines of communication open </a:t>
            </a:r>
            <a:endParaRPr lang="en-US" sz="1800" dirty="0">
              <a:solidFill>
                <a:srgbClr val="1A3260"/>
              </a:solidFill>
              <a:latin typeface="Arial Nova" panose="020B0504020202020204" pitchFamily="34" charset="0"/>
              <a:cs typeface="Arial" panose="020B0604020202020204" pitchFamily="34" charset="0"/>
            </a:endParaRPr>
          </a:p>
        </p:txBody>
      </p:sp>
      <p:pic>
        <p:nvPicPr>
          <p:cNvPr id="21" name="Content Placeholder 5" descr="Meeting with solid fill">
            <a:extLst>
              <a:ext uri="{FF2B5EF4-FFF2-40B4-BE49-F238E27FC236}">
                <a16:creationId xmlns:a16="http://schemas.microsoft.com/office/drawing/2014/main" id="{7ADEF26B-F051-7BF1-FD59-F4EE9315E6F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94627" y="2679451"/>
            <a:ext cx="914400" cy="914400"/>
          </a:xfrm>
          <a:prstGeom prst="rect">
            <a:avLst/>
          </a:prstGeom>
        </p:spPr>
      </p:pic>
    </p:spTree>
    <p:extLst>
      <p:ext uri="{BB962C8B-B14F-4D97-AF65-F5344CB8AC3E}">
        <p14:creationId xmlns:p14="http://schemas.microsoft.com/office/powerpoint/2010/main" val="2591324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B7BD6-1B6E-40E3-828D-5CE1122DFF18}"/>
              </a:ext>
            </a:extLst>
          </p:cNvPr>
          <p:cNvSpPr>
            <a:spLocks noGrp="1"/>
          </p:cNvSpPr>
          <p:nvPr>
            <p:ph type="ctrTitle"/>
          </p:nvPr>
        </p:nvSpPr>
        <p:spPr/>
        <p:txBody>
          <a:bodyPr/>
          <a:lstStyle/>
          <a:p>
            <a:r>
              <a:rPr lang="en-US" b="1" dirty="0"/>
              <a:t>Step 4 — </a:t>
            </a:r>
            <a:br>
              <a:rPr lang="en-US" b="1" dirty="0"/>
            </a:br>
            <a:r>
              <a:rPr lang="en-US" b="1" dirty="0"/>
              <a:t>Pro Tip: Provide Interim, Temporary, </a:t>
            </a:r>
            <a:br>
              <a:rPr lang="en-US" b="1" dirty="0"/>
            </a:br>
            <a:r>
              <a:rPr lang="en-US" b="1" dirty="0"/>
              <a:t>and Trial Accommodations</a:t>
            </a:r>
          </a:p>
        </p:txBody>
      </p:sp>
      <p:sp>
        <p:nvSpPr>
          <p:cNvPr id="3" name="Content Placeholder 2">
            <a:extLst>
              <a:ext uri="{FF2B5EF4-FFF2-40B4-BE49-F238E27FC236}">
                <a16:creationId xmlns:a16="http://schemas.microsoft.com/office/drawing/2014/main" id="{8D84CDE7-5F7D-4C4B-8176-1F681B1E2F89}"/>
              </a:ext>
            </a:extLst>
          </p:cNvPr>
          <p:cNvSpPr>
            <a:spLocks noGrp="1"/>
          </p:cNvSpPr>
          <p:nvPr>
            <p:ph type="body" sz="quarter" idx="10"/>
          </p:nvPr>
        </p:nvSpPr>
        <p:spPr>
          <a:xfrm>
            <a:off x="457200" y="1188720"/>
            <a:ext cx="3974951" cy="3618670"/>
          </a:xfrm>
        </p:spPr>
        <p:txBody>
          <a:bodyPr>
            <a:normAutofit fontScale="92500" lnSpcReduction="20000"/>
          </a:bodyPr>
          <a:lstStyle/>
          <a:p>
            <a:pPr>
              <a:lnSpc>
                <a:spcPct val="110000"/>
              </a:lnSpc>
              <a:spcAft>
                <a:spcPts val="600"/>
              </a:spcAft>
            </a:pPr>
            <a:r>
              <a:rPr lang="en-US" dirty="0"/>
              <a:t>Consider providing trial and short-term solutions</a:t>
            </a:r>
          </a:p>
          <a:p>
            <a:pPr>
              <a:lnSpc>
                <a:spcPct val="110000"/>
              </a:lnSpc>
              <a:spcAft>
                <a:spcPts val="600"/>
              </a:spcAft>
            </a:pPr>
            <a:r>
              <a:rPr lang="en-US" dirty="0"/>
              <a:t>Might demonstrate whether the accommodation will be effective</a:t>
            </a:r>
          </a:p>
          <a:p>
            <a:pPr>
              <a:lnSpc>
                <a:spcPct val="110000"/>
              </a:lnSpc>
              <a:spcAft>
                <a:spcPts val="600"/>
              </a:spcAft>
            </a:pPr>
            <a:r>
              <a:rPr lang="en-US" dirty="0"/>
              <a:t>Could enable an employee to return to work sooner than anticipated</a:t>
            </a:r>
          </a:p>
          <a:p>
            <a:pPr>
              <a:lnSpc>
                <a:spcPct val="110000"/>
              </a:lnSpc>
              <a:spcAft>
                <a:spcPts val="600"/>
              </a:spcAft>
            </a:pPr>
            <a:r>
              <a:rPr lang="en-US" dirty="0"/>
              <a:t>Shows good faith effort and keeps employee working/expedites return to work</a:t>
            </a:r>
          </a:p>
          <a:p>
            <a:pPr marL="0" indent="0">
              <a:lnSpc>
                <a:spcPct val="110000"/>
              </a:lnSpc>
              <a:spcAft>
                <a:spcPts val="600"/>
              </a:spcAft>
              <a:buNone/>
            </a:pPr>
            <a:r>
              <a:rPr lang="en-US" altLang="en-US" sz="1800" dirty="0">
                <a:solidFill>
                  <a:srgbClr val="0070C0"/>
                </a:solidFill>
                <a:hlinkClick r:id="rId3">
                  <a:extLst>
                    <a:ext uri="{A12FA001-AC4F-418D-AE19-62706E023703}">
                      <ahyp:hlinkClr xmlns:ahyp="http://schemas.microsoft.com/office/drawing/2018/hyperlinkcolor" val="tx"/>
                    </a:ext>
                  </a:extLst>
                </a:hlinkClick>
              </a:rPr>
              <a:t>Temporary or Trial Accommodations</a:t>
            </a:r>
            <a:endParaRPr lang="en-US" sz="1800" b="1" dirty="0">
              <a:solidFill>
                <a:srgbClr val="0070C0"/>
              </a:solidFill>
            </a:endParaRPr>
          </a:p>
        </p:txBody>
      </p:sp>
      <p:pic>
        <p:nvPicPr>
          <p:cNvPr id="8" name="Picture Placeholder 7">
            <a:extLst>
              <a:ext uri="{FF2B5EF4-FFF2-40B4-BE49-F238E27FC236}">
                <a16:creationId xmlns:a16="http://schemas.microsoft.com/office/drawing/2014/main" id="{E72DD742-A589-4A1C-7991-98A310F4DB49}"/>
              </a:ext>
              <a:ext uri="{C183D7F6-B498-43B3-948B-1728B52AA6E4}">
                <adec:decorative xmlns:adec="http://schemas.microsoft.com/office/drawing/2017/decorative" val="1"/>
              </a:ext>
            </a:extLst>
          </p:cNvPr>
          <p:cNvPicPr>
            <a:picLocks noGrp="1" noChangeAspect="1"/>
          </p:cNvPicPr>
          <p:nvPr>
            <p:ph type="pic" sz="quarter" idx="17"/>
          </p:nvPr>
        </p:nvPicPr>
        <p:blipFill>
          <a:blip r:embed="rId4"/>
          <a:srcRect l="10774" r="10774"/>
          <a:stretch>
            <a:fillRect/>
          </a:stretch>
        </p:blipFill>
        <p:spPr/>
      </p:pic>
    </p:spTree>
    <p:extLst>
      <p:ext uri="{BB962C8B-B14F-4D97-AF65-F5344CB8AC3E}">
        <p14:creationId xmlns:p14="http://schemas.microsoft.com/office/powerpoint/2010/main" val="361304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27D-042C-6028-46F4-9A2A1D598AEF}"/>
              </a:ext>
            </a:extLst>
          </p:cNvPr>
          <p:cNvSpPr>
            <a:spLocks noGrp="1"/>
          </p:cNvSpPr>
          <p:nvPr>
            <p:ph type="title"/>
          </p:nvPr>
        </p:nvSpPr>
        <p:spPr>
          <a:xfrm>
            <a:off x="0" y="0"/>
            <a:ext cx="4572000" cy="5143500"/>
          </a:xfrm>
        </p:spPr>
        <p:txBody>
          <a:bodyPr/>
          <a:lstStyle/>
          <a:p>
            <a:pPr algn="ctr"/>
            <a:r>
              <a:rPr lang="en-US" sz="3000" dirty="0"/>
              <a:t>Back on Track with the Interactive Process: When Accommodations </a:t>
            </a:r>
            <a:br>
              <a:rPr lang="en-US" sz="3000" dirty="0"/>
            </a:br>
            <a:r>
              <a:rPr lang="en-US" sz="3000" dirty="0"/>
              <a:t>Go Off the Rails</a:t>
            </a:r>
            <a:br>
              <a:rPr lang="en-US" sz="3000" dirty="0"/>
            </a:br>
            <a:br>
              <a:rPr lang="en-US" sz="3000" dirty="0"/>
            </a:br>
            <a:r>
              <a:rPr lang="en-US" sz="1200" dirty="0"/>
              <a:t> </a:t>
            </a:r>
            <a:br>
              <a:rPr lang="en-US" sz="3000" dirty="0"/>
            </a:br>
            <a:r>
              <a:rPr lang="en-US" sz="1800" dirty="0"/>
              <a:t>TWA-02</a:t>
            </a:r>
            <a:br>
              <a:rPr lang="en-US" sz="3000" dirty="0"/>
            </a:br>
            <a:r>
              <a:rPr lang="en-US" sz="1800" dirty="0"/>
              <a:t> </a:t>
            </a:r>
            <a:br>
              <a:rPr lang="en-US" sz="3000" dirty="0"/>
            </a:br>
            <a:r>
              <a:rPr lang="en-US" sz="2000" dirty="0"/>
              <a:t>Teresa Goddard</a:t>
            </a:r>
            <a:br>
              <a:rPr lang="en-US" sz="2000" dirty="0"/>
            </a:br>
            <a:r>
              <a:rPr lang="en-US" sz="2000" dirty="0"/>
              <a:t>Lisa Mathess</a:t>
            </a:r>
            <a:br>
              <a:rPr lang="en-US" sz="2000" dirty="0"/>
            </a:br>
            <a:br>
              <a:rPr lang="en-US" sz="2000" dirty="0"/>
            </a:br>
            <a:r>
              <a:rPr lang="en-US" sz="2000" dirty="0"/>
              <a:t>Job Accommodation Network</a:t>
            </a:r>
            <a:br>
              <a:rPr lang="en-US" sz="2000" dirty="0"/>
            </a:br>
            <a:r>
              <a:rPr lang="en-US" sz="2000" dirty="0"/>
              <a:t>AskJAN.org</a:t>
            </a:r>
            <a:br>
              <a:rPr lang="en-US" sz="2000" dirty="0"/>
            </a:br>
            <a:r>
              <a:rPr lang="en-US" sz="2000" dirty="0"/>
              <a:t>1-800-526-7234</a:t>
            </a:r>
          </a:p>
        </p:txBody>
      </p:sp>
    </p:spTree>
    <p:extLst>
      <p:ext uri="{BB962C8B-B14F-4D97-AF65-F5344CB8AC3E}">
        <p14:creationId xmlns:p14="http://schemas.microsoft.com/office/powerpoint/2010/main" val="975978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333275-0071-7850-7A1B-3EFEB0FBC19E}"/>
              </a:ext>
            </a:extLst>
          </p:cNvPr>
          <p:cNvSpPr>
            <a:spLocks noGrp="1"/>
          </p:cNvSpPr>
          <p:nvPr>
            <p:ph type="ctrTitle"/>
          </p:nvPr>
        </p:nvSpPr>
        <p:spPr/>
        <p:txBody>
          <a:bodyPr/>
          <a:lstStyle/>
          <a:p>
            <a:r>
              <a:rPr lang="en-US" altLang="en-US" sz="2400" b="1" dirty="0">
                <a:solidFill>
                  <a:srgbClr val="005192"/>
                </a:solidFill>
                <a:latin typeface="+mn-lt"/>
                <a:cs typeface="+mj-cs"/>
              </a:rPr>
              <a:t>Step 4 </a:t>
            </a:r>
            <a:r>
              <a:rPr lang="en-US" sz="2400" b="1" dirty="0">
                <a:solidFill>
                  <a:srgbClr val="005192"/>
                </a:solidFill>
                <a:latin typeface="+mn-lt"/>
              </a:rPr>
              <a:t>—</a:t>
            </a:r>
            <a:r>
              <a:rPr lang="en-US" altLang="en-US" sz="2400" b="1" dirty="0">
                <a:solidFill>
                  <a:srgbClr val="005192"/>
                </a:solidFill>
                <a:latin typeface="+mn-lt"/>
                <a:cs typeface="+mj-cs"/>
              </a:rPr>
              <a:t> Choosing An Accommodation Example</a:t>
            </a:r>
            <a:endParaRPr lang="en-US" dirty="0"/>
          </a:p>
        </p:txBody>
      </p:sp>
      <p:sp>
        <p:nvSpPr>
          <p:cNvPr id="3" name="Text Placeholder 2">
            <a:extLst>
              <a:ext uri="{FF2B5EF4-FFF2-40B4-BE49-F238E27FC236}">
                <a16:creationId xmlns:a16="http://schemas.microsoft.com/office/drawing/2014/main" id="{8C5B5ADF-1EE0-23E8-9CE1-931B73AE8312}"/>
              </a:ext>
            </a:extLst>
          </p:cNvPr>
          <p:cNvSpPr>
            <a:spLocks noGrp="1"/>
          </p:cNvSpPr>
          <p:nvPr>
            <p:ph type="body" sz="quarter" idx="10"/>
          </p:nvPr>
        </p:nvSpPr>
        <p:spPr>
          <a:xfrm>
            <a:off x="457200" y="948579"/>
            <a:ext cx="8213725" cy="4055174"/>
          </a:xfrm>
        </p:spPr>
        <p:txBody>
          <a:bodyPr>
            <a:normAutofit fontScale="92500" lnSpcReduction="20000"/>
          </a:bodyPr>
          <a:lstStyle/>
          <a:p>
            <a:pPr>
              <a:lnSpc>
                <a:spcPct val="110000"/>
              </a:lnSpc>
            </a:pPr>
            <a:r>
              <a:rPr lang="en-US" sz="2200" dirty="0"/>
              <a:t>An attorney with a severe visual disability requested a qualified reader. The employer instead provided a magnifier to allow the employee to read independently. However, reading with the magnifier was very slow to the point of being ineffective. The magnifier did not allow the employee an equal opportunity to compete for promotions.  </a:t>
            </a:r>
          </a:p>
          <a:p>
            <a:pPr marL="342900" indent="-342900">
              <a:lnSpc>
                <a:spcPct val="110000"/>
              </a:lnSpc>
              <a:buClr>
                <a:schemeClr val="tx1"/>
              </a:buClr>
              <a:buFont typeface="Wingdings" panose="05000000000000000000" pitchFamily="2" charset="2"/>
              <a:buChar char="§"/>
            </a:pPr>
            <a:r>
              <a:rPr lang="en-US" sz="1900" dirty="0"/>
              <a:t>Accommodations need to be effective</a:t>
            </a:r>
          </a:p>
          <a:p>
            <a:pPr marL="342900" indent="-342900">
              <a:lnSpc>
                <a:spcPct val="110000"/>
              </a:lnSpc>
              <a:buClr>
                <a:schemeClr val="tx1"/>
              </a:buClr>
              <a:buFont typeface="Wingdings" panose="05000000000000000000" pitchFamily="2" charset="2"/>
              <a:buChar char="§"/>
            </a:pPr>
            <a:r>
              <a:rPr lang="en-US" sz="1900" dirty="0"/>
              <a:t>Consider employee preference </a:t>
            </a:r>
          </a:p>
          <a:p>
            <a:pPr marL="342900" indent="-342900">
              <a:lnSpc>
                <a:spcPct val="110000"/>
              </a:lnSpc>
              <a:buClr>
                <a:schemeClr val="tx1"/>
              </a:buClr>
              <a:buFont typeface="Wingdings" panose="05000000000000000000" pitchFamily="2" charset="2"/>
              <a:buChar char="§"/>
            </a:pPr>
            <a:r>
              <a:rPr lang="en-US" sz="1900" dirty="0"/>
              <a:t>Get feedback from employee about effectiveness </a:t>
            </a:r>
          </a:p>
          <a:p>
            <a:pPr marL="342900" indent="-342900">
              <a:lnSpc>
                <a:spcPct val="110000"/>
              </a:lnSpc>
              <a:buClr>
                <a:schemeClr val="tx1"/>
              </a:buClr>
              <a:buFont typeface="Wingdings" panose="05000000000000000000" pitchFamily="2" charset="2"/>
              <a:buChar char="§"/>
            </a:pPr>
            <a:r>
              <a:rPr lang="en-US" sz="1900" dirty="0"/>
              <a:t>Reconsider when appropriate</a:t>
            </a:r>
          </a:p>
          <a:p>
            <a:pPr marL="342900" indent="-342900">
              <a:lnSpc>
                <a:spcPct val="110000"/>
              </a:lnSpc>
              <a:buClr>
                <a:schemeClr val="tx1"/>
              </a:buClr>
              <a:buFont typeface="Wingdings" panose="05000000000000000000" pitchFamily="2" charset="2"/>
              <a:buChar char="§"/>
            </a:pPr>
            <a:r>
              <a:rPr lang="en-US" sz="1900" b="0" i="0" u="sng" dirty="0">
                <a:solidFill>
                  <a:srgbClr val="0070C0"/>
                </a:solidFill>
                <a:effectLst/>
                <a:hlinkClick r:id="rId3">
                  <a:extLst>
                    <a:ext uri="{A12FA001-AC4F-418D-AE19-62706E023703}">
                      <ahyp:hlinkClr xmlns:ahyp="http://schemas.microsoft.com/office/drawing/2018/hyperlinkcolor" val="tx"/>
                    </a:ext>
                  </a:extLst>
                </a:hlinkClick>
              </a:rPr>
              <a:t>How to Inform an Employer That an Accommodation is Not Effective and a Sample Letter</a:t>
            </a:r>
            <a:r>
              <a:rPr lang="en-US" sz="1900" b="0" i="0" dirty="0">
                <a:solidFill>
                  <a:srgbClr val="0070C0"/>
                </a:solidFill>
                <a:effectLst/>
              </a:rPr>
              <a:t>  </a:t>
            </a:r>
            <a:r>
              <a:rPr lang="en-US" sz="1900" dirty="0"/>
              <a:t>(JAN)</a:t>
            </a:r>
          </a:p>
          <a:p>
            <a:pPr marL="342900" indent="-342900">
              <a:lnSpc>
                <a:spcPct val="110000"/>
              </a:lnSpc>
              <a:buClr>
                <a:schemeClr val="tx1"/>
              </a:buClr>
              <a:buFont typeface="Wingdings" panose="05000000000000000000" pitchFamily="2" charset="2"/>
              <a:buChar char="§"/>
            </a:pPr>
            <a:r>
              <a:rPr lang="en-US" sz="1900" dirty="0"/>
              <a:t>Based on example from </a:t>
            </a:r>
            <a:r>
              <a:rPr lang="en-US" sz="1900" b="0" i="0" dirty="0">
                <a:solidFill>
                  <a:srgbClr val="0070C0"/>
                </a:solidFill>
                <a:effectLst/>
                <a:hlinkClick r:id="rId4">
                  <a:extLst>
                    <a:ext uri="{A12FA001-AC4F-418D-AE19-62706E023703}">
                      <ahyp:hlinkClr xmlns:ahyp="http://schemas.microsoft.com/office/drawing/2018/hyperlinkcolor" val="tx"/>
                    </a:ext>
                  </a:extLst>
                </a:hlinkClick>
              </a:rPr>
              <a:t>EEOC Reasonable Accommodation &amp; Undue Hardship Q.9 </a:t>
            </a:r>
            <a:r>
              <a:rPr lang="en-US" sz="1900" dirty="0">
                <a:solidFill>
                  <a:srgbClr val="0070C0"/>
                </a:solidFill>
              </a:rPr>
              <a:t> </a:t>
            </a:r>
            <a:endParaRPr lang="en-US" sz="1900" b="0" i="0" dirty="0">
              <a:solidFill>
                <a:srgbClr val="0070C0"/>
              </a:solidFill>
              <a:effectLst/>
            </a:endParaRPr>
          </a:p>
          <a:p>
            <a:pPr marL="342900" indent="-342900">
              <a:buFont typeface="Wingdings" panose="05000000000000000000" pitchFamily="2" charset="2"/>
              <a:buChar char="§"/>
            </a:pPr>
            <a:endParaRPr lang="en-US" sz="1600" dirty="0">
              <a:solidFill>
                <a:srgbClr val="0070C0"/>
              </a:solidFill>
            </a:endParaRPr>
          </a:p>
        </p:txBody>
      </p:sp>
    </p:spTree>
    <p:extLst>
      <p:ext uri="{BB962C8B-B14F-4D97-AF65-F5344CB8AC3E}">
        <p14:creationId xmlns:p14="http://schemas.microsoft.com/office/powerpoint/2010/main" val="3346102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579AC-33CC-4780-8C7B-998704C9883B}"/>
              </a:ext>
            </a:extLst>
          </p:cNvPr>
          <p:cNvSpPr>
            <a:spLocks noGrp="1"/>
          </p:cNvSpPr>
          <p:nvPr>
            <p:ph type="ctrTitle"/>
          </p:nvPr>
        </p:nvSpPr>
        <p:spPr/>
        <p:txBody>
          <a:bodyPr/>
          <a:lstStyle/>
          <a:p>
            <a:r>
              <a:rPr lang="en-US" b="1" dirty="0"/>
              <a:t>Step 4 — Pro Tip: </a:t>
            </a:r>
            <a:br>
              <a:rPr lang="en-US" b="1" dirty="0"/>
            </a:br>
            <a:r>
              <a:rPr lang="en-US" b="1" dirty="0"/>
              <a:t>Consider Outside Agencies </a:t>
            </a:r>
          </a:p>
        </p:txBody>
      </p:sp>
      <p:sp>
        <p:nvSpPr>
          <p:cNvPr id="3" name="TextBox 2">
            <a:extLst>
              <a:ext uri="{FF2B5EF4-FFF2-40B4-BE49-F238E27FC236}">
                <a16:creationId xmlns:a16="http://schemas.microsoft.com/office/drawing/2014/main" id="{A7878BEB-5C77-1167-648B-5AC63A5ED4C9}"/>
              </a:ext>
            </a:extLst>
          </p:cNvPr>
          <p:cNvSpPr txBox="1"/>
          <p:nvPr/>
        </p:nvSpPr>
        <p:spPr>
          <a:xfrm>
            <a:off x="424873" y="1227565"/>
            <a:ext cx="4518319" cy="1200329"/>
          </a:xfrm>
          <a:prstGeom prst="rect">
            <a:avLst/>
          </a:prstGeom>
          <a:noFill/>
        </p:spPr>
        <p:txBody>
          <a:bodyPr wrap="square" rtlCol="0">
            <a:spAutoFit/>
          </a:bodyPr>
          <a:lstStyle/>
          <a:p>
            <a:r>
              <a:rPr lang="en-US" sz="1800" dirty="0">
                <a:solidFill>
                  <a:srgbClr val="0070C0"/>
                </a:solidFill>
                <a:hlinkClick r:id="rId3">
                  <a:extLst>
                    <a:ext uri="{A12FA001-AC4F-418D-AE19-62706E023703}">
                      <ahyp:hlinkClr xmlns:ahyp="http://schemas.microsoft.com/office/drawing/2018/hyperlinkcolor" val="tx"/>
                    </a:ext>
                  </a:extLst>
                </a:hlinkClick>
              </a:rPr>
              <a:t>Accommodation and Compliance: Assistive Technology (AT)</a:t>
            </a:r>
            <a:r>
              <a:rPr lang="en-US" sz="1800" dirty="0">
                <a:solidFill>
                  <a:srgbClr val="0070C0"/>
                </a:solidFill>
              </a:rPr>
              <a:t> </a:t>
            </a:r>
            <a:r>
              <a:rPr lang="en-US" sz="1800" dirty="0">
                <a:solidFill>
                  <a:srgbClr val="005192"/>
                </a:solidFill>
              </a:rPr>
              <a:t>(JAN) </a:t>
            </a:r>
          </a:p>
          <a:p>
            <a:endParaRPr lang="en-US" sz="1800" dirty="0">
              <a:solidFill>
                <a:srgbClr val="0070C0"/>
              </a:solidFill>
            </a:endParaRPr>
          </a:p>
          <a:p>
            <a:r>
              <a:rPr lang="en-US" sz="1800" dirty="0">
                <a:solidFill>
                  <a:srgbClr val="0070C0"/>
                </a:solidFill>
                <a:hlinkClick r:id="rId4">
                  <a:extLst>
                    <a:ext uri="{A12FA001-AC4F-418D-AE19-62706E023703}">
                      <ahyp:hlinkClr xmlns:ahyp="http://schemas.microsoft.com/office/drawing/2018/hyperlinkcolor" val="tx"/>
                    </a:ext>
                  </a:extLst>
                </a:hlinkClick>
              </a:rPr>
              <a:t>State Vocational Rehabilitation Agencies</a:t>
            </a:r>
            <a:r>
              <a:rPr lang="en-US" sz="1800" dirty="0">
                <a:solidFill>
                  <a:srgbClr val="0070C0"/>
                </a:solidFill>
              </a:rPr>
              <a:t> </a:t>
            </a:r>
            <a:r>
              <a:rPr lang="en-US" sz="1800" dirty="0">
                <a:solidFill>
                  <a:srgbClr val="005192"/>
                </a:solidFill>
              </a:rPr>
              <a:t>(JAN)</a:t>
            </a:r>
          </a:p>
        </p:txBody>
      </p:sp>
      <p:pic>
        <p:nvPicPr>
          <p:cNvPr id="6" name="Content Placeholder 5" descr="Ability Tools Assistive Technology Network">
            <a:extLst>
              <a:ext uri="{FF2B5EF4-FFF2-40B4-BE49-F238E27FC236}">
                <a16:creationId xmlns:a16="http://schemas.microsoft.com/office/drawing/2014/main" id="{10787C3A-CCC6-46CA-A1B0-DEFA4EB711F1}"/>
              </a:ext>
              <a:ext uri="{C183D7F6-B498-43B3-948B-1728B52AA6E4}">
                <adec:decorative xmlns:adec="http://schemas.microsoft.com/office/drawing/2017/decorative" val="0"/>
              </a:ext>
            </a:extLst>
          </p:cNvPr>
          <p:cNvPicPr>
            <a:picLocks noGrp="1" noChangeAspect="1"/>
          </p:cNvPicPr>
          <p:nvPr>
            <p:ph idx="4294967295"/>
          </p:nvPr>
        </p:nvPicPr>
        <p:blipFill rotWithShape="1">
          <a:blip r:embed="rId5" cstate="screen">
            <a:extLst>
              <a:ext uri="{28A0092B-C50C-407E-A947-70E740481C1C}">
                <a14:useLocalDpi xmlns:a14="http://schemas.microsoft.com/office/drawing/2010/main"/>
              </a:ext>
            </a:extLst>
          </a:blip>
          <a:srcRect/>
          <a:stretch/>
        </p:blipFill>
        <p:spPr>
          <a:xfrm>
            <a:off x="5181282" y="1362940"/>
            <a:ext cx="3346704" cy="1484277"/>
          </a:xfrm>
        </p:spPr>
      </p:pic>
      <p:pic>
        <p:nvPicPr>
          <p:cNvPr id="1026" name="Picture 2" descr="Borrow a Device">
            <a:extLst>
              <a:ext uri="{FF2B5EF4-FFF2-40B4-BE49-F238E27FC236}">
                <a16:creationId xmlns:a16="http://schemas.microsoft.com/office/drawing/2014/main" id="{1D9789DF-5163-895B-D337-5D1BA0C450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282" y="3055835"/>
            <a:ext cx="3349680" cy="16748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52A583D-0EFA-4259-B2C3-84A5E8DF10A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30506" y="2919296"/>
            <a:ext cx="2598492" cy="1947918"/>
          </a:xfrm>
          <a:prstGeom prst="rect">
            <a:avLst/>
          </a:prstGeom>
        </p:spPr>
      </p:pic>
    </p:spTree>
    <p:extLst>
      <p:ext uri="{BB962C8B-B14F-4D97-AF65-F5344CB8AC3E}">
        <p14:creationId xmlns:p14="http://schemas.microsoft.com/office/powerpoint/2010/main" val="3378218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7BEFA-E422-4A3E-9B63-937625A7E813}"/>
              </a:ext>
            </a:extLst>
          </p:cNvPr>
          <p:cNvSpPr>
            <a:spLocks noGrp="1"/>
          </p:cNvSpPr>
          <p:nvPr>
            <p:ph type="ctrTitle"/>
          </p:nvPr>
        </p:nvSpPr>
        <p:spPr/>
        <p:txBody>
          <a:bodyPr/>
          <a:lstStyle/>
          <a:p>
            <a:r>
              <a:rPr lang="en-US" b="1" dirty="0"/>
              <a:t>Step 5</a:t>
            </a:r>
            <a:r>
              <a:rPr lang="en-US" altLang="en-US" b="1" dirty="0"/>
              <a:t> </a:t>
            </a:r>
            <a:r>
              <a:rPr lang="en-US" b="1" dirty="0"/>
              <a:t>—</a:t>
            </a:r>
            <a:r>
              <a:rPr lang="en-US" altLang="en-US" b="1" dirty="0"/>
              <a:t> Implementing the Accommodation</a:t>
            </a:r>
            <a:endParaRPr lang="en-US" b="1" dirty="0"/>
          </a:p>
        </p:txBody>
      </p:sp>
      <p:sp>
        <p:nvSpPr>
          <p:cNvPr id="6" name="Rectangle 5">
            <a:extLst>
              <a:ext uri="{FF2B5EF4-FFF2-40B4-BE49-F238E27FC236}">
                <a16:creationId xmlns:a16="http://schemas.microsoft.com/office/drawing/2014/main" id="{F1E4CE42-CD4B-4AF1-89A2-57A195D2AD13}"/>
              </a:ext>
              <a:ext uri="{C183D7F6-B498-43B3-948B-1728B52AA6E4}">
                <adec:decorative xmlns:adec="http://schemas.microsoft.com/office/drawing/2017/decorative" val="1"/>
              </a:ext>
            </a:extLst>
          </p:cNvPr>
          <p:cNvSpPr/>
          <p:nvPr/>
        </p:nvSpPr>
        <p:spPr>
          <a:xfrm>
            <a:off x="1262267" y="1871388"/>
            <a:ext cx="1028702" cy="1028702"/>
          </a:xfrm>
          <a:prstGeom prst="rect">
            <a:avLst/>
          </a:prstGeom>
          <a: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TextBox 8">
            <a:extLst>
              <a:ext uri="{FF2B5EF4-FFF2-40B4-BE49-F238E27FC236}">
                <a16:creationId xmlns:a16="http://schemas.microsoft.com/office/drawing/2014/main" id="{E134C2D4-17CD-4412-9AB4-4F1BE8722F75}"/>
              </a:ext>
            </a:extLst>
          </p:cNvPr>
          <p:cNvSpPr txBox="1"/>
          <p:nvPr/>
        </p:nvSpPr>
        <p:spPr>
          <a:xfrm>
            <a:off x="468510" y="3063735"/>
            <a:ext cx="2616217" cy="82594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00100">
              <a:spcBef>
                <a:spcPct val="0"/>
              </a:spcBef>
              <a:spcAft>
                <a:spcPct val="35000"/>
              </a:spcAft>
              <a:defRPr/>
            </a:pPr>
            <a:r>
              <a:rPr lang="en-US" sz="1800" dirty="0">
                <a:solidFill>
                  <a:srgbClr val="1A3260"/>
                </a:solidFill>
                <a:cs typeface="Aharoni" panose="02010803020104030203" pitchFamily="2" charset="-79"/>
              </a:rPr>
              <a:t>Ensure all necessary steps were taken to implement the accommodation</a:t>
            </a:r>
          </a:p>
        </p:txBody>
      </p:sp>
      <p:sp>
        <p:nvSpPr>
          <p:cNvPr id="10" name="Rectangle 9">
            <a:extLst>
              <a:ext uri="{FF2B5EF4-FFF2-40B4-BE49-F238E27FC236}">
                <a16:creationId xmlns:a16="http://schemas.microsoft.com/office/drawing/2014/main" id="{1E14B30F-7DA2-4797-A13D-14F04230909C}"/>
              </a:ext>
              <a:ext uri="{C183D7F6-B498-43B3-948B-1728B52AA6E4}">
                <adec:decorative xmlns:adec="http://schemas.microsoft.com/office/drawing/2017/decorative" val="1"/>
              </a:ext>
            </a:extLst>
          </p:cNvPr>
          <p:cNvSpPr/>
          <p:nvPr/>
        </p:nvSpPr>
        <p:spPr>
          <a:xfrm>
            <a:off x="4057649" y="1867487"/>
            <a:ext cx="1028702" cy="1028702"/>
          </a:xfrm>
          <a:prstGeom prst="rect">
            <a:avLst/>
          </a:prstGeom>
          <a: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TextBox 12">
            <a:extLst>
              <a:ext uri="{FF2B5EF4-FFF2-40B4-BE49-F238E27FC236}">
                <a16:creationId xmlns:a16="http://schemas.microsoft.com/office/drawing/2014/main" id="{112038BD-197C-4873-8031-BC77CD8EEB3A}"/>
              </a:ext>
            </a:extLst>
          </p:cNvPr>
          <p:cNvSpPr txBox="1"/>
          <p:nvPr/>
        </p:nvSpPr>
        <p:spPr>
          <a:xfrm>
            <a:off x="3263892" y="3063736"/>
            <a:ext cx="2616217" cy="82594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00100">
              <a:spcBef>
                <a:spcPct val="0"/>
              </a:spcBef>
              <a:spcAft>
                <a:spcPct val="35000"/>
              </a:spcAft>
              <a:defRPr/>
            </a:pPr>
            <a:r>
              <a:rPr lang="en-US" sz="1800" dirty="0">
                <a:solidFill>
                  <a:srgbClr val="1A3260"/>
                </a:solidFill>
                <a:cs typeface="Arial" panose="020B0604020202020204" pitchFamily="34" charset="0"/>
              </a:rPr>
              <a:t>Only essential personnel should be informed about the accommodation</a:t>
            </a:r>
          </a:p>
        </p:txBody>
      </p:sp>
      <p:sp>
        <p:nvSpPr>
          <p:cNvPr id="14" name="Rectangle 13">
            <a:extLst>
              <a:ext uri="{FF2B5EF4-FFF2-40B4-BE49-F238E27FC236}">
                <a16:creationId xmlns:a16="http://schemas.microsoft.com/office/drawing/2014/main" id="{B368F975-77F3-493E-9593-8775F313AC12}"/>
              </a:ext>
              <a:ext uri="{C183D7F6-B498-43B3-948B-1728B52AA6E4}">
                <adec:decorative xmlns:adec="http://schemas.microsoft.com/office/drawing/2017/decorative" val="1"/>
              </a:ext>
            </a:extLst>
          </p:cNvPr>
          <p:cNvSpPr/>
          <p:nvPr/>
        </p:nvSpPr>
        <p:spPr>
          <a:xfrm>
            <a:off x="6853031" y="1867487"/>
            <a:ext cx="1028702" cy="1028702"/>
          </a:xfrm>
          <a:prstGeom prst="rect">
            <a:avLst/>
          </a:prstGeom>
          <a:blipFill>
            <a:blip r:embed="rId7">
              <a:extLst>
                <a:ext uri="{96DAC541-7B7A-43D3-8B79-37D633B846F1}">
                  <asvg:svgBlip xmlns:asvg="http://schemas.microsoft.com/office/drawing/2016/SVG/main" r:embed="rId8"/>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TextBox 16">
            <a:extLst>
              <a:ext uri="{FF2B5EF4-FFF2-40B4-BE49-F238E27FC236}">
                <a16:creationId xmlns:a16="http://schemas.microsoft.com/office/drawing/2014/main" id="{66C396D2-12BB-4B2C-B30C-35494A281B40}"/>
              </a:ext>
            </a:extLst>
          </p:cNvPr>
          <p:cNvSpPr txBox="1"/>
          <p:nvPr/>
        </p:nvSpPr>
        <p:spPr>
          <a:xfrm>
            <a:off x="6059274" y="3063735"/>
            <a:ext cx="2616217" cy="82594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00100">
              <a:spcBef>
                <a:spcPct val="0"/>
              </a:spcBef>
              <a:spcAft>
                <a:spcPct val="35000"/>
              </a:spcAft>
              <a:defRPr/>
            </a:pPr>
            <a:r>
              <a:rPr lang="en-US" sz="1800" dirty="0">
                <a:solidFill>
                  <a:srgbClr val="1A3260"/>
                </a:solidFill>
                <a:cs typeface="Arial" panose="020B0604020202020204" pitchFamily="34" charset="0"/>
              </a:rPr>
              <a:t>A point of contact should be established</a:t>
            </a:r>
          </a:p>
        </p:txBody>
      </p:sp>
    </p:spTree>
    <p:extLst>
      <p:ext uri="{BB962C8B-B14F-4D97-AF65-F5344CB8AC3E}">
        <p14:creationId xmlns:p14="http://schemas.microsoft.com/office/powerpoint/2010/main" val="2761039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b="1" dirty="0"/>
              <a:t>Step 5 — Implementing the Accommodation Example (1)</a:t>
            </a:r>
          </a:p>
        </p:txBody>
      </p:sp>
      <p:sp>
        <p:nvSpPr>
          <p:cNvPr id="3" name="Content">
            <a:extLst>
              <a:ext uri="{FF2B5EF4-FFF2-40B4-BE49-F238E27FC236}">
                <a16:creationId xmlns:a16="http://schemas.microsoft.com/office/drawing/2014/main" id="{A854C557-4216-634F-B59D-DBFD90F12C99}"/>
              </a:ext>
            </a:extLst>
          </p:cNvPr>
          <p:cNvSpPr>
            <a:spLocks noGrp="1"/>
          </p:cNvSpPr>
          <p:nvPr>
            <p:ph type="body" sz="quarter" idx="10"/>
          </p:nvPr>
        </p:nvSpPr>
        <p:spPr>
          <a:xfrm>
            <a:off x="457200" y="1188719"/>
            <a:ext cx="3974951" cy="3815034"/>
          </a:xfrm>
        </p:spPr>
        <p:txBody>
          <a:bodyPr>
            <a:normAutofit/>
          </a:bodyPr>
          <a:lstStyle/>
          <a:p>
            <a:pPr marL="109728" lvl="0" indent="0">
              <a:lnSpc>
                <a:spcPct val="100000"/>
              </a:lnSpc>
              <a:spcAft>
                <a:spcPts val="600"/>
              </a:spcAft>
              <a:buNone/>
            </a:pPr>
            <a:r>
              <a:rPr lang="en-US" dirty="0"/>
              <a:t>A new hire with Bluetooth-enabled hearing aids works in a secure facility, which prohibits wireless devices</a:t>
            </a:r>
            <a:endParaRPr lang="en-US" sz="1800" dirty="0"/>
          </a:p>
          <a:p>
            <a:pPr marL="109728" lvl="0" indent="0">
              <a:lnSpc>
                <a:spcPct val="100000"/>
              </a:lnSpc>
              <a:spcAft>
                <a:spcPts val="600"/>
              </a:spcAft>
              <a:buNone/>
            </a:pPr>
            <a:r>
              <a:rPr lang="en-US" dirty="0"/>
              <a:t>The employer has determined that the device recommended by the audiologist for use in meetings, face-to-face conversations, and for telephone access cannot be permitted due to their policy against wireless devices. </a:t>
            </a:r>
          </a:p>
        </p:txBody>
      </p:sp>
      <p:sp>
        <p:nvSpPr>
          <p:cNvPr id="2" name="Content Placeholder 1">
            <a:extLst>
              <a:ext uri="{FF2B5EF4-FFF2-40B4-BE49-F238E27FC236}">
                <a16:creationId xmlns:a16="http://schemas.microsoft.com/office/drawing/2014/main" id="{00C96F33-1BC7-4629-9865-FB660AFC6212}"/>
              </a:ext>
            </a:extLst>
          </p:cNvPr>
          <p:cNvSpPr>
            <a:spLocks noGrp="1"/>
          </p:cNvSpPr>
          <p:nvPr>
            <p:ph sz="half" idx="4294967295"/>
          </p:nvPr>
        </p:nvSpPr>
        <p:spPr>
          <a:xfrm>
            <a:off x="5165725" y="1189038"/>
            <a:ext cx="3978275" cy="3200400"/>
          </a:xfrm>
        </p:spPr>
        <p:txBody>
          <a:bodyPr>
            <a:normAutofit fontScale="92500" lnSpcReduction="10000"/>
          </a:bodyPr>
          <a:lstStyle/>
          <a:p>
            <a:pPr marL="91440" indent="0">
              <a:buNone/>
            </a:pPr>
            <a:r>
              <a:rPr lang="en-US" dirty="0"/>
              <a:t>			</a:t>
            </a:r>
          </a:p>
          <a:p>
            <a:endParaRPr lang="en-US" dirty="0"/>
          </a:p>
          <a:p>
            <a:endParaRPr lang="en-US" dirty="0"/>
          </a:p>
          <a:p>
            <a:endParaRPr lang="en-US" dirty="0"/>
          </a:p>
          <a:p>
            <a:endParaRPr lang="en-US" dirty="0"/>
          </a:p>
          <a:p>
            <a:endParaRPr lang="en-US" dirty="0"/>
          </a:p>
          <a:p>
            <a:endParaRPr lang="en-US" dirty="0"/>
          </a:p>
          <a:p>
            <a:endParaRPr lang="en-US" dirty="0"/>
          </a:p>
          <a:p>
            <a:pPr marL="91440" indent="0">
              <a:buNone/>
            </a:pPr>
            <a:r>
              <a:rPr lang="en-US" b="1" dirty="0">
                <a:solidFill>
                  <a:srgbClr val="005192"/>
                </a:solidFill>
              </a:rPr>
              <a:t>Could the policy be modified?</a:t>
            </a:r>
          </a:p>
        </p:txBody>
      </p:sp>
      <p:pic>
        <p:nvPicPr>
          <p:cNvPr id="9218" name="Picture 2">
            <a:extLst>
              <a:ext uri="{FF2B5EF4-FFF2-40B4-BE49-F238E27FC236}">
                <a16:creationId xmlns:a16="http://schemas.microsoft.com/office/drawing/2014/main" id="{1886BB5D-6EA3-44BB-AAF5-020EA5AA48E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211262"/>
            <a:ext cx="36576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957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b="1" dirty="0"/>
              <a:t>Step 5 — Implementing the Accommodation Example (2)</a:t>
            </a:r>
            <a:endParaRPr lang="en-US" dirty="0"/>
          </a:p>
        </p:txBody>
      </p:sp>
      <p:sp>
        <p:nvSpPr>
          <p:cNvPr id="3" name="Content">
            <a:extLst>
              <a:ext uri="{FF2B5EF4-FFF2-40B4-BE49-F238E27FC236}">
                <a16:creationId xmlns:a16="http://schemas.microsoft.com/office/drawing/2014/main" id="{A854C557-4216-634F-B59D-DBFD90F12C99}"/>
              </a:ext>
            </a:extLst>
          </p:cNvPr>
          <p:cNvSpPr>
            <a:spLocks noGrp="1"/>
          </p:cNvSpPr>
          <p:nvPr>
            <p:ph type="body" sz="quarter" idx="10"/>
          </p:nvPr>
        </p:nvSpPr>
        <p:spPr>
          <a:xfrm>
            <a:off x="457200" y="1122045"/>
            <a:ext cx="3974951" cy="3594810"/>
          </a:xfrm>
        </p:spPr>
        <p:txBody>
          <a:bodyPr>
            <a:normAutofit fontScale="92500" lnSpcReduction="10000"/>
          </a:bodyPr>
          <a:lstStyle/>
          <a:p>
            <a:pPr marL="109728" lvl="0" indent="0">
              <a:lnSpc>
                <a:spcPct val="100000"/>
              </a:lnSpc>
              <a:spcAft>
                <a:spcPts val="600"/>
              </a:spcAft>
              <a:buNone/>
            </a:pPr>
            <a:r>
              <a:rPr lang="en-US" dirty="0"/>
              <a:t>The employer was unable to modify their security policy to allow the devices.</a:t>
            </a:r>
            <a:endParaRPr lang="en-US" sz="1800" dirty="0"/>
          </a:p>
          <a:p>
            <a:pPr marL="109728" lvl="0" indent="0">
              <a:lnSpc>
                <a:spcPct val="100000"/>
              </a:lnSpc>
              <a:spcAft>
                <a:spcPts val="600"/>
              </a:spcAft>
              <a:buNone/>
            </a:pPr>
            <a:r>
              <a:rPr lang="en-US" dirty="0"/>
              <a:t>The employee is also willing to work from home and use their own devices, but because the work is Top Secret, it cannot be performed outside of the secure facility or at home.</a:t>
            </a:r>
            <a:endParaRPr lang="en-US" sz="1800" dirty="0"/>
          </a:p>
          <a:p>
            <a:pPr marL="109728" lvl="0" indent="0">
              <a:lnSpc>
                <a:spcPct val="100000"/>
              </a:lnSpc>
              <a:spcAft>
                <a:spcPts val="600"/>
              </a:spcAft>
              <a:buNone/>
            </a:pPr>
            <a:r>
              <a:rPr lang="en-US" dirty="0"/>
              <a:t>The open cubicle environment continues to pose significant communication challenges.</a:t>
            </a:r>
          </a:p>
        </p:txBody>
      </p:sp>
      <p:pic>
        <p:nvPicPr>
          <p:cNvPr id="8194" name="Picture 2">
            <a:extLst>
              <a:ext uri="{FF2B5EF4-FFF2-40B4-BE49-F238E27FC236}">
                <a16:creationId xmlns:a16="http://schemas.microsoft.com/office/drawing/2014/main" id="{D3653CC1-911A-4305-9CE8-20D7D9C0375B}"/>
              </a:ext>
              <a:ext uri="{C183D7F6-B498-43B3-948B-1728B52AA6E4}">
                <adec:decorative xmlns:adec="http://schemas.microsoft.com/office/drawing/2017/decorative" val="1"/>
              </a:ext>
            </a:extLst>
          </p:cNvPr>
          <p:cNvPicPr>
            <a:picLocks noGrp="1" noChangeAspect="1" noChangeArrowheads="1"/>
          </p:cNvPicPr>
          <p:nvPr>
            <p:ph type="pic" sz="quarter" idx="17"/>
          </p:nvPr>
        </p:nvPicPr>
        <p:blipFill>
          <a:blip r:embed="rId3">
            <a:extLst>
              <a:ext uri="{28A0092B-C50C-407E-A947-70E740481C1C}">
                <a14:useLocalDpi xmlns:a14="http://schemas.microsoft.com/office/drawing/2010/main" val="0"/>
              </a:ext>
            </a:extLst>
          </a:blip>
          <a:srcRect/>
          <a:stretch/>
        </p:blipFill>
        <p:spPr bwMode="auto">
          <a:xfrm>
            <a:off x="4803291" y="1122045"/>
            <a:ext cx="3977639" cy="3383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454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b="1" dirty="0"/>
              <a:t>Step 5 — Implementing the Accommodation Example (3)</a:t>
            </a:r>
            <a:endParaRPr lang="en-US" dirty="0"/>
          </a:p>
        </p:txBody>
      </p:sp>
      <p:sp>
        <p:nvSpPr>
          <p:cNvPr id="3" name="Content">
            <a:extLst>
              <a:ext uri="{FF2B5EF4-FFF2-40B4-BE49-F238E27FC236}">
                <a16:creationId xmlns:a16="http://schemas.microsoft.com/office/drawing/2014/main" id="{A854C557-4216-634F-B59D-DBFD90F12C99}"/>
              </a:ext>
            </a:extLst>
          </p:cNvPr>
          <p:cNvSpPr>
            <a:spLocks noGrp="1"/>
          </p:cNvSpPr>
          <p:nvPr>
            <p:ph type="body" sz="quarter" idx="10"/>
          </p:nvPr>
        </p:nvSpPr>
        <p:spPr/>
        <p:txBody>
          <a:bodyPr>
            <a:normAutofit/>
          </a:bodyPr>
          <a:lstStyle/>
          <a:p>
            <a:pPr marL="109728" lvl="0" indent="0">
              <a:lnSpc>
                <a:spcPct val="100000"/>
              </a:lnSpc>
              <a:spcAft>
                <a:spcPts val="600"/>
              </a:spcAft>
              <a:buNone/>
            </a:pPr>
            <a:r>
              <a:rPr lang="en-US" dirty="0"/>
              <a:t>The employer worked with the audiologist and a hearing aid company to determine whether there was a hearing aid accessory that would meet their security needs. </a:t>
            </a:r>
            <a:endParaRPr lang="en-US" sz="1800" dirty="0"/>
          </a:p>
          <a:p>
            <a:pPr marL="109728" lvl="0" indent="0">
              <a:lnSpc>
                <a:spcPct val="100000"/>
              </a:lnSpc>
              <a:spcAft>
                <a:spcPts val="600"/>
              </a:spcAft>
              <a:buNone/>
            </a:pPr>
            <a:r>
              <a:rPr lang="en-US" dirty="0"/>
              <a:t>They also asked the employee for their ideas on what else may be able to help them. </a:t>
            </a:r>
          </a:p>
        </p:txBody>
      </p:sp>
      <p:pic>
        <p:nvPicPr>
          <p:cNvPr id="5" name="Picture Placeholder 4">
            <a:extLst>
              <a:ext uri="{FF2B5EF4-FFF2-40B4-BE49-F238E27FC236}">
                <a16:creationId xmlns:a16="http://schemas.microsoft.com/office/drawing/2014/main" id="{6FFAA4F3-AE7C-492A-59E4-BB5175320CA8}"/>
              </a:ext>
              <a:ext uri="{C183D7F6-B498-43B3-948B-1728B52AA6E4}">
                <adec:decorative xmlns:adec="http://schemas.microsoft.com/office/drawing/2017/decorative" val="1"/>
              </a:ext>
            </a:extLst>
          </p:cNvPr>
          <p:cNvPicPr>
            <a:picLocks noGrp="1" noChangeAspect="1"/>
          </p:cNvPicPr>
          <p:nvPr>
            <p:ph type="pic" sz="quarter" idx="17"/>
          </p:nvPr>
        </p:nvPicPr>
        <p:blipFill rotWithShape="1">
          <a:blip r:embed="rId3"/>
          <a:srcRect t="-999" b="-997"/>
          <a:stretch/>
        </p:blipFill>
        <p:spPr>
          <a:xfrm>
            <a:off x="5370075" y="1143000"/>
            <a:ext cx="3407259" cy="3474720"/>
          </a:xfrm>
        </p:spPr>
      </p:pic>
    </p:spTree>
    <p:extLst>
      <p:ext uri="{BB962C8B-B14F-4D97-AF65-F5344CB8AC3E}">
        <p14:creationId xmlns:p14="http://schemas.microsoft.com/office/powerpoint/2010/main" val="40752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b="1" dirty="0"/>
              <a:t>Step 5 — Implementing the Accommodation Example (4)</a:t>
            </a:r>
            <a:endParaRPr lang="en-US" dirty="0"/>
          </a:p>
        </p:txBody>
      </p:sp>
      <p:sp>
        <p:nvSpPr>
          <p:cNvPr id="3" name="Content">
            <a:extLst>
              <a:ext uri="{FF2B5EF4-FFF2-40B4-BE49-F238E27FC236}">
                <a16:creationId xmlns:a16="http://schemas.microsoft.com/office/drawing/2014/main" id="{A854C557-4216-634F-B59D-DBFD90F12C99}"/>
              </a:ext>
            </a:extLst>
          </p:cNvPr>
          <p:cNvSpPr>
            <a:spLocks noGrp="1"/>
          </p:cNvSpPr>
          <p:nvPr>
            <p:ph type="body" sz="quarter" idx="10"/>
          </p:nvPr>
        </p:nvSpPr>
        <p:spPr>
          <a:xfrm>
            <a:off x="457200" y="1188720"/>
            <a:ext cx="3974951" cy="3519082"/>
          </a:xfrm>
        </p:spPr>
        <p:txBody>
          <a:bodyPr>
            <a:normAutofit/>
          </a:bodyPr>
          <a:lstStyle/>
          <a:p>
            <a:pPr marL="109728" lvl="0" indent="0">
              <a:lnSpc>
                <a:spcPct val="100000"/>
              </a:lnSpc>
              <a:spcAft>
                <a:spcPts val="600"/>
              </a:spcAft>
              <a:buNone/>
            </a:pPr>
            <a:r>
              <a:rPr lang="en-US" sz="1800" dirty="0"/>
              <a:t>If a private office is not available, consider installing noise abatement material such as soundproofing panels and relocate the workspace away from high traffic areas and equipment noise. </a:t>
            </a:r>
          </a:p>
          <a:p>
            <a:pPr marL="109728" lvl="0" indent="0">
              <a:lnSpc>
                <a:spcPct val="100000"/>
              </a:lnSpc>
              <a:spcAft>
                <a:spcPts val="600"/>
              </a:spcAft>
              <a:buNone/>
            </a:pPr>
            <a:r>
              <a:rPr lang="en-US" sz="1800" dirty="0"/>
              <a:t>Depending on the nature and degree of hearing loss, telephone amplification or alternate equipment such as a neck loop may also be an option. </a:t>
            </a:r>
          </a:p>
          <a:p>
            <a:pPr marL="109728" lvl="0" indent="0">
              <a:lnSpc>
                <a:spcPct val="100000"/>
              </a:lnSpc>
              <a:spcAft>
                <a:spcPts val="600"/>
              </a:spcAft>
              <a:buNone/>
            </a:pPr>
            <a:r>
              <a:rPr lang="en-US" sz="1800" dirty="0"/>
              <a:t>*For an existing employee, reassignment may have been an option. </a:t>
            </a:r>
          </a:p>
        </p:txBody>
      </p:sp>
      <p:pic>
        <p:nvPicPr>
          <p:cNvPr id="2050" name="Picture 2">
            <a:extLst>
              <a:ext uri="{FF2B5EF4-FFF2-40B4-BE49-F238E27FC236}">
                <a16:creationId xmlns:a16="http://schemas.microsoft.com/office/drawing/2014/main" id="{5A6FC217-8CF0-4076-9191-CEB89742D7E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6406" y="1371600"/>
            <a:ext cx="3107410" cy="3107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845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1312F-9110-2029-760B-04D20FF07175}"/>
              </a:ext>
            </a:extLst>
          </p:cNvPr>
          <p:cNvSpPr>
            <a:spLocks noGrp="1"/>
          </p:cNvSpPr>
          <p:nvPr>
            <p:ph type="ctrTitle"/>
          </p:nvPr>
        </p:nvSpPr>
        <p:spPr/>
        <p:txBody>
          <a:bodyPr/>
          <a:lstStyle/>
          <a:p>
            <a:r>
              <a:rPr lang="en-US" b="1" dirty="0"/>
              <a:t>Step 5 — Pro Tip: Open Communication</a:t>
            </a:r>
          </a:p>
        </p:txBody>
      </p:sp>
      <p:sp>
        <p:nvSpPr>
          <p:cNvPr id="3" name="Text Placeholder 2">
            <a:extLst>
              <a:ext uri="{FF2B5EF4-FFF2-40B4-BE49-F238E27FC236}">
                <a16:creationId xmlns:a16="http://schemas.microsoft.com/office/drawing/2014/main" id="{FF1BCEE3-2801-2853-DB7C-34450DB5FBB4}"/>
              </a:ext>
            </a:extLst>
          </p:cNvPr>
          <p:cNvSpPr>
            <a:spLocks noGrp="1"/>
          </p:cNvSpPr>
          <p:nvPr>
            <p:ph type="body" sz="quarter" idx="10"/>
          </p:nvPr>
        </p:nvSpPr>
        <p:spPr>
          <a:xfrm>
            <a:off x="457200" y="1188720"/>
            <a:ext cx="8213725" cy="3591510"/>
          </a:xfrm>
        </p:spPr>
        <p:txBody>
          <a:bodyPr>
            <a:normAutofit lnSpcReduction="10000"/>
          </a:bodyPr>
          <a:lstStyle/>
          <a:p>
            <a:pPr>
              <a:lnSpc>
                <a:spcPct val="110000"/>
              </a:lnSpc>
            </a:pPr>
            <a:r>
              <a:rPr lang="en-US" b="1" dirty="0"/>
              <a:t>Maintain confidentiality</a:t>
            </a:r>
          </a:p>
          <a:p>
            <a:pPr marL="342900" indent="-342900">
              <a:lnSpc>
                <a:spcPct val="110000"/>
              </a:lnSpc>
              <a:spcAft>
                <a:spcPts val="600"/>
              </a:spcAft>
              <a:buFont typeface="Wingdings" panose="05000000000000000000" pitchFamily="2" charset="2"/>
              <a:buChar char="§"/>
            </a:pPr>
            <a:r>
              <a:rPr lang="en-US" sz="1800" dirty="0"/>
              <a:t>Remember ADA confidentiality rules </a:t>
            </a:r>
            <a:endParaRPr lang="en-US" b="1" dirty="0"/>
          </a:p>
          <a:p>
            <a:pPr>
              <a:lnSpc>
                <a:spcPct val="110000"/>
              </a:lnSpc>
            </a:pPr>
            <a:r>
              <a:rPr lang="en-US" b="1" dirty="0"/>
              <a:t>Policy Conflicts</a:t>
            </a:r>
          </a:p>
          <a:p>
            <a:pPr marL="342900" indent="-342900">
              <a:lnSpc>
                <a:spcPct val="110000"/>
              </a:lnSpc>
              <a:buFont typeface="Wingdings" panose="05000000000000000000" pitchFamily="2" charset="2"/>
              <a:buChar char="§"/>
            </a:pPr>
            <a:r>
              <a:rPr lang="en-US" sz="1800" dirty="0"/>
              <a:t>IT </a:t>
            </a:r>
          </a:p>
          <a:p>
            <a:pPr marL="341313" lvl="1" indent="-230188">
              <a:lnSpc>
                <a:spcPct val="110000"/>
              </a:lnSpc>
              <a:buFont typeface="Wingdings" panose="05000000000000000000" pitchFamily="2" charset="2"/>
              <a:buChar char="§"/>
            </a:pPr>
            <a:r>
              <a:rPr lang="en-US" sz="1600" dirty="0"/>
              <a:t>Security</a:t>
            </a:r>
          </a:p>
          <a:p>
            <a:pPr marL="341313" lvl="1" indent="-230188">
              <a:lnSpc>
                <a:spcPct val="110000"/>
              </a:lnSpc>
              <a:buFont typeface="Wingdings" panose="05000000000000000000" pitchFamily="2" charset="2"/>
              <a:buChar char="§"/>
            </a:pPr>
            <a:r>
              <a:rPr lang="en-US" sz="1600" dirty="0"/>
              <a:t>Compatibility </a:t>
            </a:r>
          </a:p>
          <a:p>
            <a:pPr marL="342900" indent="-342900">
              <a:lnSpc>
                <a:spcPct val="110000"/>
              </a:lnSpc>
              <a:buFont typeface="Wingdings" panose="05000000000000000000" pitchFamily="2" charset="2"/>
              <a:buChar char="§"/>
            </a:pPr>
            <a:r>
              <a:rPr lang="en-US" sz="1800" dirty="0"/>
              <a:t>Procurement</a:t>
            </a:r>
          </a:p>
          <a:p>
            <a:pPr marL="342900" indent="-342900">
              <a:lnSpc>
                <a:spcPct val="110000"/>
              </a:lnSpc>
              <a:buFont typeface="Wingdings" panose="05000000000000000000" pitchFamily="2" charset="2"/>
              <a:buChar char="§"/>
            </a:pPr>
            <a:r>
              <a:rPr lang="en-US" sz="1800" dirty="0"/>
              <a:t>Union involvement </a:t>
            </a:r>
          </a:p>
          <a:p>
            <a:pPr marL="342900" indent="-342900">
              <a:lnSpc>
                <a:spcPct val="110000"/>
              </a:lnSpc>
              <a:buFont typeface="Wingdings" panose="05000000000000000000" pitchFamily="2" charset="2"/>
              <a:buChar char="§"/>
            </a:pPr>
            <a:r>
              <a:rPr lang="en-US" sz="1800" dirty="0"/>
              <a:t>HIPAA/ OSHA </a:t>
            </a:r>
            <a:endParaRPr lang="en-US" dirty="0"/>
          </a:p>
        </p:txBody>
      </p:sp>
      <p:pic>
        <p:nvPicPr>
          <p:cNvPr id="5" name="Picture 4">
            <a:extLst>
              <a:ext uri="{FF2B5EF4-FFF2-40B4-BE49-F238E27FC236}">
                <a16:creationId xmlns:a16="http://schemas.microsoft.com/office/drawing/2014/main" id="{BDB743FE-D77B-8139-307C-A03A975023A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72000" y="1873758"/>
            <a:ext cx="3813648" cy="2289188"/>
          </a:xfrm>
          <a:prstGeom prst="rect">
            <a:avLst/>
          </a:prstGeom>
        </p:spPr>
      </p:pic>
    </p:spTree>
    <p:extLst>
      <p:ext uri="{BB962C8B-B14F-4D97-AF65-F5344CB8AC3E}">
        <p14:creationId xmlns:p14="http://schemas.microsoft.com/office/powerpoint/2010/main" val="858188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768CB-F646-499F-91BB-708E20340871}"/>
              </a:ext>
            </a:extLst>
          </p:cNvPr>
          <p:cNvSpPr>
            <a:spLocks noGrp="1"/>
          </p:cNvSpPr>
          <p:nvPr>
            <p:ph type="ctrTitle"/>
          </p:nvPr>
        </p:nvSpPr>
        <p:spPr/>
        <p:txBody>
          <a:bodyPr>
            <a:normAutofit/>
          </a:bodyPr>
          <a:lstStyle/>
          <a:p>
            <a:r>
              <a:rPr lang="en-US" b="1" dirty="0"/>
              <a:t>Step 6 — Monitor Accommodations</a:t>
            </a:r>
          </a:p>
        </p:txBody>
      </p:sp>
      <p:sp>
        <p:nvSpPr>
          <p:cNvPr id="3" name="Content Placeholder 2">
            <a:extLst>
              <a:ext uri="{FF2B5EF4-FFF2-40B4-BE49-F238E27FC236}">
                <a16:creationId xmlns:a16="http://schemas.microsoft.com/office/drawing/2014/main" id="{65C76A72-50DB-48C4-BBD3-C5ED86E1F75C}"/>
              </a:ext>
            </a:extLst>
          </p:cNvPr>
          <p:cNvSpPr>
            <a:spLocks noGrp="1"/>
          </p:cNvSpPr>
          <p:nvPr>
            <p:ph type="body" sz="quarter" idx="10"/>
          </p:nvPr>
        </p:nvSpPr>
        <p:spPr>
          <a:xfrm>
            <a:off x="457200" y="1188719"/>
            <a:ext cx="3974951" cy="3663937"/>
          </a:xfrm>
        </p:spPr>
        <p:txBody>
          <a:bodyPr>
            <a:normAutofit fontScale="92500" lnSpcReduction="10000"/>
          </a:bodyPr>
          <a:lstStyle/>
          <a:p>
            <a:pPr marL="342900" indent="-342900" defTabSz="342900">
              <a:spcBef>
                <a:spcPts val="432"/>
              </a:spcBef>
              <a:spcAft>
                <a:spcPts val="450"/>
              </a:spcAft>
              <a:buClr>
                <a:srgbClr val="005192"/>
              </a:buClr>
              <a:buSzPct val="92000"/>
              <a:defRPr/>
            </a:pPr>
            <a:r>
              <a:rPr lang="en-US" sz="1900" dirty="0">
                <a:solidFill>
                  <a:srgbClr val="005192"/>
                </a:solidFill>
              </a:rPr>
              <a:t>Monitor accommodations for effectiveness after implementation</a:t>
            </a:r>
          </a:p>
          <a:p>
            <a:pPr marL="342900" indent="-342900" defTabSz="342900">
              <a:spcBef>
                <a:spcPts val="432"/>
              </a:spcBef>
              <a:spcAft>
                <a:spcPts val="450"/>
              </a:spcAft>
              <a:buClr>
                <a:srgbClr val="005192"/>
              </a:buClr>
              <a:buSzPct val="92000"/>
              <a:defRPr/>
            </a:pPr>
            <a:r>
              <a:rPr lang="en-US" sz="1900" dirty="0">
                <a:solidFill>
                  <a:srgbClr val="005192"/>
                </a:solidFill>
              </a:rPr>
              <a:t>Encourage ongoing communication</a:t>
            </a:r>
          </a:p>
          <a:p>
            <a:pPr marL="342900" indent="-342900" defTabSz="342900">
              <a:spcBef>
                <a:spcPts val="432"/>
              </a:spcBef>
              <a:spcAft>
                <a:spcPts val="450"/>
              </a:spcAft>
              <a:buClr>
                <a:srgbClr val="005192"/>
              </a:buClr>
              <a:buSzPct val="92000"/>
              <a:defRPr/>
            </a:pPr>
            <a:r>
              <a:rPr lang="en-US" sz="1900" dirty="0">
                <a:solidFill>
                  <a:srgbClr val="005192"/>
                </a:solidFill>
              </a:rPr>
              <a:t>Maintain, update, replace equipment, provide training, and implement adjustments as needed</a:t>
            </a:r>
          </a:p>
          <a:p>
            <a:pPr marL="342900" indent="-342900" defTabSz="342900">
              <a:spcBef>
                <a:spcPts val="432"/>
              </a:spcBef>
              <a:spcAft>
                <a:spcPts val="450"/>
              </a:spcAft>
              <a:buClr>
                <a:srgbClr val="005192"/>
              </a:buClr>
              <a:buSzPct val="92000"/>
              <a:defRPr/>
            </a:pPr>
            <a:r>
              <a:rPr lang="en-US" sz="1900" dirty="0">
                <a:solidFill>
                  <a:srgbClr val="005192"/>
                </a:solidFill>
              </a:rPr>
              <a:t>Don’t request new medical information to provide additional accommodations related to the same medical condition or maintain existing accommodations unless absolutely necessary </a:t>
            </a:r>
          </a:p>
          <a:p>
            <a:pPr marL="0" indent="0" defTabSz="342900">
              <a:spcBef>
                <a:spcPts val="432"/>
              </a:spcBef>
              <a:spcAft>
                <a:spcPts val="450"/>
              </a:spcAft>
              <a:buClr>
                <a:srgbClr val="1A3260"/>
              </a:buClr>
              <a:buSzPct val="92000"/>
              <a:buNone/>
              <a:defRPr/>
            </a:pPr>
            <a:r>
              <a:rPr lang="en-US" sz="1700" dirty="0">
                <a:solidFill>
                  <a:srgbClr val="0070C0"/>
                </a:solidFill>
                <a:hlinkClick r:id="rId3">
                  <a:extLst>
                    <a:ext uri="{A12FA001-AC4F-418D-AE19-62706E023703}">
                      <ahyp:hlinkClr xmlns:ahyp="http://schemas.microsoft.com/office/drawing/2018/hyperlinkcolor" val="tx"/>
                    </a:ext>
                  </a:extLst>
                </a:hlinkClick>
              </a:rPr>
              <a:t>Sample Form for Monitoring Accommodations</a:t>
            </a:r>
            <a:endParaRPr lang="en-US" sz="1700" dirty="0">
              <a:solidFill>
                <a:srgbClr val="0070C0"/>
              </a:solidFill>
            </a:endParaRPr>
          </a:p>
        </p:txBody>
      </p:sp>
      <p:sp>
        <p:nvSpPr>
          <p:cNvPr id="4" name="Slide Number Placeholder 3">
            <a:extLst>
              <a:ext uri="{FF2B5EF4-FFF2-40B4-BE49-F238E27FC236}">
                <a16:creationId xmlns:a16="http://schemas.microsoft.com/office/drawing/2014/main" id="{07239796-D10B-5831-AD30-53F5154381BC}"/>
              </a:ext>
            </a:extLst>
          </p:cNvPr>
          <p:cNvSpPr>
            <a:spLocks noGrp="1"/>
          </p:cNvSpPr>
          <p:nvPr>
            <p:ph type="sldNum" sz="quarter" idx="4294967295"/>
          </p:nvPr>
        </p:nvSpPr>
        <p:spPr>
          <a:xfrm>
            <a:off x="8605838" y="52388"/>
            <a:ext cx="538162" cy="250825"/>
          </a:xfrm>
        </p:spPr>
        <p:txBody>
          <a:bodyPr/>
          <a:lstStyle/>
          <a:p>
            <a:pPr algn="r" defTabSz="342900">
              <a:defRPr/>
            </a:pPr>
            <a:fld id="{D57F1E4F-1CFF-5643-939E-217C01CDF565}" type="slidenum">
              <a:rPr lang="en-US" sz="1200">
                <a:solidFill>
                  <a:srgbClr val="002060"/>
                </a:solidFill>
                <a:latin typeface="Arial Nova" panose="020B0504020202020204" pitchFamily="34" charset="0"/>
              </a:rPr>
              <a:pPr algn="r" defTabSz="342900">
                <a:defRPr/>
              </a:pPr>
              <a:t>28</a:t>
            </a:fld>
            <a:endParaRPr lang="en-US" sz="1200" dirty="0">
              <a:solidFill>
                <a:srgbClr val="002060"/>
              </a:solidFill>
              <a:latin typeface="Arial Nova" panose="020B0504020202020204" pitchFamily="34" charset="0"/>
            </a:endParaRPr>
          </a:p>
        </p:txBody>
      </p:sp>
      <p:pic>
        <p:nvPicPr>
          <p:cNvPr id="6" name="Picture 5">
            <a:extLst>
              <a:ext uri="{FF2B5EF4-FFF2-40B4-BE49-F238E27FC236}">
                <a16:creationId xmlns:a16="http://schemas.microsoft.com/office/drawing/2014/main" id="{DAA036C8-1125-2104-3CC0-A78F3DE90FBD}"/>
              </a:ext>
              <a:ext uri="{C183D7F6-B498-43B3-948B-1728B52AA6E4}">
                <adec:decorative xmlns:adec="http://schemas.microsoft.com/office/drawing/2017/decorative" val="1"/>
              </a:ext>
            </a:extLst>
          </p:cNvPr>
          <p:cNvPicPr>
            <a:picLocks noChangeAspect="1"/>
          </p:cNvPicPr>
          <p:nvPr/>
        </p:nvPicPr>
        <p:blipFill rotWithShape="1">
          <a:blip r:embed="rId4"/>
          <a:srcRect t="6917" r="-3" b="-3"/>
          <a:stretch/>
        </p:blipFill>
        <p:spPr>
          <a:xfrm>
            <a:off x="4964906" y="1444790"/>
            <a:ext cx="3721894" cy="2736914"/>
          </a:xfrm>
          <a:prstGeom prst="rect">
            <a:avLst/>
          </a:prstGeom>
        </p:spPr>
      </p:pic>
    </p:spTree>
    <p:extLst>
      <p:ext uri="{BB962C8B-B14F-4D97-AF65-F5344CB8AC3E}">
        <p14:creationId xmlns:p14="http://schemas.microsoft.com/office/powerpoint/2010/main" val="1914869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5C6A7-B1E0-0824-013D-BA40BF063B46}"/>
              </a:ext>
            </a:extLst>
          </p:cNvPr>
          <p:cNvSpPr>
            <a:spLocks noGrp="1"/>
          </p:cNvSpPr>
          <p:nvPr>
            <p:ph type="ctrTitle"/>
          </p:nvPr>
        </p:nvSpPr>
        <p:spPr/>
        <p:txBody>
          <a:bodyPr/>
          <a:lstStyle/>
          <a:p>
            <a:r>
              <a:rPr lang="en-US" b="1" dirty="0"/>
              <a:t>Step 6 —Monitor Accommodation Examples </a:t>
            </a:r>
          </a:p>
        </p:txBody>
      </p:sp>
      <p:sp>
        <p:nvSpPr>
          <p:cNvPr id="3" name="Content Placeholder 2">
            <a:extLst>
              <a:ext uri="{FF2B5EF4-FFF2-40B4-BE49-F238E27FC236}">
                <a16:creationId xmlns:a16="http://schemas.microsoft.com/office/drawing/2014/main" id="{FABF1A0C-6F9E-A19A-E398-FAB551514B58}"/>
              </a:ext>
            </a:extLst>
          </p:cNvPr>
          <p:cNvSpPr>
            <a:spLocks noGrp="1"/>
          </p:cNvSpPr>
          <p:nvPr>
            <p:ph type="body" sz="quarter" idx="10"/>
          </p:nvPr>
        </p:nvSpPr>
        <p:spPr>
          <a:xfrm>
            <a:off x="457200" y="1188719"/>
            <a:ext cx="8213725" cy="3709205"/>
          </a:xfrm>
        </p:spPr>
        <p:txBody>
          <a:bodyPr>
            <a:normAutofit fontScale="92500"/>
          </a:bodyPr>
          <a:lstStyle/>
          <a:p>
            <a:pPr>
              <a:lnSpc>
                <a:spcPct val="110000"/>
              </a:lnSpc>
              <a:spcAft>
                <a:spcPts val="450"/>
              </a:spcAft>
            </a:pPr>
            <a:r>
              <a:rPr lang="en-US" sz="2200" dirty="0"/>
              <a:t>Jovie was approved to wear earbuds as an accommodation to help reduce distractions and improve focus and productivity. Medical documentation shows Jovie’s health condition is ongoing and the accommodation need is indefinite, but the employer requires a new medical note every six months.</a:t>
            </a:r>
          </a:p>
          <a:p>
            <a:pPr>
              <a:lnSpc>
                <a:spcPct val="110000"/>
              </a:lnSpc>
              <a:spcAft>
                <a:spcPts val="450"/>
              </a:spcAft>
            </a:pPr>
            <a:r>
              <a:rPr lang="en-US" sz="2200" dirty="0"/>
              <a:t>Greenway Press is trying to reduce telework and get employees back to the workplace. To do so, it is implementing routine updates of medical documentation to recertify the ongoing need for previously approved telework accommodations.</a:t>
            </a:r>
          </a:p>
          <a:p>
            <a:pPr marL="0" indent="0" defTabSz="685800">
              <a:lnSpc>
                <a:spcPct val="110000"/>
              </a:lnSpc>
              <a:spcBef>
                <a:spcPts val="750"/>
              </a:spcBef>
              <a:buClrTx/>
              <a:buNone/>
              <a:defRPr/>
            </a:pPr>
            <a:r>
              <a:rPr lang="en-US" sz="1900" u="sng" dirty="0">
                <a:solidFill>
                  <a:srgbClr val="0070C0"/>
                </a:solidFill>
                <a:cs typeface="+mn-cs"/>
                <a:hlinkClick r:id="rId3">
                  <a:extLst>
                    <a:ext uri="{A12FA001-AC4F-418D-AE19-62706E023703}">
                      <ahyp:hlinkClr xmlns:ahyp="http://schemas.microsoft.com/office/drawing/2018/hyperlinkcolor" val="tx"/>
                    </a:ext>
                  </a:extLst>
                </a:hlinkClick>
              </a:rPr>
              <a:t>Recertifying the Ongoing Need for Accommodation</a:t>
            </a:r>
            <a:r>
              <a:rPr lang="en-US" sz="1900" dirty="0">
                <a:solidFill>
                  <a:srgbClr val="0070C0"/>
                </a:solidFill>
                <a:cs typeface="+mn-cs"/>
              </a:rPr>
              <a:t> </a:t>
            </a:r>
            <a:r>
              <a:rPr lang="en-US" sz="1900" dirty="0">
                <a:cs typeface="+mn-cs"/>
              </a:rPr>
              <a:t>(JAN)</a:t>
            </a:r>
          </a:p>
          <a:p>
            <a:pPr marL="0" indent="0">
              <a:buNone/>
            </a:pPr>
            <a:endParaRPr lang="en-US" dirty="0"/>
          </a:p>
        </p:txBody>
      </p:sp>
    </p:spTree>
    <p:extLst>
      <p:ext uri="{BB962C8B-B14F-4D97-AF65-F5344CB8AC3E}">
        <p14:creationId xmlns:p14="http://schemas.microsoft.com/office/powerpoint/2010/main" val="4166471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2283D4-D4E4-F542-AB5D-7E9AA04C3FFC}"/>
              </a:ext>
            </a:extLst>
          </p:cNvPr>
          <p:cNvSpPr>
            <a:spLocks noGrp="1"/>
          </p:cNvSpPr>
          <p:nvPr>
            <p:ph type="ctrTitle"/>
          </p:nvPr>
        </p:nvSpPr>
        <p:spPr/>
        <p:txBody>
          <a:bodyPr/>
          <a:lstStyle/>
          <a:p>
            <a:r>
              <a:rPr lang="en-US" dirty="0"/>
              <a:t>Speaker Disclosure</a:t>
            </a:r>
          </a:p>
        </p:txBody>
      </p:sp>
      <p:sp>
        <p:nvSpPr>
          <p:cNvPr id="3" name="Text Placeholder 2">
            <a:extLst>
              <a:ext uri="{FF2B5EF4-FFF2-40B4-BE49-F238E27FC236}">
                <a16:creationId xmlns:a16="http://schemas.microsoft.com/office/drawing/2014/main" id="{4957BFC6-A64E-D0CF-28EB-78B4A1D694EB}"/>
              </a:ext>
            </a:extLst>
          </p:cNvPr>
          <p:cNvSpPr>
            <a:spLocks noGrp="1"/>
          </p:cNvSpPr>
          <p:nvPr>
            <p:ph type="body" sz="quarter" idx="10"/>
          </p:nvPr>
        </p:nvSpPr>
        <p:spPr>
          <a:xfrm>
            <a:off x="457200" y="1188720"/>
            <a:ext cx="8213725" cy="3383280"/>
          </a:xfrm>
        </p:spPr>
        <p:txBody>
          <a:bodyPr/>
          <a:lstStyle/>
          <a:p>
            <a:pPr marL="0" indent="0">
              <a:lnSpc>
                <a:spcPct val="100000"/>
              </a:lnSpc>
              <a:buNone/>
            </a:pPr>
            <a:endParaRPr lang="en-US" i="1" dirty="0"/>
          </a:p>
          <a:p>
            <a:pPr marL="0" indent="0">
              <a:lnSpc>
                <a:spcPct val="100000"/>
              </a:lnSpc>
              <a:buNone/>
            </a:pPr>
            <a:r>
              <a:rPr lang="en-US" b="1" dirty="0"/>
              <a:t>Teresa Goddard </a:t>
            </a:r>
            <a:r>
              <a:rPr lang="en-US" dirty="0"/>
              <a:t>has financial and non-financial relationships to disclose. </a:t>
            </a:r>
            <a:r>
              <a:rPr lang="en-US" i="1" dirty="0"/>
              <a:t>[employment salary &amp; ATIA strand advisor]</a:t>
            </a:r>
          </a:p>
          <a:p>
            <a:pPr marL="0" indent="0">
              <a:lnSpc>
                <a:spcPct val="100000"/>
              </a:lnSpc>
              <a:buNone/>
            </a:pPr>
            <a:endParaRPr lang="en-US" i="1" dirty="0"/>
          </a:p>
          <a:p>
            <a:pPr marL="0" indent="0">
              <a:lnSpc>
                <a:spcPct val="100000"/>
              </a:lnSpc>
              <a:buNone/>
            </a:pPr>
            <a:r>
              <a:rPr lang="en-US" b="1" dirty="0"/>
              <a:t>Lisa Mathess </a:t>
            </a:r>
            <a:r>
              <a:rPr lang="en-US" dirty="0"/>
              <a:t>has financial relationships to disclose. </a:t>
            </a:r>
            <a:r>
              <a:rPr lang="en-US" i="1" dirty="0"/>
              <a:t>[employment salary]</a:t>
            </a:r>
          </a:p>
          <a:p>
            <a:pPr marL="0" indent="0">
              <a:buNone/>
            </a:pPr>
            <a:endParaRPr lang="en-US" i="1" dirty="0"/>
          </a:p>
          <a:p>
            <a:pPr marL="0" indent="0">
              <a:buNone/>
            </a:pPr>
            <a:endParaRPr lang="en-US" i="1" dirty="0"/>
          </a:p>
        </p:txBody>
      </p:sp>
    </p:spTree>
    <p:extLst>
      <p:ext uri="{BB962C8B-B14F-4D97-AF65-F5344CB8AC3E}">
        <p14:creationId xmlns:p14="http://schemas.microsoft.com/office/powerpoint/2010/main" val="36989006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7">
            <a:extLst>
              <a:ext uri="{FF2B5EF4-FFF2-40B4-BE49-F238E27FC236}">
                <a16:creationId xmlns:a16="http://schemas.microsoft.com/office/drawing/2014/main" id="{E5115940-93D4-6A6F-2E4B-56DEEA70847C}"/>
              </a:ext>
              <a:ext uri="{C183D7F6-B498-43B3-948B-1728B52AA6E4}">
                <adec:decorative xmlns:adec="http://schemas.microsoft.com/office/drawing/2017/decorative" val="1"/>
              </a:ext>
            </a:extLst>
          </p:cNvPr>
          <p:cNvPicPr>
            <a:picLocks noChangeAspect="1"/>
          </p:cNvPicPr>
          <p:nvPr/>
        </p:nvPicPr>
        <p:blipFill>
          <a:blip r:embed="rId3"/>
          <a:srcRect t="20000" b="20000"/>
          <a:stretch/>
        </p:blipFill>
        <p:spPr>
          <a:xfrm>
            <a:off x="13" y="0"/>
            <a:ext cx="9143987" cy="4114800"/>
          </a:xfrm>
          <a:prstGeom prst="rect">
            <a:avLst/>
          </a:prstGeom>
        </p:spPr>
      </p:pic>
      <p:sp>
        <p:nvSpPr>
          <p:cNvPr id="8" name="Title 1">
            <a:extLst>
              <a:ext uri="{FF2B5EF4-FFF2-40B4-BE49-F238E27FC236}">
                <a16:creationId xmlns:a16="http://schemas.microsoft.com/office/drawing/2014/main" id="{F446D315-2E05-1466-4652-84769CB5C3E4}"/>
              </a:ext>
            </a:extLst>
          </p:cNvPr>
          <p:cNvSpPr txBox="1">
            <a:spLocks noGrp="1"/>
          </p:cNvSpPr>
          <p:nvPr>
            <p:ph type="title" idx="4294967295"/>
          </p:nvPr>
        </p:nvSpPr>
        <p:spPr>
          <a:xfrm>
            <a:off x="442167" y="4295216"/>
            <a:ext cx="5261624" cy="6391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Arial" pitchFamily="34" charset="0"/>
                <a:ea typeface="+mj-ea"/>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400" b="1" dirty="0">
                <a:solidFill>
                  <a:srgbClr val="005192"/>
                </a:solidFill>
                <a:latin typeface="Calibri" panose="020F0502020204030204" pitchFamily="34" charset="0"/>
                <a:cs typeface="Calibri" panose="020F0502020204030204" pitchFamily="34" charset="0"/>
              </a:rPr>
              <a:t>Additional Considerations</a:t>
            </a:r>
          </a:p>
        </p:txBody>
      </p:sp>
    </p:spTree>
    <p:extLst>
      <p:ext uri="{BB962C8B-B14F-4D97-AF65-F5344CB8AC3E}">
        <p14:creationId xmlns:p14="http://schemas.microsoft.com/office/powerpoint/2010/main" val="167986319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53F0F-06B5-A67F-07E4-ACB5167237A2}"/>
              </a:ext>
            </a:extLst>
          </p:cNvPr>
          <p:cNvSpPr>
            <a:spLocks noGrp="1"/>
          </p:cNvSpPr>
          <p:nvPr>
            <p:ph type="ctrTitle"/>
          </p:nvPr>
        </p:nvSpPr>
        <p:spPr/>
        <p:txBody>
          <a:bodyPr/>
          <a:lstStyle/>
          <a:p>
            <a:r>
              <a:rPr lang="en-US" b="1" dirty="0"/>
              <a:t>Transition Planning </a:t>
            </a:r>
          </a:p>
        </p:txBody>
      </p:sp>
      <p:grpSp>
        <p:nvGrpSpPr>
          <p:cNvPr id="3" name="Group 2">
            <a:extLst>
              <a:ext uri="{FF2B5EF4-FFF2-40B4-BE49-F238E27FC236}">
                <a16:creationId xmlns:a16="http://schemas.microsoft.com/office/drawing/2014/main" id="{4D29C380-7841-3662-2E94-84DF6E15D5EF}"/>
              </a:ext>
              <a:ext uri="{C183D7F6-B498-43B3-948B-1728B52AA6E4}">
                <adec:decorative xmlns:adec="http://schemas.microsoft.com/office/drawing/2017/decorative" val="1"/>
              </a:ext>
            </a:extLst>
          </p:cNvPr>
          <p:cNvGrpSpPr/>
          <p:nvPr/>
        </p:nvGrpSpPr>
        <p:grpSpPr>
          <a:xfrm>
            <a:off x="477373" y="978920"/>
            <a:ext cx="8173378" cy="3378014"/>
            <a:chOff x="477373" y="978920"/>
            <a:chExt cx="8173378" cy="3378014"/>
          </a:xfrm>
        </p:grpSpPr>
        <p:sp>
          <p:nvSpPr>
            <p:cNvPr id="4" name="Freeform: Shape 3">
              <a:extLst>
                <a:ext uri="{FF2B5EF4-FFF2-40B4-BE49-F238E27FC236}">
                  <a16:creationId xmlns:a16="http://schemas.microsoft.com/office/drawing/2014/main" id="{6A4B6547-7B63-6539-3008-54F8BE086073}"/>
                </a:ext>
              </a:extLst>
            </p:cNvPr>
            <p:cNvSpPr/>
            <p:nvPr/>
          </p:nvSpPr>
          <p:spPr>
            <a:xfrm>
              <a:off x="2837821" y="1641875"/>
              <a:ext cx="512717" cy="91440"/>
            </a:xfrm>
            <a:custGeom>
              <a:avLst/>
              <a:gdLst>
                <a:gd name="connsiteX0" fmla="*/ 0 w 512717"/>
                <a:gd name="connsiteY0" fmla="*/ 45720 h 91440"/>
                <a:gd name="connsiteX1" fmla="*/ 512717 w 512717"/>
                <a:gd name="connsiteY1" fmla="*/ 45720 h 91440"/>
              </a:gdLst>
              <a:ahLst/>
              <a:cxnLst>
                <a:cxn ang="0">
                  <a:pos x="connsiteX0" y="connsiteY0"/>
                </a:cxn>
                <a:cxn ang="0">
                  <a:pos x="connsiteX1" y="connsiteY1"/>
                </a:cxn>
              </a:cxnLst>
              <a:rect l="l" t="t" r="r" b="b"/>
              <a:pathLst>
                <a:path w="512717" h="91440">
                  <a:moveTo>
                    <a:pt x="0" y="45720"/>
                  </a:moveTo>
                  <a:lnTo>
                    <a:pt x="512717" y="45720"/>
                  </a:lnTo>
                </a:path>
              </a:pathLst>
            </a:custGeom>
            <a:noFill/>
            <a:ln>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55476" tIns="43003" rIns="255476" bIns="43004" numCol="1" spcCol="1270" anchor="ctr" anchorCtr="0">
              <a:noAutofit/>
            </a:bodyPr>
            <a:lstStyle/>
            <a:p>
              <a:pPr marL="0" lvl="0" indent="0" algn="ctr" defTabSz="222250">
                <a:lnSpc>
                  <a:spcPct val="90000"/>
                </a:lnSpc>
                <a:spcBef>
                  <a:spcPct val="0"/>
                </a:spcBef>
                <a:spcAft>
                  <a:spcPct val="35000"/>
                </a:spcAft>
                <a:buNone/>
              </a:pPr>
              <a:endParaRPr lang="en-US" sz="500" kern="1200" dirty="0"/>
            </a:p>
          </p:txBody>
        </p:sp>
        <p:sp>
          <p:nvSpPr>
            <p:cNvPr id="6" name="Freeform: Shape 5">
              <a:extLst>
                <a:ext uri="{FF2B5EF4-FFF2-40B4-BE49-F238E27FC236}">
                  <a16:creationId xmlns:a16="http://schemas.microsoft.com/office/drawing/2014/main" id="{A50A6C93-372F-18F4-6D0A-BE67394B87E9}"/>
                </a:ext>
              </a:extLst>
            </p:cNvPr>
            <p:cNvSpPr/>
            <p:nvPr/>
          </p:nvSpPr>
          <p:spPr>
            <a:xfrm>
              <a:off x="477373" y="978920"/>
              <a:ext cx="2362248" cy="1417348"/>
            </a:xfrm>
            <a:custGeom>
              <a:avLst/>
              <a:gdLst>
                <a:gd name="connsiteX0" fmla="*/ 0 w 2362248"/>
                <a:gd name="connsiteY0" fmla="*/ 0 h 1417348"/>
                <a:gd name="connsiteX1" fmla="*/ 2362248 w 2362248"/>
                <a:gd name="connsiteY1" fmla="*/ 0 h 1417348"/>
                <a:gd name="connsiteX2" fmla="*/ 2362248 w 2362248"/>
                <a:gd name="connsiteY2" fmla="*/ 1417348 h 1417348"/>
                <a:gd name="connsiteX3" fmla="*/ 0 w 2362248"/>
                <a:gd name="connsiteY3" fmla="*/ 1417348 h 1417348"/>
                <a:gd name="connsiteX4" fmla="*/ 0 w 2362248"/>
                <a:gd name="connsiteY4" fmla="*/ 0 h 141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248" h="1417348">
                  <a:moveTo>
                    <a:pt x="0" y="0"/>
                  </a:moveTo>
                  <a:lnTo>
                    <a:pt x="2362248" y="0"/>
                  </a:lnTo>
                  <a:lnTo>
                    <a:pt x="2362248" y="1417348"/>
                  </a:lnTo>
                  <a:lnTo>
                    <a:pt x="0" y="141734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5752" tIns="121502" rIns="115752" bIns="121502" numCol="1" spcCol="1270" anchor="ctr" anchorCtr="0">
              <a:noAutofit/>
            </a:bodyPr>
            <a:lstStyle/>
            <a:p>
              <a:pPr marL="0" lvl="0" indent="0" algn="ctr" defTabSz="933450">
                <a:lnSpc>
                  <a:spcPct val="90000"/>
                </a:lnSpc>
                <a:spcBef>
                  <a:spcPct val="0"/>
                </a:spcBef>
                <a:spcAft>
                  <a:spcPct val="35000"/>
                </a:spcAft>
                <a:buNone/>
              </a:pPr>
              <a:r>
                <a:rPr lang="en-US" sz="2100" kern="1200" dirty="0"/>
                <a:t>Coordinate with teachers, therapists, etc. </a:t>
              </a:r>
            </a:p>
          </p:txBody>
        </p:sp>
        <p:sp>
          <p:nvSpPr>
            <p:cNvPr id="7" name="Freeform: Shape 6">
              <a:extLst>
                <a:ext uri="{FF2B5EF4-FFF2-40B4-BE49-F238E27FC236}">
                  <a16:creationId xmlns:a16="http://schemas.microsoft.com/office/drawing/2014/main" id="{165909B5-7AD0-2737-6EDB-5117B4DEE207}"/>
                </a:ext>
              </a:extLst>
            </p:cNvPr>
            <p:cNvSpPr/>
            <p:nvPr/>
          </p:nvSpPr>
          <p:spPr>
            <a:xfrm>
              <a:off x="5743386" y="1641875"/>
              <a:ext cx="512717" cy="91440"/>
            </a:xfrm>
            <a:custGeom>
              <a:avLst/>
              <a:gdLst>
                <a:gd name="connsiteX0" fmla="*/ 0 w 512717"/>
                <a:gd name="connsiteY0" fmla="*/ 45720 h 91440"/>
                <a:gd name="connsiteX1" fmla="*/ 512717 w 512717"/>
                <a:gd name="connsiteY1" fmla="*/ 45720 h 91440"/>
              </a:gdLst>
              <a:ahLst/>
              <a:cxnLst>
                <a:cxn ang="0">
                  <a:pos x="connsiteX0" y="connsiteY0"/>
                </a:cxn>
                <a:cxn ang="0">
                  <a:pos x="connsiteX1" y="connsiteY1"/>
                </a:cxn>
              </a:cxnLst>
              <a:rect l="l" t="t" r="r" b="b"/>
              <a:pathLst>
                <a:path w="512717" h="91440">
                  <a:moveTo>
                    <a:pt x="0" y="45720"/>
                  </a:moveTo>
                  <a:lnTo>
                    <a:pt x="512717" y="45720"/>
                  </a:lnTo>
                </a:path>
              </a:pathLst>
            </a:custGeom>
            <a:noFill/>
            <a:ln>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55476" tIns="43003" rIns="255476" bIns="43004" numCol="1" spcCol="1270" anchor="ctr" anchorCtr="0">
              <a:noAutofit/>
            </a:bodyPr>
            <a:lstStyle/>
            <a:p>
              <a:pPr marL="0" lvl="0" indent="0" algn="ctr" defTabSz="222250">
                <a:lnSpc>
                  <a:spcPct val="90000"/>
                </a:lnSpc>
                <a:spcBef>
                  <a:spcPct val="0"/>
                </a:spcBef>
                <a:spcAft>
                  <a:spcPct val="35000"/>
                </a:spcAft>
                <a:buNone/>
              </a:pPr>
              <a:endParaRPr lang="en-US" sz="500" kern="1200" dirty="0"/>
            </a:p>
          </p:txBody>
        </p:sp>
        <p:sp>
          <p:nvSpPr>
            <p:cNvPr id="8" name="Freeform: Shape 7">
              <a:extLst>
                <a:ext uri="{FF2B5EF4-FFF2-40B4-BE49-F238E27FC236}">
                  <a16:creationId xmlns:a16="http://schemas.microsoft.com/office/drawing/2014/main" id="{F8EA1659-677F-87A8-AFF5-914B1F5A26D1}"/>
                </a:ext>
              </a:extLst>
            </p:cNvPr>
            <p:cNvSpPr/>
            <p:nvPr/>
          </p:nvSpPr>
          <p:spPr>
            <a:xfrm>
              <a:off x="3382938" y="978920"/>
              <a:ext cx="2362248" cy="1417348"/>
            </a:xfrm>
            <a:custGeom>
              <a:avLst/>
              <a:gdLst>
                <a:gd name="connsiteX0" fmla="*/ 0 w 2362248"/>
                <a:gd name="connsiteY0" fmla="*/ 0 h 1417348"/>
                <a:gd name="connsiteX1" fmla="*/ 2362248 w 2362248"/>
                <a:gd name="connsiteY1" fmla="*/ 0 h 1417348"/>
                <a:gd name="connsiteX2" fmla="*/ 2362248 w 2362248"/>
                <a:gd name="connsiteY2" fmla="*/ 1417348 h 1417348"/>
                <a:gd name="connsiteX3" fmla="*/ 0 w 2362248"/>
                <a:gd name="connsiteY3" fmla="*/ 1417348 h 1417348"/>
                <a:gd name="connsiteX4" fmla="*/ 0 w 2362248"/>
                <a:gd name="connsiteY4" fmla="*/ 0 h 141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248" h="1417348">
                  <a:moveTo>
                    <a:pt x="0" y="0"/>
                  </a:moveTo>
                  <a:lnTo>
                    <a:pt x="2362248" y="0"/>
                  </a:lnTo>
                  <a:lnTo>
                    <a:pt x="2362248" y="1417348"/>
                  </a:lnTo>
                  <a:lnTo>
                    <a:pt x="0" y="141734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5752" tIns="121502" rIns="115752" bIns="121502" numCol="1" spcCol="1270" anchor="ctr" anchorCtr="0">
              <a:noAutofit/>
            </a:bodyPr>
            <a:lstStyle/>
            <a:p>
              <a:pPr marL="0" lvl="0" indent="0" algn="ctr" defTabSz="933450">
                <a:lnSpc>
                  <a:spcPct val="90000"/>
                </a:lnSpc>
                <a:spcBef>
                  <a:spcPct val="0"/>
                </a:spcBef>
                <a:spcAft>
                  <a:spcPct val="35000"/>
                </a:spcAft>
                <a:buNone/>
              </a:pPr>
              <a:r>
                <a:rPr lang="en-US" sz="2100" kern="1200" dirty="0"/>
                <a:t>Teamwork makes the dream work! </a:t>
              </a:r>
            </a:p>
          </p:txBody>
        </p:sp>
        <p:sp>
          <p:nvSpPr>
            <p:cNvPr id="9" name="Freeform: Shape 8">
              <a:extLst>
                <a:ext uri="{FF2B5EF4-FFF2-40B4-BE49-F238E27FC236}">
                  <a16:creationId xmlns:a16="http://schemas.microsoft.com/office/drawing/2014/main" id="{865FC899-DC1D-7BBC-1C04-262E4FC216AD}"/>
                </a:ext>
              </a:extLst>
            </p:cNvPr>
            <p:cNvSpPr/>
            <p:nvPr/>
          </p:nvSpPr>
          <p:spPr>
            <a:xfrm>
              <a:off x="1658497" y="2394469"/>
              <a:ext cx="5811130" cy="512717"/>
            </a:xfrm>
            <a:custGeom>
              <a:avLst/>
              <a:gdLst>
                <a:gd name="connsiteX0" fmla="*/ 5811130 w 5811130"/>
                <a:gd name="connsiteY0" fmla="*/ 0 h 512717"/>
                <a:gd name="connsiteX1" fmla="*/ 5811130 w 5811130"/>
                <a:gd name="connsiteY1" fmla="*/ 273458 h 512717"/>
                <a:gd name="connsiteX2" fmla="*/ 0 w 5811130"/>
                <a:gd name="connsiteY2" fmla="*/ 273458 h 512717"/>
                <a:gd name="connsiteX3" fmla="*/ 0 w 5811130"/>
                <a:gd name="connsiteY3" fmla="*/ 512717 h 512717"/>
              </a:gdLst>
              <a:ahLst/>
              <a:cxnLst>
                <a:cxn ang="0">
                  <a:pos x="connsiteX0" y="connsiteY0"/>
                </a:cxn>
                <a:cxn ang="0">
                  <a:pos x="connsiteX1" y="connsiteY1"/>
                </a:cxn>
                <a:cxn ang="0">
                  <a:pos x="connsiteX2" y="connsiteY2"/>
                </a:cxn>
                <a:cxn ang="0">
                  <a:pos x="connsiteX3" y="connsiteY3"/>
                </a:cxn>
              </a:cxnLst>
              <a:rect l="l" t="t" r="r" b="b"/>
              <a:pathLst>
                <a:path w="5811130" h="512717">
                  <a:moveTo>
                    <a:pt x="5811130" y="0"/>
                  </a:moveTo>
                  <a:lnTo>
                    <a:pt x="5811130" y="273458"/>
                  </a:lnTo>
                  <a:lnTo>
                    <a:pt x="0" y="273458"/>
                  </a:lnTo>
                  <a:lnTo>
                    <a:pt x="0" y="512717"/>
                  </a:lnTo>
                </a:path>
              </a:pathLst>
            </a:custGeom>
            <a:noFill/>
            <a:ln>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772353" tIns="253642" rIns="2772354" bIns="253642" numCol="1" spcCol="1270" anchor="ctr" anchorCtr="0">
              <a:noAutofit/>
            </a:bodyPr>
            <a:lstStyle/>
            <a:p>
              <a:pPr marL="0" lvl="0" indent="0" algn="ctr" defTabSz="222250">
                <a:lnSpc>
                  <a:spcPct val="90000"/>
                </a:lnSpc>
                <a:spcBef>
                  <a:spcPct val="0"/>
                </a:spcBef>
                <a:spcAft>
                  <a:spcPct val="35000"/>
                </a:spcAft>
                <a:buNone/>
              </a:pPr>
              <a:endParaRPr lang="en-US" sz="500" kern="1200" dirty="0"/>
            </a:p>
          </p:txBody>
        </p:sp>
        <p:sp>
          <p:nvSpPr>
            <p:cNvPr id="10" name="Freeform: Shape 9">
              <a:extLst>
                <a:ext uri="{FF2B5EF4-FFF2-40B4-BE49-F238E27FC236}">
                  <a16:creationId xmlns:a16="http://schemas.microsoft.com/office/drawing/2014/main" id="{F7E850B8-BCC8-433E-4FD5-C2AAB2413BFD}"/>
                </a:ext>
              </a:extLst>
            </p:cNvPr>
            <p:cNvSpPr/>
            <p:nvPr/>
          </p:nvSpPr>
          <p:spPr>
            <a:xfrm>
              <a:off x="6288503" y="978920"/>
              <a:ext cx="2362248" cy="1417348"/>
            </a:xfrm>
            <a:custGeom>
              <a:avLst/>
              <a:gdLst>
                <a:gd name="connsiteX0" fmla="*/ 0 w 2362248"/>
                <a:gd name="connsiteY0" fmla="*/ 0 h 1417348"/>
                <a:gd name="connsiteX1" fmla="*/ 2362248 w 2362248"/>
                <a:gd name="connsiteY1" fmla="*/ 0 h 1417348"/>
                <a:gd name="connsiteX2" fmla="*/ 2362248 w 2362248"/>
                <a:gd name="connsiteY2" fmla="*/ 1417348 h 1417348"/>
                <a:gd name="connsiteX3" fmla="*/ 0 w 2362248"/>
                <a:gd name="connsiteY3" fmla="*/ 1417348 h 1417348"/>
                <a:gd name="connsiteX4" fmla="*/ 0 w 2362248"/>
                <a:gd name="connsiteY4" fmla="*/ 0 h 141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248" h="1417348">
                  <a:moveTo>
                    <a:pt x="0" y="0"/>
                  </a:moveTo>
                  <a:lnTo>
                    <a:pt x="2362248" y="0"/>
                  </a:lnTo>
                  <a:lnTo>
                    <a:pt x="2362248" y="1417348"/>
                  </a:lnTo>
                  <a:lnTo>
                    <a:pt x="0" y="141734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5752" tIns="121502" rIns="115752" bIns="121502" numCol="1" spcCol="1270" anchor="ctr" anchorCtr="0">
              <a:noAutofit/>
            </a:bodyPr>
            <a:lstStyle/>
            <a:p>
              <a:pPr marL="0" lvl="0" indent="0" algn="ctr" defTabSz="933450">
                <a:lnSpc>
                  <a:spcPct val="90000"/>
                </a:lnSpc>
                <a:spcBef>
                  <a:spcPct val="0"/>
                </a:spcBef>
                <a:spcAft>
                  <a:spcPct val="35000"/>
                </a:spcAft>
                <a:buNone/>
              </a:pPr>
              <a:r>
                <a:rPr lang="en-US" sz="2100" kern="1200" dirty="0"/>
                <a:t>Talk with students to understand their needs and get ideas</a:t>
              </a:r>
            </a:p>
          </p:txBody>
        </p:sp>
        <p:sp>
          <p:nvSpPr>
            <p:cNvPr id="11" name="Freeform: Shape 10">
              <a:extLst>
                <a:ext uri="{FF2B5EF4-FFF2-40B4-BE49-F238E27FC236}">
                  <a16:creationId xmlns:a16="http://schemas.microsoft.com/office/drawing/2014/main" id="{D6CC3412-6CFD-0295-28FE-8E7EBA016A1B}"/>
                </a:ext>
              </a:extLst>
            </p:cNvPr>
            <p:cNvSpPr/>
            <p:nvPr/>
          </p:nvSpPr>
          <p:spPr>
            <a:xfrm>
              <a:off x="2837821" y="3602540"/>
              <a:ext cx="512717" cy="91440"/>
            </a:xfrm>
            <a:custGeom>
              <a:avLst/>
              <a:gdLst>
                <a:gd name="connsiteX0" fmla="*/ 0 w 512717"/>
                <a:gd name="connsiteY0" fmla="*/ 45720 h 91440"/>
                <a:gd name="connsiteX1" fmla="*/ 512717 w 512717"/>
                <a:gd name="connsiteY1" fmla="*/ 45720 h 91440"/>
              </a:gdLst>
              <a:ahLst/>
              <a:cxnLst>
                <a:cxn ang="0">
                  <a:pos x="connsiteX0" y="connsiteY0"/>
                </a:cxn>
                <a:cxn ang="0">
                  <a:pos x="connsiteX1" y="connsiteY1"/>
                </a:cxn>
              </a:cxnLst>
              <a:rect l="l" t="t" r="r" b="b"/>
              <a:pathLst>
                <a:path w="512717" h="91440">
                  <a:moveTo>
                    <a:pt x="0" y="45720"/>
                  </a:moveTo>
                  <a:lnTo>
                    <a:pt x="512717" y="45720"/>
                  </a:lnTo>
                </a:path>
              </a:pathLst>
            </a:custGeom>
            <a:noFill/>
            <a:ln>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55476" tIns="43004" rIns="255476" bIns="43003" numCol="1" spcCol="1270" anchor="ctr" anchorCtr="0">
              <a:noAutofit/>
            </a:bodyPr>
            <a:lstStyle/>
            <a:p>
              <a:pPr marL="0" lvl="0" indent="0" algn="ctr" defTabSz="222250">
                <a:lnSpc>
                  <a:spcPct val="90000"/>
                </a:lnSpc>
                <a:spcBef>
                  <a:spcPct val="0"/>
                </a:spcBef>
                <a:spcAft>
                  <a:spcPct val="35000"/>
                </a:spcAft>
                <a:buNone/>
              </a:pPr>
              <a:endParaRPr lang="en-US" sz="500" kern="1200" dirty="0"/>
            </a:p>
          </p:txBody>
        </p:sp>
        <p:sp>
          <p:nvSpPr>
            <p:cNvPr id="12" name="Freeform: Shape 11">
              <a:extLst>
                <a:ext uri="{FF2B5EF4-FFF2-40B4-BE49-F238E27FC236}">
                  <a16:creationId xmlns:a16="http://schemas.microsoft.com/office/drawing/2014/main" id="{B6075B98-0EFA-424E-FBAF-E3FDCF7AF4BC}"/>
                </a:ext>
              </a:extLst>
            </p:cNvPr>
            <p:cNvSpPr/>
            <p:nvPr/>
          </p:nvSpPr>
          <p:spPr>
            <a:xfrm>
              <a:off x="477373" y="2939586"/>
              <a:ext cx="2362248" cy="1417348"/>
            </a:xfrm>
            <a:custGeom>
              <a:avLst/>
              <a:gdLst>
                <a:gd name="connsiteX0" fmla="*/ 0 w 2362248"/>
                <a:gd name="connsiteY0" fmla="*/ 0 h 1417348"/>
                <a:gd name="connsiteX1" fmla="*/ 2362248 w 2362248"/>
                <a:gd name="connsiteY1" fmla="*/ 0 h 1417348"/>
                <a:gd name="connsiteX2" fmla="*/ 2362248 w 2362248"/>
                <a:gd name="connsiteY2" fmla="*/ 1417348 h 1417348"/>
                <a:gd name="connsiteX3" fmla="*/ 0 w 2362248"/>
                <a:gd name="connsiteY3" fmla="*/ 1417348 h 1417348"/>
                <a:gd name="connsiteX4" fmla="*/ 0 w 2362248"/>
                <a:gd name="connsiteY4" fmla="*/ 0 h 141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248" h="1417348">
                  <a:moveTo>
                    <a:pt x="0" y="0"/>
                  </a:moveTo>
                  <a:lnTo>
                    <a:pt x="2362248" y="0"/>
                  </a:lnTo>
                  <a:lnTo>
                    <a:pt x="2362248" y="1417348"/>
                  </a:lnTo>
                  <a:lnTo>
                    <a:pt x="0" y="141734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5752" tIns="121502" rIns="115752" bIns="121502" numCol="1" spcCol="1270" anchor="ctr" anchorCtr="0">
              <a:noAutofit/>
            </a:bodyPr>
            <a:lstStyle/>
            <a:p>
              <a:pPr marL="0" lvl="0" indent="0" algn="ctr" defTabSz="933450">
                <a:lnSpc>
                  <a:spcPct val="90000"/>
                </a:lnSpc>
                <a:spcBef>
                  <a:spcPct val="0"/>
                </a:spcBef>
                <a:spcAft>
                  <a:spcPct val="35000"/>
                </a:spcAft>
                <a:buNone/>
              </a:pPr>
              <a:r>
                <a:rPr lang="en-US" sz="2100" kern="1200" dirty="0"/>
                <a:t>Consider student’s learning style i.e., video vs written instruction </a:t>
              </a:r>
            </a:p>
          </p:txBody>
        </p:sp>
        <p:sp>
          <p:nvSpPr>
            <p:cNvPr id="13" name="Freeform: Shape 12">
              <a:extLst>
                <a:ext uri="{FF2B5EF4-FFF2-40B4-BE49-F238E27FC236}">
                  <a16:creationId xmlns:a16="http://schemas.microsoft.com/office/drawing/2014/main" id="{1FFB8D09-2FFD-6CBF-B416-D6CDC6598DC6}"/>
                </a:ext>
              </a:extLst>
            </p:cNvPr>
            <p:cNvSpPr/>
            <p:nvPr/>
          </p:nvSpPr>
          <p:spPr>
            <a:xfrm>
              <a:off x="5743386" y="3602540"/>
              <a:ext cx="512717" cy="91440"/>
            </a:xfrm>
            <a:custGeom>
              <a:avLst/>
              <a:gdLst>
                <a:gd name="connsiteX0" fmla="*/ 0 w 512717"/>
                <a:gd name="connsiteY0" fmla="*/ 45720 h 91440"/>
                <a:gd name="connsiteX1" fmla="*/ 512717 w 512717"/>
                <a:gd name="connsiteY1" fmla="*/ 45720 h 91440"/>
              </a:gdLst>
              <a:ahLst/>
              <a:cxnLst>
                <a:cxn ang="0">
                  <a:pos x="connsiteX0" y="connsiteY0"/>
                </a:cxn>
                <a:cxn ang="0">
                  <a:pos x="connsiteX1" y="connsiteY1"/>
                </a:cxn>
              </a:cxnLst>
              <a:rect l="l" t="t" r="r" b="b"/>
              <a:pathLst>
                <a:path w="512717" h="91440">
                  <a:moveTo>
                    <a:pt x="0" y="45720"/>
                  </a:moveTo>
                  <a:lnTo>
                    <a:pt x="512717" y="45720"/>
                  </a:lnTo>
                </a:path>
              </a:pathLst>
            </a:custGeom>
            <a:noFill/>
            <a:ln>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55476" tIns="43004" rIns="255476" bIns="43003" numCol="1" spcCol="1270" anchor="ctr" anchorCtr="0">
              <a:noAutofit/>
            </a:bodyPr>
            <a:lstStyle/>
            <a:p>
              <a:pPr marL="0" lvl="0" indent="0" algn="ctr" defTabSz="222250">
                <a:lnSpc>
                  <a:spcPct val="90000"/>
                </a:lnSpc>
                <a:spcBef>
                  <a:spcPct val="0"/>
                </a:spcBef>
                <a:spcAft>
                  <a:spcPct val="35000"/>
                </a:spcAft>
                <a:buNone/>
              </a:pPr>
              <a:endParaRPr lang="en-US" sz="500" kern="1200" dirty="0"/>
            </a:p>
          </p:txBody>
        </p:sp>
        <p:sp>
          <p:nvSpPr>
            <p:cNvPr id="14" name="Freeform: Shape 13">
              <a:extLst>
                <a:ext uri="{FF2B5EF4-FFF2-40B4-BE49-F238E27FC236}">
                  <a16:creationId xmlns:a16="http://schemas.microsoft.com/office/drawing/2014/main" id="{4C37D643-B416-B774-6A80-88D2A4D1D96E}"/>
                </a:ext>
              </a:extLst>
            </p:cNvPr>
            <p:cNvSpPr/>
            <p:nvPr/>
          </p:nvSpPr>
          <p:spPr>
            <a:xfrm>
              <a:off x="3382938" y="2939586"/>
              <a:ext cx="2362248" cy="1417348"/>
            </a:xfrm>
            <a:custGeom>
              <a:avLst/>
              <a:gdLst>
                <a:gd name="connsiteX0" fmla="*/ 0 w 2362248"/>
                <a:gd name="connsiteY0" fmla="*/ 0 h 1417348"/>
                <a:gd name="connsiteX1" fmla="*/ 2362248 w 2362248"/>
                <a:gd name="connsiteY1" fmla="*/ 0 h 1417348"/>
                <a:gd name="connsiteX2" fmla="*/ 2362248 w 2362248"/>
                <a:gd name="connsiteY2" fmla="*/ 1417348 h 1417348"/>
                <a:gd name="connsiteX3" fmla="*/ 0 w 2362248"/>
                <a:gd name="connsiteY3" fmla="*/ 1417348 h 1417348"/>
                <a:gd name="connsiteX4" fmla="*/ 0 w 2362248"/>
                <a:gd name="connsiteY4" fmla="*/ 0 h 141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248" h="1417348">
                  <a:moveTo>
                    <a:pt x="0" y="0"/>
                  </a:moveTo>
                  <a:lnTo>
                    <a:pt x="2362248" y="0"/>
                  </a:lnTo>
                  <a:lnTo>
                    <a:pt x="2362248" y="1417348"/>
                  </a:lnTo>
                  <a:lnTo>
                    <a:pt x="0" y="141734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5752" tIns="121502" rIns="115752" bIns="121502" numCol="1" spcCol="1270" anchor="ctr" anchorCtr="0">
              <a:noAutofit/>
            </a:bodyPr>
            <a:lstStyle/>
            <a:p>
              <a:pPr marL="0" lvl="0" indent="0" algn="ctr" defTabSz="933450">
                <a:lnSpc>
                  <a:spcPct val="90000"/>
                </a:lnSpc>
                <a:spcBef>
                  <a:spcPct val="0"/>
                </a:spcBef>
                <a:spcAft>
                  <a:spcPct val="35000"/>
                </a:spcAft>
                <a:buNone/>
              </a:pPr>
              <a:r>
                <a:rPr lang="en-US" sz="2100" kern="1200" dirty="0"/>
                <a:t>Educate on differences between school and workplace</a:t>
              </a:r>
            </a:p>
          </p:txBody>
        </p:sp>
        <p:sp>
          <p:nvSpPr>
            <p:cNvPr id="15" name="Freeform: Shape 14">
              <a:extLst>
                <a:ext uri="{FF2B5EF4-FFF2-40B4-BE49-F238E27FC236}">
                  <a16:creationId xmlns:a16="http://schemas.microsoft.com/office/drawing/2014/main" id="{4CF83CC3-D5E6-2C5B-6BDF-CD4481B9106D}"/>
                </a:ext>
              </a:extLst>
            </p:cNvPr>
            <p:cNvSpPr/>
            <p:nvPr/>
          </p:nvSpPr>
          <p:spPr>
            <a:xfrm>
              <a:off x="6288503" y="2939586"/>
              <a:ext cx="2362248" cy="1417348"/>
            </a:xfrm>
            <a:custGeom>
              <a:avLst/>
              <a:gdLst>
                <a:gd name="connsiteX0" fmla="*/ 0 w 2362248"/>
                <a:gd name="connsiteY0" fmla="*/ 0 h 1417348"/>
                <a:gd name="connsiteX1" fmla="*/ 2362248 w 2362248"/>
                <a:gd name="connsiteY1" fmla="*/ 0 h 1417348"/>
                <a:gd name="connsiteX2" fmla="*/ 2362248 w 2362248"/>
                <a:gd name="connsiteY2" fmla="*/ 1417348 h 1417348"/>
                <a:gd name="connsiteX3" fmla="*/ 0 w 2362248"/>
                <a:gd name="connsiteY3" fmla="*/ 1417348 h 1417348"/>
                <a:gd name="connsiteX4" fmla="*/ 0 w 2362248"/>
                <a:gd name="connsiteY4" fmla="*/ 0 h 141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248" h="1417348">
                  <a:moveTo>
                    <a:pt x="0" y="0"/>
                  </a:moveTo>
                  <a:lnTo>
                    <a:pt x="2362248" y="0"/>
                  </a:lnTo>
                  <a:lnTo>
                    <a:pt x="2362248" y="1417348"/>
                  </a:lnTo>
                  <a:lnTo>
                    <a:pt x="0" y="141734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5752" tIns="121502" rIns="115752" bIns="121502" numCol="1" spcCol="1270" anchor="ctr" anchorCtr="0">
              <a:noAutofit/>
            </a:bodyPr>
            <a:lstStyle/>
            <a:p>
              <a:pPr marL="0" lvl="0" indent="0" algn="ctr" defTabSz="933450">
                <a:lnSpc>
                  <a:spcPct val="90000"/>
                </a:lnSpc>
                <a:spcBef>
                  <a:spcPct val="0"/>
                </a:spcBef>
                <a:spcAft>
                  <a:spcPct val="35000"/>
                </a:spcAft>
                <a:buNone/>
              </a:pPr>
              <a:r>
                <a:rPr lang="en-US" sz="2100" kern="1200" dirty="0"/>
                <a:t>Encourage student to take ownership! </a:t>
              </a:r>
            </a:p>
          </p:txBody>
        </p:sp>
      </p:grpSp>
    </p:spTree>
    <p:extLst>
      <p:ext uri="{BB962C8B-B14F-4D97-AF65-F5344CB8AC3E}">
        <p14:creationId xmlns:p14="http://schemas.microsoft.com/office/powerpoint/2010/main" val="32705498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C751E-867E-6D63-3B84-6C718B07603E}"/>
              </a:ext>
            </a:extLst>
          </p:cNvPr>
          <p:cNvSpPr>
            <a:spLocks noGrp="1"/>
          </p:cNvSpPr>
          <p:nvPr>
            <p:ph type="ctrTitle"/>
          </p:nvPr>
        </p:nvSpPr>
        <p:spPr/>
        <p:txBody>
          <a:bodyPr/>
          <a:lstStyle/>
          <a:p>
            <a:r>
              <a:rPr lang="en-US" b="1" dirty="0"/>
              <a:t>Student Resources for Self-Advocacy </a:t>
            </a:r>
          </a:p>
        </p:txBody>
      </p:sp>
      <p:sp>
        <p:nvSpPr>
          <p:cNvPr id="3" name="Text Placeholder 2">
            <a:extLst>
              <a:ext uri="{FF2B5EF4-FFF2-40B4-BE49-F238E27FC236}">
                <a16:creationId xmlns:a16="http://schemas.microsoft.com/office/drawing/2014/main" id="{60EEBA9D-8F5C-6F8B-1017-C8DD04203877}"/>
              </a:ext>
            </a:extLst>
          </p:cNvPr>
          <p:cNvSpPr>
            <a:spLocks noGrp="1"/>
          </p:cNvSpPr>
          <p:nvPr>
            <p:ph type="body" sz="quarter" idx="10"/>
          </p:nvPr>
        </p:nvSpPr>
        <p:spPr>
          <a:xfrm>
            <a:off x="465137" y="880110"/>
            <a:ext cx="8213725" cy="3383280"/>
          </a:xfrm>
        </p:spPr>
        <p:txBody>
          <a:bodyPr/>
          <a:lstStyle/>
          <a:p>
            <a:pPr marL="342900" indent="-342900">
              <a:buClr>
                <a:schemeClr val="tx1"/>
              </a:buClr>
              <a:buFont typeface="Wingdings" panose="05000000000000000000" pitchFamily="2" charset="2"/>
              <a:buChar char="§"/>
            </a:pPr>
            <a:r>
              <a:rPr lang="en-US" dirty="0"/>
              <a:t>Contact </a:t>
            </a:r>
            <a:r>
              <a:rPr lang="en-US" dirty="0">
                <a:solidFill>
                  <a:srgbClr val="0070C0"/>
                </a:solidFill>
                <a:hlinkClick r:id="rId2">
                  <a:extLst>
                    <a:ext uri="{A12FA001-AC4F-418D-AE19-62706E023703}">
                      <ahyp:hlinkClr xmlns:ahyp="http://schemas.microsoft.com/office/drawing/2018/hyperlinkcolor" val="tx"/>
                    </a:ext>
                  </a:extLst>
                </a:hlinkClick>
              </a:rPr>
              <a:t>JAN</a:t>
            </a:r>
            <a:endParaRPr lang="en-US" dirty="0">
              <a:solidFill>
                <a:srgbClr val="0070C0"/>
              </a:solidFill>
            </a:endParaRPr>
          </a:p>
          <a:p>
            <a:pPr marL="342900" indent="-342900">
              <a:buClr>
                <a:schemeClr val="tx1"/>
              </a:buClr>
              <a:buFont typeface="Wingdings" panose="05000000000000000000" pitchFamily="2" charset="2"/>
              <a:buChar char="§"/>
            </a:pPr>
            <a:r>
              <a:rPr lang="en-US" b="0" i="0" u="none" strike="noStrike" dirty="0">
                <a:solidFill>
                  <a:srgbClr val="0070C0"/>
                </a:solidFill>
                <a:effectLst/>
                <a:hlinkClick r:id="rId3">
                  <a:extLst>
                    <a:ext uri="{A12FA001-AC4F-418D-AE19-62706E023703}">
                      <ahyp:hlinkClr xmlns:ahyp="http://schemas.microsoft.com/office/drawing/2018/hyperlinkcolor" val="tx"/>
                    </a:ext>
                  </a:extLst>
                </a:hlinkClick>
              </a:rPr>
              <a:t>Disability Disclosure Topics</a:t>
            </a:r>
            <a:endParaRPr lang="en-US" b="0" i="0" dirty="0">
              <a:solidFill>
                <a:srgbClr val="0070C0"/>
              </a:solidFill>
              <a:effectLst/>
            </a:endParaRPr>
          </a:p>
          <a:p>
            <a:pPr marL="342900" indent="-342900" algn="l">
              <a:buClr>
                <a:schemeClr val="tx1"/>
              </a:buClr>
              <a:buFont typeface="Wingdings" panose="05000000000000000000" pitchFamily="2" charset="2"/>
              <a:buChar char="§"/>
            </a:pPr>
            <a:r>
              <a:rPr lang="en-US" sz="2000" b="0" i="0" u="none" strike="noStrike" dirty="0">
                <a:solidFill>
                  <a:srgbClr val="0070C0"/>
                </a:solidFill>
                <a:effectLst/>
                <a:hlinkClick r:id="rId4">
                  <a:extLst>
                    <a:ext uri="{A12FA001-AC4F-418D-AE19-62706E023703}">
                      <ahyp:hlinkClr xmlns:ahyp="http://schemas.microsoft.com/office/drawing/2018/hyperlinkcolor" val="tx"/>
                    </a:ext>
                  </a:extLst>
                </a:hlinkClick>
              </a:rPr>
              <a:t>How to Request an Accommodation: Accommodation Form Letter</a:t>
            </a:r>
            <a:endParaRPr lang="en-US" sz="2000" b="0" i="0" dirty="0">
              <a:solidFill>
                <a:srgbClr val="0070C0"/>
              </a:solidFill>
              <a:effectLst/>
            </a:endParaRPr>
          </a:p>
          <a:p>
            <a:pPr marL="342900" marR="0" lvl="0" indent="-342900" algn="l" defTabSz="914400" rtl="0" eaLnBrk="1" fontAlgn="auto" latinLnBrk="0" hangingPunct="1">
              <a:lnSpc>
                <a:spcPct val="90000"/>
              </a:lnSpc>
              <a:spcBef>
                <a:spcPts val="1000"/>
              </a:spcBef>
              <a:spcAft>
                <a:spcPts val="0"/>
              </a:spcAft>
              <a:buClr>
                <a:schemeClr val="tx1"/>
              </a:buClr>
              <a:buSzTx/>
              <a:buFont typeface="Wingdings" panose="05000000000000000000" pitchFamily="2" charset="2"/>
              <a:buChar char="§"/>
              <a:tabLst/>
              <a:defRPr/>
            </a:pPr>
            <a:r>
              <a:rPr kumimoji="0" lang="en-US" sz="2000" b="0" i="0" u="sng" strike="noStrike" kern="1200" cap="none" spc="0" normalizeH="0" baseline="0" noProof="0" dirty="0">
                <a:ln>
                  <a:noFill/>
                </a:ln>
                <a:solidFill>
                  <a:srgbClr val="0070C0"/>
                </a:solidFill>
                <a:effectLst/>
                <a:uLnTx/>
                <a:uFillTx/>
                <a:ea typeface="+mn-ea"/>
                <a:cs typeface="+mn-cs"/>
                <a:hlinkClick r:id="rId5">
                  <a:extLst>
                    <a:ext uri="{A12FA001-AC4F-418D-AE19-62706E023703}">
                      <ahyp:hlinkClr xmlns:ahyp="http://schemas.microsoft.com/office/drawing/2018/hyperlinkcolor" val="tx"/>
                    </a:ext>
                  </a:extLst>
                </a:hlinkClick>
              </a:rPr>
              <a:t>How to Inform an Employer That an Accommodation is Not Effective and  Sample Letter</a:t>
            </a:r>
            <a:r>
              <a:rPr kumimoji="0" lang="en-US" sz="2000" b="0" i="0" u="none" strike="noStrike" kern="1200" cap="none" spc="0" normalizeH="0" baseline="0" noProof="0" dirty="0">
                <a:ln>
                  <a:noFill/>
                </a:ln>
                <a:solidFill>
                  <a:srgbClr val="0070C0"/>
                </a:solidFill>
                <a:effectLst/>
                <a:uLnTx/>
                <a:uFillTx/>
                <a:ea typeface="+mn-ea"/>
                <a:cs typeface="+mn-cs"/>
              </a:rPr>
              <a:t> </a:t>
            </a:r>
            <a:r>
              <a:rPr kumimoji="0" lang="en-US" sz="2000" b="0" i="0" u="none" strike="noStrike" kern="1200" cap="none" spc="0" normalizeH="0" baseline="0" noProof="0" dirty="0">
                <a:ln>
                  <a:noFill/>
                </a:ln>
                <a:solidFill>
                  <a:srgbClr val="005192"/>
                </a:solidFill>
                <a:effectLst/>
                <a:uLnTx/>
                <a:uFillTx/>
                <a:ea typeface="+mn-ea"/>
                <a:cs typeface="+mn-cs"/>
              </a:rPr>
              <a:t>(JAN)</a:t>
            </a:r>
          </a:p>
          <a:p>
            <a:endParaRPr lang="en-US" dirty="0"/>
          </a:p>
        </p:txBody>
      </p:sp>
      <p:pic>
        <p:nvPicPr>
          <p:cNvPr id="5" name="Picture 4">
            <a:extLst>
              <a:ext uri="{FF2B5EF4-FFF2-40B4-BE49-F238E27FC236}">
                <a16:creationId xmlns:a16="http://schemas.microsoft.com/office/drawing/2014/main" id="{3C6ADD40-B688-9AF6-F1A1-AB8DE15B2CA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3040380"/>
            <a:ext cx="9144000" cy="2103120"/>
          </a:xfrm>
          <a:prstGeom prst="rect">
            <a:avLst/>
          </a:prstGeom>
        </p:spPr>
      </p:pic>
    </p:spTree>
    <p:extLst>
      <p:ext uri="{BB962C8B-B14F-4D97-AF65-F5344CB8AC3E}">
        <p14:creationId xmlns:p14="http://schemas.microsoft.com/office/powerpoint/2010/main" val="35628641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0AEA9-A49C-3038-E089-0925AD0368FB}"/>
              </a:ext>
            </a:extLst>
          </p:cNvPr>
          <p:cNvSpPr>
            <a:spLocks noGrp="1"/>
          </p:cNvSpPr>
          <p:nvPr>
            <p:ph type="ctrTitle"/>
          </p:nvPr>
        </p:nvSpPr>
        <p:spPr/>
        <p:txBody>
          <a:bodyPr/>
          <a:lstStyle/>
          <a:p>
            <a:r>
              <a:rPr lang="en-US" b="1" dirty="0"/>
              <a:t>Integrating Assistive Technologies into </a:t>
            </a:r>
            <a:br>
              <a:rPr lang="en-US" b="1" dirty="0"/>
            </a:br>
            <a:r>
              <a:rPr lang="en-US" b="1" dirty="0"/>
              <a:t>Existing Workflows (1) </a:t>
            </a:r>
          </a:p>
        </p:txBody>
      </p:sp>
      <p:sp>
        <p:nvSpPr>
          <p:cNvPr id="3" name="Text Placeholder 2">
            <a:extLst>
              <a:ext uri="{FF2B5EF4-FFF2-40B4-BE49-F238E27FC236}">
                <a16:creationId xmlns:a16="http://schemas.microsoft.com/office/drawing/2014/main" id="{B89D6796-D51C-C6EA-3372-18E6172639A5}"/>
              </a:ext>
            </a:extLst>
          </p:cNvPr>
          <p:cNvSpPr>
            <a:spLocks noGrp="1"/>
          </p:cNvSpPr>
          <p:nvPr>
            <p:ph type="body" sz="quarter" idx="10"/>
          </p:nvPr>
        </p:nvSpPr>
        <p:spPr>
          <a:xfrm>
            <a:off x="457200" y="1131570"/>
            <a:ext cx="8213725" cy="3383280"/>
          </a:xfrm>
        </p:spPr>
        <p:txBody>
          <a:bodyPr>
            <a:noAutofit/>
          </a:bodyPr>
          <a:lstStyle/>
          <a:p>
            <a:r>
              <a:rPr lang="en-US" sz="1800" b="1" dirty="0">
                <a:effectLst/>
                <a:ea typeface="Calibri" panose="020F0502020204030204" pitchFamily="34" charset="0"/>
              </a:rPr>
              <a:t>Common issue in </a:t>
            </a:r>
            <a:r>
              <a:rPr lang="en-US" sz="1800" b="1" dirty="0">
                <a:ea typeface="Calibri" panose="020F0502020204030204" pitchFamily="34" charset="0"/>
              </a:rPr>
              <a:t>the workplace: </a:t>
            </a:r>
            <a:r>
              <a:rPr lang="en-US" sz="1800" dirty="0">
                <a:ea typeface="Calibri" panose="020F0502020204030204" pitchFamily="34" charset="0"/>
              </a:rPr>
              <a:t>Employees with Bluetooth-enabled hearing device (hearing aids or cochlear implants) need phone accessibility. </a:t>
            </a:r>
          </a:p>
          <a:p>
            <a:r>
              <a:rPr lang="en-US" sz="1800" dirty="0">
                <a:effectLst/>
                <a:ea typeface="Calibri" panose="020F0502020204030204" pitchFamily="34" charset="0"/>
              </a:rPr>
              <a:t>A typical approach is </a:t>
            </a:r>
            <a:r>
              <a:rPr lang="en-US" sz="1800" b="1" dirty="0">
                <a:effectLst/>
                <a:ea typeface="Calibri" panose="020F0502020204030204" pitchFamily="34" charset="0"/>
              </a:rPr>
              <a:t>not</a:t>
            </a:r>
            <a:r>
              <a:rPr lang="en-US" sz="1800" dirty="0">
                <a:effectLst/>
                <a:ea typeface="Calibri" panose="020F0502020204030204" pitchFamily="34" charset="0"/>
              </a:rPr>
              <a:t> to seek a Bluetooth headset but rather an alternate means of connecting to the phone.</a:t>
            </a:r>
          </a:p>
          <a:p>
            <a:r>
              <a:rPr lang="en-US" sz="1800" dirty="0">
                <a:effectLst/>
                <a:ea typeface="Calibri" panose="020F0502020204030204" pitchFamily="34" charset="0"/>
              </a:rPr>
              <a:t>One solution is the sound from the phone being sent wirelessly into the hearing aid or cochlear implant to be amplified according to the treating audiologist's chosen settings. </a:t>
            </a:r>
          </a:p>
          <a:p>
            <a:r>
              <a:rPr lang="en-US" sz="1800" dirty="0">
                <a:effectLst/>
                <a:ea typeface="Calibri" panose="020F0502020204030204" pitchFamily="34" charset="0"/>
              </a:rPr>
              <a:t>This approach may require a </a:t>
            </a:r>
            <a:r>
              <a:rPr lang="en-US" sz="1800" i="1" dirty="0">
                <a:effectLst/>
                <a:ea typeface="Calibri" panose="020F0502020204030204" pitchFamily="34" charset="0"/>
              </a:rPr>
              <a:t>Bluetooth streaming device </a:t>
            </a:r>
            <a:r>
              <a:rPr lang="en-US" sz="1800" dirty="0">
                <a:effectLst/>
                <a:ea typeface="Calibri" panose="020F0502020204030204" pitchFamily="34" charset="0"/>
              </a:rPr>
              <a:t>that connects to the hearing aid or implant via Bluetooth, </a:t>
            </a:r>
            <a:r>
              <a:rPr lang="en-US" sz="1800" i="1" dirty="0">
                <a:effectLst/>
                <a:ea typeface="Calibri" panose="020F0502020204030204" pitchFamily="34" charset="0"/>
              </a:rPr>
              <a:t>and a telephone accessory or adaptor </a:t>
            </a:r>
            <a:r>
              <a:rPr lang="en-US" sz="1800" dirty="0">
                <a:effectLst/>
                <a:ea typeface="Calibri" panose="020F0502020204030204" pitchFamily="34" charset="0"/>
              </a:rPr>
              <a:t>to connect the streaming device to the phone.  The streaming device usually has a built-in microphone so that it can pick up the sound of the user's voice and send it to the phone via an accessory or adaptor.  It also receives sound and sends it wirelessly to the user's hearing aid or cochlear implant.</a:t>
            </a:r>
          </a:p>
          <a:p>
            <a:endParaRPr lang="en-US" sz="1600" dirty="0"/>
          </a:p>
        </p:txBody>
      </p:sp>
    </p:spTree>
    <p:extLst>
      <p:ext uri="{BB962C8B-B14F-4D97-AF65-F5344CB8AC3E}">
        <p14:creationId xmlns:p14="http://schemas.microsoft.com/office/powerpoint/2010/main" val="3636838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CA061-A16F-5C67-C5CB-1724E6D8D92F}"/>
              </a:ext>
            </a:extLst>
          </p:cNvPr>
          <p:cNvSpPr>
            <a:spLocks noGrp="1"/>
          </p:cNvSpPr>
          <p:nvPr>
            <p:ph type="ctrTitle"/>
          </p:nvPr>
        </p:nvSpPr>
        <p:spPr/>
        <p:txBody>
          <a:bodyPr/>
          <a:lstStyle/>
          <a:p>
            <a:r>
              <a:rPr lang="en-US" b="1" dirty="0"/>
              <a:t>Integrating Assistive Technologies into </a:t>
            </a:r>
            <a:br>
              <a:rPr lang="en-US" b="1" dirty="0"/>
            </a:br>
            <a:r>
              <a:rPr lang="en-US" b="1" dirty="0"/>
              <a:t>Existing Workflows (2) </a:t>
            </a:r>
            <a:endParaRPr lang="en-US" dirty="0"/>
          </a:p>
        </p:txBody>
      </p:sp>
      <p:sp>
        <p:nvSpPr>
          <p:cNvPr id="3" name="Text Placeholder 2">
            <a:extLst>
              <a:ext uri="{FF2B5EF4-FFF2-40B4-BE49-F238E27FC236}">
                <a16:creationId xmlns:a16="http://schemas.microsoft.com/office/drawing/2014/main" id="{BA1976EC-7387-F893-C473-273EFE82C932}"/>
              </a:ext>
            </a:extLst>
          </p:cNvPr>
          <p:cNvSpPr>
            <a:spLocks noGrp="1"/>
          </p:cNvSpPr>
          <p:nvPr>
            <p:ph type="body" sz="quarter" idx="10"/>
          </p:nvPr>
        </p:nvSpPr>
        <p:spPr/>
        <p:txBody>
          <a:bodyPr/>
          <a:lstStyle/>
          <a:p>
            <a:pPr marL="91440" indent="0">
              <a:lnSpc>
                <a:spcPct val="100000"/>
              </a:lnSpc>
              <a:spcAft>
                <a:spcPts val="600"/>
              </a:spcAft>
              <a:buNone/>
            </a:pPr>
            <a:r>
              <a:rPr lang="en-US" dirty="0"/>
              <a:t>A natural gas worker was hard of hearing and the company had department wide daily meetings in the main large facility area. Typically, the employee would stand in the huddle formation, near the supervisor who was giving daily directions to ensure they could hear the information. This was effective, but the employee was uncomfortable.  </a:t>
            </a:r>
          </a:p>
          <a:p>
            <a:pPr marL="91440" indent="0">
              <a:lnSpc>
                <a:spcPct val="100000"/>
              </a:lnSpc>
              <a:spcAft>
                <a:spcPts val="600"/>
              </a:spcAft>
              <a:buNone/>
            </a:pPr>
            <a:r>
              <a:rPr lang="en-US" dirty="0"/>
              <a:t>The employer provided a tablet with an automated captioning app installed. This enabled the employee to stand anywhere in the huddle and receive captions in real time on the tablet. This allowed the employee a greater sense of independence and freedom of movement. </a:t>
            </a:r>
          </a:p>
        </p:txBody>
      </p:sp>
    </p:spTree>
    <p:extLst>
      <p:ext uri="{BB962C8B-B14F-4D97-AF65-F5344CB8AC3E}">
        <p14:creationId xmlns:p14="http://schemas.microsoft.com/office/powerpoint/2010/main" val="22404298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1CC95-D127-4B69-BD7D-AA06DCB34E2E}"/>
              </a:ext>
            </a:extLst>
          </p:cNvPr>
          <p:cNvSpPr>
            <a:spLocks noGrp="1"/>
          </p:cNvSpPr>
          <p:nvPr>
            <p:ph type="ctrTitle"/>
          </p:nvPr>
        </p:nvSpPr>
        <p:spPr/>
        <p:txBody>
          <a:bodyPr>
            <a:normAutofit/>
          </a:bodyPr>
          <a:lstStyle/>
          <a:p>
            <a:r>
              <a:rPr lang="en-US" altLang="en-US" b="1" dirty="0"/>
              <a:t>Interactive Process- Key Takeaways</a:t>
            </a:r>
            <a:endParaRPr lang="en-US" b="1" dirty="0"/>
          </a:p>
        </p:txBody>
      </p:sp>
      <p:sp>
        <p:nvSpPr>
          <p:cNvPr id="3" name="Content Placeholder 2">
            <a:extLst>
              <a:ext uri="{FF2B5EF4-FFF2-40B4-BE49-F238E27FC236}">
                <a16:creationId xmlns:a16="http://schemas.microsoft.com/office/drawing/2014/main" id="{2D159D64-296F-4BED-9659-02FBBA460C6F}"/>
              </a:ext>
            </a:extLst>
          </p:cNvPr>
          <p:cNvSpPr>
            <a:spLocks noGrp="1"/>
          </p:cNvSpPr>
          <p:nvPr>
            <p:ph type="body" sz="quarter" idx="10"/>
          </p:nvPr>
        </p:nvSpPr>
        <p:spPr>
          <a:xfrm>
            <a:off x="544665" y="942229"/>
            <a:ext cx="8213725" cy="3847053"/>
          </a:xfrm>
        </p:spPr>
        <p:txBody>
          <a:bodyPr>
            <a:noAutofit/>
          </a:bodyPr>
          <a:lstStyle/>
          <a:p>
            <a:pPr marL="342900" indent="-342900" fontAlgn="base">
              <a:lnSpc>
                <a:spcPct val="100000"/>
              </a:lnSpc>
              <a:spcBef>
                <a:spcPts val="800"/>
              </a:spcBef>
              <a:buClr>
                <a:srgbClr val="005192"/>
              </a:buClr>
              <a:buFont typeface="Wingdings" panose="05000000000000000000" pitchFamily="2" charset="2"/>
              <a:buChar char="§"/>
              <a:defRPr/>
            </a:pPr>
            <a:r>
              <a:rPr lang="en-US" sz="1800" dirty="0"/>
              <a:t>Inform everyone about accommodation policies and procedures</a:t>
            </a:r>
          </a:p>
          <a:p>
            <a:pPr marL="342900" indent="-342900" fontAlgn="base">
              <a:lnSpc>
                <a:spcPct val="100000"/>
              </a:lnSpc>
              <a:spcBef>
                <a:spcPts val="800"/>
              </a:spcBef>
              <a:buClr>
                <a:srgbClr val="005192"/>
              </a:buClr>
              <a:buFont typeface="Wingdings" panose="05000000000000000000" pitchFamily="2" charset="2"/>
              <a:buChar char="§"/>
              <a:defRPr/>
            </a:pPr>
            <a:r>
              <a:rPr lang="en-US" sz="1800" dirty="0"/>
              <a:t>Create a safe space for self-identification and disclosure—“How can I help?”</a:t>
            </a:r>
          </a:p>
          <a:p>
            <a:pPr marL="342900" indent="-342900" fontAlgn="base">
              <a:lnSpc>
                <a:spcPct val="100000"/>
              </a:lnSpc>
              <a:spcBef>
                <a:spcPts val="800"/>
              </a:spcBef>
              <a:buClr>
                <a:srgbClr val="005192"/>
              </a:buClr>
              <a:buFont typeface="Wingdings" panose="05000000000000000000" pitchFamily="2" charset="2"/>
              <a:buChar char="§"/>
              <a:defRPr/>
            </a:pPr>
            <a:r>
              <a:rPr lang="en-US" sz="1800" dirty="0"/>
              <a:t>Recognize what you don’t know and gather reasonable information to explore, choose, and implement effective accommodation solutions</a:t>
            </a:r>
          </a:p>
          <a:p>
            <a:pPr marL="342900" indent="-342900" fontAlgn="base">
              <a:lnSpc>
                <a:spcPct val="100000"/>
              </a:lnSpc>
              <a:spcBef>
                <a:spcPts val="800"/>
              </a:spcBef>
              <a:buClr>
                <a:srgbClr val="005192"/>
              </a:buClr>
              <a:buFont typeface="Wingdings" panose="05000000000000000000" pitchFamily="2" charset="2"/>
              <a:buChar char="§"/>
              <a:defRPr/>
            </a:pPr>
            <a:r>
              <a:rPr lang="en-US" sz="1800" dirty="0"/>
              <a:t>Make decisions that are job-related and consistent with business necessity</a:t>
            </a:r>
          </a:p>
          <a:p>
            <a:pPr marL="342900" indent="-342900" fontAlgn="base">
              <a:lnSpc>
                <a:spcPct val="100000"/>
              </a:lnSpc>
              <a:spcBef>
                <a:spcPts val="800"/>
              </a:spcBef>
              <a:buClr>
                <a:srgbClr val="005192"/>
              </a:buClr>
              <a:buFont typeface="Wingdings" panose="05000000000000000000" pitchFamily="2" charset="2"/>
              <a:buChar char="§"/>
              <a:defRPr/>
            </a:pPr>
            <a:r>
              <a:rPr lang="en-US" sz="1800" dirty="0"/>
              <a:t>Train human resources personnel and people leaders to recognize and respond to accommodation requests and to be solution-focused</a:t>
            </a:r>
          </a:p>
          <a:p>
            <a:pPr marL="342900" indent="-342900" fontAlgn="base">
              <a:lnSpc>
                <a:spcPct val="100000"/>
              </a:lnSpc>
              <a:spcBef>
                <a:spcPts val="800"/>
              </a:spcBef>
              <a:buClr>
                <a:srgbClr val="005192"/>
              </a:buClr>
              <a:buFont typeface="Wingdings" panose="05000000000000000000" pitchFamily="2" charset="2"/>
              <a:buChar char="§"/>
              <a:defRPr/>
            </a:pPr>
            <a:r>
              <a:rPr lang="en-US" sz="1800" dirty="0"/>
              <a:t>Be flexible and creative when exploring accommodations</a:t>
            </a:r>
          </a:p>
          <a:p>
            <a:pPr marL="342900" indent="-342900" fontAlgn="base">
              <a:lnSpc>
                <a:spcPct val="100000"/>
              </a:lnSpc>
              <a:spcBef>
                <a:spcPts val="800"/>
              </a:spcBef>
              <a:buClr>
                <a:srgbClr val="005192"/>
              </a:buClr>
              <a:buFont typeface="Wingdings" panose="05000000000000000000" pitchFamily="2" charset="2"/>
              <a:buChar char="§"/>
              <a:defRPr/>
            </a:pPr>
            <a:r>
              <a:rPr lang="en-US" sz="1800" dirty="0"/>
              <a:t>Access resources to support the accommodation process </a:t>
            </a:r>
            <a:br>
              <a:rPr lang="en-US" sz="1800" dirty="0"/>
            </a:br>
            <a:r>
              <a:rPr lang="en-US" sz="1800" dirty="0"/>
              <a:t>(e.g., JAN, VR, State AT)</a:t>
            </a:r>
          </a:p>
        </p:txBody>
      </p:sp>
    </p:spTree>
    <p:extLst>
      <p:ext uri="{BB962C8B-B14F-4D97-AF65-F5344CB8AC3E}">
        <p14:creationId xmlns:p14="http://schemas.microsoft.com/office/powerpoint/2010/main" val="2166123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7">
            <a:extLst>
              <a:ext uri="{FF2B5EF4-FFF2-40B4-BE49-F238E27FC236}">
                <a16:creationId xmlns:a16="http://schemas.microsoft.com/office/drawing/2014/main" id="{E5115940-93D4-6A6F-2E4B-56DEEA70847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7936"/>
          <a:stretch/>
        </p:blipFill>
        <p:spPr>
          <a:xfrm>
            <a:off x="13" y="0"/>
            <a:ext cx="9143987" cy="4114800"/>
          </a:xfrm>
          <a:prstGeom prst="rect">
            <a:avLst/>
          </a:prstGeom>
        </p:spPr>
      </p:pic>
      <p:sp>
        <p:nvSpPr>
          <p:cNvPr id="8" name="Title 1">
            <a:extLst>
              <a:ext uri="{FF2B5EF4-FFF2-40B4-BE49-F238E27FC236}">
                <a16:creationId xmlns:a16="http://schemas.microsoft.com/office/drawing/2014/main" id="{F446D315-2E05-1466-4652-84769CB5C3E4}"/>
              </a:ext>
            </a:extLst>
          </p:cNvPr>
          <p:cNvSpPr txBox="1">
            <a:spLocks noGrp="1"/>
          </p:cNvSpPr>
          <p:nvPr>
            <p:ph type="title" idx="4294967295"/>
          </p:nvPr>
        </p:nvSpPr>
        <p:spPr>
          <a:xfrm>
            <a:off x="442167" y="4295216"/>
            <a:ext cx="5261624" cy="6391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Arial" pitchFamily="34" charset="0"/>
                <a:ea typeface="+mj-ea"/>
                <a:cs typeface="Arial" pitchFamily="34" charset="0"/>
              </a:defRPr>
            </a:lvl1pPr>
          </a:lstStyle>
          <a:p>
            <a:pPr>
              <a:defRPr/>
            </a:pPr>
            <a:r>
              <a:rPr lang="en-US" sz="2400" b="1" dirty="0">
                <a:solidFill>
                  <a:srgbClr val="005192"/>
                </a:solidFill>
                <a:latin typeface="Calibri" panose="020F0502020204030204" pitchFamily="34" charset="0"/>
                <a:cs typeface="Calibri" panose="020F0502020204030204" pitchFamily="34" charset="0"/>
              </a:rPr>
              <a:t>JAN Website Tour </a:t>
            </a:r>
          </a:p>
        </p:txBody>
      </p:sp>
    </p:spTree>
    <p:extLst>
      <p:ext uri="{BB962C8B-B14F-4D97-AF65-F5344CB8AC3E}">
        <p14:creationId xmlns:p14="http://schemas.microsoft.com/office/powerpoint/2010/main" val="232602866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C5885-7FBB-4B42-9B25-C6A88EC076FE}"/>
              </a:ext>
            </a:extLst>
          </p:cNvPr>
          <p:cNvSpPr>
            <a:spLocks noGrp="1"/>
          </p:cNvSpPr>
          <p:nvPr>
            <p:ph type="ctrTitle"/>
          </p:nvPr>
        </p:nvSpPr>
        <p:spPr/>
        <p:txBody>
          <a:bodyPr/>
          <a:lstStyle/>
          <a:p>
            <a:r>
              <a:rPr lang="pl-PL" b="1" dirty="0"/>
              <a:t>AskJAN.org A to Z</a:t>
            </a:r>
            <a:endParaRPr lang="en-US" b="1" dirty="0"/>
          </a:p>
        </p:txBody>
      </p:sp>
      <p:sp>
        <p:nvSpPr>
          <p:cNvPr id="5" name="TextBox 4" descr="JAN by A to Z of Disabilities and Accommodations&#10;https://AskJAN.org/a-to-z.cfm&#10;">
            <a:extLst>
              <a:ext uri="{FF2B5EF4-FFF2-40B4-BE49-F238E27FC236}">
                <a16:creationId xmlns:a16="http://schemas.microsoft.com/office/drawing/2014/main" id="{CF167E2B-5FAA-4E88-97EF-49D0D2832D79}"/>
              </a:ext>
            </a:extLst>
          </p:cNvPr>
          <p:cNvSpPr txBox="1"/>
          <p:nvPr/>
        </p:nvSpPr>
        <p:spPr>
          <a:xfrm>
            <a:off x="457199" y="1002368"/>
            <a:ext cx="8229600" cy="415498"/>
          </a:xfrm>
          <a:prstGeom prst="rect">
            <a:avLst/>
          </a:prstGeom>
          <a:noFill/>
        </p:spPr>
        <p:txBody>
          <a:bodyPr wrap="square" rtlCol="0">
            <a:spAutoFit/>
          </a:bodyPr>
          <a:lstStyle/>
          <a:p>
            <a:pPr algn="ctr" eaLnBrk="0" hangingPunct="0">
              <a:defRPr/>
            </a:pPr>
            <a:r>
              <a:rPr lang="en-US" sz="2100" dirty="0">
                <a:solidFill>
                  <a:srgbClr val="0070C0"/>
                </a:solidFill>
                <a:latin typeface="Arial Nova" panose="020B05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 to Z of Disabilities and Accommodations</a:t>
            </a:r>
            <a:endParaRPr lang="en-US" sz="2100" dirty="0">
              <a:solidFill>
                <a:srgbClr val="0070C0"/>
              </a:solidFill>
              <a:latin typeface="Arial Nova" panose="020B0504020202020204" pitchFamily="34" charset="0"/>
              <a:cs typeface="Arial" panose="020B0604020202020204" pitchFamily="34" charset="0"/>
            </a:endParaRPr>
          </a:p>
        </p:txBody>
      </p:sp>
      <p:pic>
        <p:nvPicPr>
          <p:cNvPr id="6" name="Content Placeholder 4" descr="By Disability&#10;By Limitation&#10;By Work-Related Function&#10;By Topic&#10;By Accommodation">
            <a:extLst>
              <a:ext uri="{FF2B5EF4-FFF2-40B4-BE49-F238E27FC236}">
                <a16:creationId xmlns:a16="http://schemas.microsoft.com/office/drawing/2014/main" id="{92BE5BE2-EE17-4DA6-A6FF-080060794DBC}"/>
              </a:ext>
            </a:extLst>
          </p:cNvPr>
          <p:cNvPicPr>
            <a:picLocks noGrp="1" noChangeAspect="1"/>
          </p:cNvPicPr>
          <p:nvPr>
            <p:ph idx="4294967295"/>
          </p:nvPr>
        </p:nvPicPr>
        <p:blipFill rotWithShape="1">
          <a:blip r:embed="rId4"/>
          <a:srcRect l="2635" r="506" b="11803"/>
          <a:stretch/>
        </p:blipFill>
        <p:spPr>
          <a:xfrm>
            <a:off x="502477" y="1393190"/>
            <a:ext cx="8013700" cy="1492250"/>
          </a:xfrm>
          <a:prstGeom prst="rect">
            <a:avLst/>
          </a:prstGeom>
        </p:spPr>
      </p:pic>
      <p:pic>
        <p:nvPicPr>
          <p:cNvPr id="3" name="Picture 2" descr="Addison's Disease&#10;Aging&#10;Albinism&#10;Alcoholism&#10;Chronic Fatigue Syndrome/Myalgic &#10;Chronic Pain&#10;Colorblind/Color Vision Deficiency&#10;COVID-19&#10;etc.&#10;&#10;">
            <a:extLst>
              <a:ext uri="{FF2B5EF4-FFF2-40B4-BE49-F238E27FC236}">
                <a16:creationId xmlns:a16="http://schemas.microsoft.com/office/drawing/2014/main" id="{6E7B66B2-A56F-F853-D133-A0F60E444A24}"/>
              </a:ext>
            </a:extLst>
          </p:cNvPr>
          <p:cNvPicPr>
            <a:picLocks noChangeAspect="1"/>
          </p:cNvPicPr>
          <p:nvPr/>
        </p:nvPicPr>
        <p:blipFill rotWithShape="1">
          <a:blip r:embed="rId5"/>
          <a:srcRect b="48886"/>
          <a:stretch/>
        </p:blipFill>
        <p:spPr>
          <a:xfrm>
            <a:off x="833120" y="3004185"/>
            <a:ext cx="7352414" cy="1748177"/>
          </a:xfrm>
          <a:prstGeom prst="rect">
            <a:avLst/>
          </a:prstGeom>
        </p:spPr>
      </p:pic>
    </p:spTree>
    <p:extLst>
      <p:ext uri="{BB962C8B-B14F-4D97-AF65-F5344CB8AC3E}">
        <p14:creationId xmlns:p14="http://schemas.microsoft.com/office/powerpoint/2010/main" val="42209059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98F04-12F4-48E2-9648-81D2EF3ACED5}"/>
              </a:ext>
            </a:extLst>
          </p:cNvPr>
          <p:cNvSpPr>
            <a:spLocks noGrp="1"/>
          </p:cNvSpPr>
          <p:nvPr>
            <p:ph type="ctrTitle"/>
          </p:nvPr>
        </p:nvSpPr>
        <p:spPr/>
        <p:txBody>
          <a:bodyPr/>
          <a:lstStyle/>
          <a:p>
            <a:r>
              <a:rPr lang="en-US" b="1" dirty="0"/>
              <a:t>AskJAN.org by Disability</a:t>
            </a:r>
          </a:p>
        </p:txBody>
      </p:sp>
      <p:pic>
        <p:nvPicPr>
          <p:cNvPr id="5" name="Content Placeholder 4" descr="AskJAN.org by Disability page&#10;e.g., anxiety disorder, COVID-19, intellectual impairment, quadriplegia, etc.">
            <a:extLst>
              <a:ext uri="{FF2B5EF4-FFF2-40B4-BE49-F238E27FC236}">
                <a16:creationId xmlns:a16="http://schemas.microsoft.com/office/drawing/2014/main" id="{AEB77747-292A-4997-800F-1718841274BC}"/>
              </a:ext>
            </a:extLst>
          </p:cNvPr>
          <p:cNvPicPr>
            <a:picLocks noGrp="1" noChangeAspect="1"/>
          </p:cNvPicPr>
          <p:nvPr>
            <p:ph idx="4294967295"/>
          </p:nvPr>
        </p:nvPicPr>
        <p:blipFill>
          <a:blip r:embed="rId3"/>
          <a:stretch>
            <a:fillRect/>
          </a:stretch>
        </p:blipFill>
        <p:spPr>
          <a:xfrm>
            <a:off x="705838" y="1143601"/>
            <a:ext cx="7732324" cy="3474720"/>
          </a:xfrm>
          <a:prstGeom prst="rect">
            <a:avLst/>
          </a:prstGeom>
        </p:spPr>
      </p:pic>
    </p:spTree>
    <p:extLst>
      <p:ext uri="{BB962C8B-B14F-4D97-AF65-F5344CB8AC3E}">
        <p14:creationId xmlns:p14="http://schemas.microsoft.com/office/powerpoint/2010/main" val="39528096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C7C1-34D6-5ECD-6A47-19128B9D01C0}"/>
              </a:ext>
            </a:extLst>
          </p:cNvPr>
          <p:cNvSpPr>
            <a:spLocks noGrp="1"/>
          </p:cNvSpPr>
          <p:nvPr>
            <p:ph type="ctrTitle"/>
          </p:nvPr>
        </p:nvSpPr>
        <p:spPr/>
        <p:txBody>
          <a:bodyPr/>
          <a:lstStyle/>
          <a:p>
            <a:r>
              <a:rPr lang="en-US" b="1" dirty="0"/>
              <a:t>AskJAN.org by Limitation </a:t>
            </a:r>
          </a:p>
        </p:txBody>
      </p:sp>
      <p:pic>
        <p:nvPicPr>
          <p:cNvPr id="5" name="Picture 4" descr="AskJAN.org by Limitation  page&#10;e.g., attentiveness/concentration, noise sensitivity, standing, stress intolerance, etc.">
            <a:extLst>
              <a:ext uri="{FF2B5EF4-FFF2-40B4-BE49-F238E27FC236}">
                <a16:creationId xmlns:a16="http://schemas.microsoft.com/office/drawing/2014/main" id="{87562AEF-92B3-8911-D281-800D55D7404E}"/>
              </a:ext>
            </a:extLst>
          </p:cNvPr>
          <p:cNvPicPr>
            <a:picLocks noChangeAspect="1"/>
          </p:cNvPicPr>
          <p:nvPr/>
        </p:nvPicPr>
        <p:blipFill>
          <a:blip r:embed="rId2"/>
          <a:stretch>
            <a:fillRect/>
          </a:stretch>
        </p:blipFill>
        <p:spPr>
          <a:xfrm>
            <a:off x="682515" y="1146036"/>
            <a:ext cx="7955280" cy="3425964"/>
          </a:xfrm>
          <a:prstGeom prst="rect">
            <a:avLst/>
          </a:prstGeom>
        </p:spPr>
      </p:pic>
    </p:spTree>
    <p:extLst>
      <p:ext uri="{BB962C8B-B14F-4D97-AF65-F5344CB8AC3E}">
        <p14:creationId xmlns:p14="http://schemas.microsoft.com/office/powerpoint/2010/main" val="2367931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31C7A-94C5-EE2B-C904-DCBC8818EAFE}"/>
              </a:ext>
            </a:extLst>
          </p:cNvPr>
          <p:cNvSpPr>
            <a:spLocks noGrp="1"/>
          </p:cNvSpPr>
          <p:nvPr>
            <p:ph type="ctrTitle"/>
          </p:nvPr>
        </p:nvSpPr>
        <p:spPr/>
        <p:txBody>
          <a:bodyPr/>
          <a:lstStyle/>
          <a:p>
            <a:r>
              <a:rPr lang="en-US" b="1" dirty="0"/>
              <a:t>Learning Objectives</a:t>
            </a:r>
          </a:p>
        </p:txBody>
      </p:sp>
      <p:sp>
        <p:nvSpPr>
          <p:cNvPr id="3" name="Text Placeholder 2">
            <a:extLst>
              <a:ext uri="{FF2B5EF4-FFF2-40B4-BE49-F238E27FC236}">
                <a16:creationId xmlns:a16="http://schemas.microsoft.com/office/drawing/2014/main" id="{DA15235A-DE52-4894-B87A-34CC4AFB151E}"/>
              </a:ext>
            </a:extLst>
          </p:cNvPr>
          <p:cNvSpPr>
            <a:spLocks noGrp="1"/>
          </p:cNvSpPr>
          <p:nvPr>
            <p:ph type="body" sz="quarter" idx="10"/>
          </p:nvPr>
        </p:nvSpPr>
        <p:spPr>
          <a:xfrm>
            <a:off x="457200" y="1188720"/>
            <a:ext cx="8213725" cy="3383280"/>
          </a:xfrm>
        </p:spPr>
        <p:txBody>
          <a:bodyPr/>
          <a:lstStyle/>
          <a:p>
            <a:pPr>
              <a:lnSpc>
                <a:spcPct val="100000"/>
              </a:lnSpc>
              <a:spcAft>
                <a:spcPts val="1200"/>
              </a:spcAft>
            </a:pPr>
            <a:r>
              <a:rPr lang="en-US" dirty="0"/>
              <a:t>Participants will identify two features of sufficient medical documentation.</a:t>
            </a:r>
          </a:p>
          <a:p>
            <a:pPr>
              <a:lnSpc>
                <a:spcPct val="100000"/>
              </a:lnSpc>
              <a:spcAft>
                <a:spcPts val="1200"/>
              </a:spcAft>
            </a:pPr>
            <a:r>
              <a:rPr lang="en-US" dirty="0">
                <a:effectLst/>
                <a:ea typeface="Times New Roman" panose="02020603050405020304" pitchFamily="18" charset="0"/>
              </a:rPr>
              <a:t>Participants will participate in a guided discussion to identify accommodation options for three workplace accommodation scenarios.</a:t>
            </a:r>
          </a:p>
          <a:p>
            <a:pPr>
              <a:lnSpc>
                <a:spcPct val="100000"/>
              </a:lnSpc>
              <a:spcAft>
                <a:spcPts val="1200"/>
              </a:spcAft>
            </a:pPr>
            <a:r>
              <a:rPr lang="en-US" dirty="0"/>
              <a:t>Participate in a guided demonstration of JAN’s A to Z Lists at </a:t>
            </a:r>
            <a:r>
              <a:rPr lang="en-US" dirty="0">
                <a:solidFill>
                  <a:srgbClr val="0070C0"/>
                </a:solidFill>
                <a:hlinkClick r:id="rId3">
                  <a:extLst>
                    <a:ext uri="{A12FA001-AC4F-418D-AE19-62706E023703}">
                      <ahyp:hlinkClr xmlns:ahyp="http://schemas.microsoft.com/office/drawing/2018/hyperlinkcolor" val="tx"/>
                    </a:ext>
                  </a:extLst>
                </a:hlinkClick>
              </a:rPr>
              <a:t>https://AskJAN.org/A-to-Z.cfm</a:t>
            </a:r>
            <a:r>
              <a:rPr lang="en-US" dirty="0">
                <a:solidFill>
                  <a:srgbClr val="0070C0"/>
                </a:solidFill>
              </a:rPr>
              <a:t> </a:t>
            </a:r>
            <a:r>
              <a:rPr lang="en-US" dirty="0"/>
              <a:t>and use this resource to identify three accommodation solutions.</a:t>
            </a:r>
          </a:p>
        </p:txBody>
      </p:sp>
    </p:spTree>
    <p:extLst>
      <p:ext uri="{BB962C8B-B14F-4D97-AF65-F5344CB8AC3E}">
        <p14:creationId xmlns:p14="http://schemas.microsoft.com/office/powerpoint/2010/main" val="24003112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C7C1-34D6-5ECD-6A47-19128B9D01C0}"/>
              </a:ext>
            </a:extLst>
          </p:cNvPr>
          <p:cNvSpPr>
            <a:spLocks noGrp="1"/>
          </p:cNvSpPr>
          <p:nvPr>
            <p:ph type="ctrTitle"/>
          </p:nvPr>
        </p:nvSpPr>
        <p:spPr/>
        <p:txBody>
          <a:bodyPr/>
          <a:lstStyle/>
          <a:p>
            <a:r>
              <a:rPr lang="en-US" b="1" dirty="0"/>
              <a:t>AskJAN.org by Work-Related Function  </a:t>
            </a:r>
          </a:p>
        </p:txBody>
      </p:sp>
      <p:pic>
        <p:nvPicPr>
          <p:cNvPr id="5" name="Picture 4" descr="AskJAN.org by work-related function page&#10;e.g., manipulate items, noise, access information, temperature">
            <a:extLst>
              <a:ext uri="{FF2B5EF4-FFF2-40B4-BE49-F238E27FC236}">
                <a16:creationId xmlns:a16="http://schemas.microsoft.com/office/drawing/2014/main" id="{0662ED73-8446-B298-FEE7-C20256D9B0DE}"/>
              </a:ext>
            </a:extLst>
          </p:cNvPr>
          <p:cNvPicPr>
            <a:picLocks noChangeAspect="1"/>
          </p:cNvPicPr>
          <p:nvPr/>
        </p:nvPicPr>
        <p:blipFill>
          <a:blip r:embed="rId2"/>
          <a:stretch>
            <a:fillRect/>
          </a:stretch>
        </p:blipFill>
        <p:spPr>
          <a:xfrm>
            <a:off x="915491" y="983145"/>
            <a:ext cx="7313018" cy="3887029"/>
          </a:xfrm>
          <a:prstGeom prst="rect">
            <a:avLst/>
          </a:prstGeom>
        </p:spPr>
      </p:pic>
    </p:spTree>
    <p:extLst>
      <p:ext uri="{BB962C8B-B14F-4D97-AF65-F5344CB8AC3E}">
        <p14:creationId xmlns:p14="http://schemas.microsoft.com/office/powerpoint/2010/main" val="22685209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98F04-12F4-48E2-9648-81D2EF3ACED5}"/>
              </a:ext>
            </a:extLst>
          </p:cNvPr>
          <p:cNvSpPr>
            <a:spLocks noGrp="1"/>
          </p:cNvSpPr>
          <p:nvPr>
            <p:ph type="ctrTitle"/>
          </p:nvPr>
        </p:nvSpPr>
        <p:spPr/>
        <p:txBody>
          <a:bodyPr/>
          <a:lstStyle/>
          <a:p>
            <a:r>
              <a:rPr lang="en-US" b="1" dirty="0"/>
              <a:t>AskJAN.org by Topic</a:t>
            </a:r>
          </a:p>
        </p:txBody>
      </p:sp>
      <p:pic>
        <p:nvPicPr>
          <p:cNvPr id="7" name="Content Placeholder 6" descr="AskJAN.org by Topic&#10;e.g., ADA Amendments Act, ergonomics, telework">
            <a:extLst>
              <a:ext uri="{FF2B5EF4-FFF2-40B4-BE49-F238E27FC236}">
                <a16:creationId xmlns:a16="http://schemas.microsoft.com/office/drawing/2014/main" id="{73F7EC32-7DEF-4A21-9A3F-504D4C7B889D}"/>
              </a:ext>
            </a:extLst>
          </p:cNvPr>
          <p:cNvPicPr>
            <a:picLocks noGrp="1" noChangeAspect="1"/>
          </p:cNvPicPr>
          <p:nvPr>
            <p:ph idx="4294967295"/>
          </p:nvPr>
        </p:nvPicPr>
        <p:blipFill>
          <a:blip r:embed="rId3"/>
          <a:stretch>
            <a:fillRect/>
          </a:stretch>
        </p:blipFill>
        <p:spPr>
          <a:xfrm>
            <a:off x="1280160" y="1117899"/>
            <a:ext cx="6583680" cy="3703740"/>
          </a:xfrm>
          <a:prstGeom prst="rect">
            <a:avLst/>
          </a:prstGeom>
        </p:spPr>
      </p:pic>
    </p:spTree>
    <p:extLst>
      <p:ext uri="{BB962C8B-B14F-4D97-AF65-F5344CB8AC3E}">
        <p14:creationId xmlns:p14="http://schemas.microsoft.com/office/powerpoint/2010/main" val="31336802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4F78D-38E0-3D65-9384-1D5023CC243A}"/>
              </a:ext>
            </a:extLst>
          </p:cNvPr>
          <p:cNvSpPr>
            <a:spLocks noGrp="1"/>
          </p:cNvSpPr>
          <p:nvPr>
            <p:ph type="ctrTitle"/>
          </p:nvPr>
        </p:nvSpPr>
        <p:spPr/>
        <p:txBody>
          <a:bodyPr/>
          <a:lstStyle/>
          <a:p>
            <a:r>
              <a:rPr lang="en-US" b="1" dirty="0"/>
              <a:t>AskJAN.org by Accommodation</a:t>
            </a:r>
          </a:p>
        </p:txBody>
      </p:sp>
      <p:pic>
        <p:nvPicPr>
          <p:cNvPr id="5" name="Picture 4" descr="AskJAN.org by accommodation page&#10;e.g., accessible information, issues with supervisor, light duty, reassignment, technology ">
            <a:extLst>
              <a:ext uri="{FF2B5EF4-FFF2-40B4-BE49-F238E27FC236}">
                <a16:creationId xmlns:a16="http://schemas.microsoft.com/office/drawing/2014/main" id="{DEFF592F-75C1-A5A5-61A2-EC820A0F2E2B}"/>
              </a:ext>
            </a:extLst>
          </p:cNvPr>
          <p:cNvPicPr>
            <a:picLocks noChangeAspect="1"/>
          </p:cNvPicPr>
          <p:nvPr/>
        </p:nvPicPr>
        <p:blipFill>
          <a:blip r:embed="rId2"/>
          <a:stretch>
            <a:fillRect/>
          </a:stretch>
        </p:blipFill>
        <p:spPr>
          <a:xfrm>
            <a:off x="609600" y="1135192"/>
            <a:ext cx="6949440" cy="3707905"/>
          </a:xfrm>
          <a:prstGeom prst="rect">
            <a:avLst/>
          </a:prstGeom>
        </p:spPr>
      </p:pic>
    </p:spTree>
    <p:extLst>
      <p:ext uri="{BB962C8B-B14F-4D97-AF65-F5344CB8AC3E}">
        <p14:creationId xmlns:p14="http://schemas.microsoft.com/office/powerpoint/2010/main" val="32297547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estions">
            <a:extLst>
              <a:ext uri="{FF2B5EF4-FFF2-40B4-BE49-F238E27FC236}">
                <a16:creationId xmlns:a16="http://schemas.microsoft.com/office/drawing/2014/main" id="{BDBD4601-7305-8FC1-3C67-135353D0E6AF}"/>
              </a:ext>
            </a:extLst>
          </p:cNvPr>
          <p:cNvSpPr txBox="1"/>
          <p:nvPr/>
        </p:nvSpPr>
        <p:spPr>
          <a:xfrm>
            <a:off x="2430966" y="992460"/>
            <a:ext cx="4282067" cy="2297150"/>
          </a:xfrm>
          <a:prstGeom prst="rect">
            <a:avLst/>
          </a:prstGeom>
          <a:noFill/>
        </p:spPr>
        <p:txBody>
          <a:bodyPr wrap="none" rtlCol="0" anchor="ctr">
            <a:noAutofit/>
          </a:bodyPr>
          <a:lstStyle/>
          <a:p>
            <a:pPr algn="ctr"/>
            <a:r>
              <a:rPr lang="en-US" sz="4800" b="1" dirty="0"/>
              <a:t>Questions</a:t>
            </a:r>
          </a:p>
        </p:txBody>
      </p:sp>
      <p:sp>
        <p:nvSpPr>
          <p:cNvPr id="3" name="Title 2" hidden="1">
            <a:extLst>
              <a:ext uri="{FF2B5EF4-FFF2-40B4-BE49-F238E27FC236}">
                <a16:creationId xmlns:a16="http://schemas.microsoft.com/office/drawing/2014/main" id="{C3000E66-DB46-47F4-2877-B4F0736738F5}"/>
              </a:ext>
            </a:extLst>
          </p:cNvPr>
          <p:cNvSpPr>
            <a:spLocks noGrp="1"/>
          </p:cNvSpPr>
          <p:nvPr>
            <p:ph type="title" idx="4294967295"/>
          </p:nvPr>
        </p:nvSpPr>
        <p:spPr>
          <a:xfrm>
            <a:off x="628650" y="274638"/>
            <a:ext cx="7886700" cy="993775"/>
          </a:xfrm>
          <a:prstGeom prst="rect">
            <a:avLst/>
          </a:prstGeom>
        </p:spPr>
        <p:txBody>
          <a:bodyPr/>
          <a:lstStyle/>
          <a:p>
            <a:r>
              <a:rPr lang="en-US" dirty="0"/>
              <a:t>Questions</a:t>
            </a:r>
          </a:p>
        </p:txBody>
      </p:sp>
    </p:spTree>
    <p:extLst>
      <p:ext uri="{BB962C8B-B14F-4D97-AF65-F5344CB8AC3E}">
        <p14:creationId xmlns:p14="http://schemas.microsoft.com/office/powerpoint/2010/main" val="32686397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984F515E-D7B9-C5A7-F207-5ED249BEC548}"/>
              </a:ext>
            </a:extLst>
          </p:cNvPr>
          <p:cNvSpPr>
            <a:spLocks noGrp="1"/>
          </p:cNvSpPr>
          <p:nvPr>
            <p:ph type="ctrTitle"/>
          </p:nvPr>
        </p:nvSpPr>
        <p:spPr>
          <a:xfrm>
            <a:off x="457198" y="139747"/>
            <a:ext cx="5943600" cy="640080"/>
          </a:xfrm>
        </p:spPr>
        <p:txBody>
          <a:bodyPr/>
          <a:lstStyle/>
          <a:p>
            <a:r>
              <a:rPr lang="en-US" b="1" dirty="0"/>
              <a:t>Ask JAN! We can help. </a:t>
            </a:r>
          </a:p>
        </p:txBody>
      </p:sp>
      <p:pic>
        <p:nvPicPr>
          <p:cNvPr id="42" name="Picture Placeholder 11">
            <a:extLst>
              <a:ext uri="{FF2B5EF4-FFF2-40B4-BE49-F238E27FC236}">
                <a16:creationId xmlns:a16="http://schemas.microsoft.com/office/drawing/2014/main" id="{48CAE3D2-9C59-B5CC-2A01-A26E26384CC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19784" y="1412543"/>
            <a:ext cx="1041323" cy="1041323"/>
          </a:xfrm>
          <a:prstGeom prst="rect">
            <a:avLst/>
          </a:prstGeom>
        </p:spPr>
      </p:pic>
      <p:sp>
        <p:nvSpPr>
          <p:cNvPr id="45" name="Text Placeholder 3" descr="askJAN.org">
            <a:extLst>
              <a:ext uri="{FF2B5EF4-FFF2-40B4-BE49-F238E27FC236}">
                <a16:creationId xmlns:a16="http://schemas.microsoft.com/office/drawing/2014/main" id="{B2A65E25-E971-1C09-9451-A64ECE390F44}"/>
              </a:ext>
            </a:extLst>
          </p:cNvPr>
          <p:cNvSpPr txBox="1">
            <a:spLocks/>
          </p:cNvSpPr>
          <p:nvPr/>
        </p:nvSpPr>
        <p:spPr>
          <a:xfrm>
            <a:off x="2061107" y="1589009"/>
            <a:ext cx="2521598" cy="640080"/>
          </a:xfrm>
          <a:prstGeom prst="rect">
            <a:avLst/>
          </a:prstGeom>
        </p:spPr>
        <p:txBody>
          <a:bodyPr>
            <a:normAutofit/>
          </a:bodyPr>
          <a:lstStyle>
            <a:lvl1pPr marL="320040" indent="-228600" algn="l" defTabSz="914400" rtl="0" eaLnBrk="1" latinLnBrk="0" hangingPunct="1">
              <a:lnSpc>
                <a:spcPct val="90000"/>
              </a:lnSpc>
              <a:spcBef>
                <a:spcPts val="1000"/>
              </a:spcBef>
              <a:buFont typeface="Wingdings"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86868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3pPr>
            <a:lvl4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buNone/>
            </a:pPr>
            <a:r>
              <a:rPr lang="en-US" sz="1800" b="1" dirty="0">
                <a:latin typeface="Arial Nova" panose="020B0504020202020204" pitchFamily="34" charset="0"/>
              </a:rPr>
              <a:t>AskJAN.org</a:t>
            </a:r>
          </a:p>
        </p:txBody>
      </p:sp>
      <p:pic>
        <p:nvPicPr>
          <p:cNvPr id="24" name="Picture Placeholder 13">
            <a:extLst>
              <a:ext uri="{FF2B5EF4-FFF2-40B4-BE49-F238E27FC236}">
                <a16:creationId xmlns:a16="http://schemas.microsoft.com/office/drawing/2014/main" id="{89D57716-8296-D28B-F6B6-0ED277190B8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963355" y="1451321"/>
            <a:ext cx="1041323" cy="1041323"/>
          </a:xfrm>
          <a:prstGeom prst="rect">
            <a:avLst/>
          </a:prstGeom>
        </p:spPr>
      </p:pic>
      <p:sp>
        <p:nvSpPr>
          <p:cNvPr id="46" name="Text Placeholder 5" descr="800.526.7234&#10;">
            <a:extLst>
              <a:ext uri="{FF2B5EF4-FFF2-40B4-BE49-F238E27FC236}">
                <a16:creationId xmlns:a16="http://schemas.microsoft.com/office/drawing/2014/main" id="{552BBC88-0792-7EF7-A3C0-BACBDC39AC99}"/>
              </a:ext>
            </a:extLst>
          </p:cNvPr>
          <p:cNvSpPr txBox="1">
            <a:spLocks/>
          </p:cNvSpPr>
          <p:nvPr/>
        </p:nvSpPr>
        <p:spPr>
          <a:xfrm>
            <a:off x="5989081" y="1658399"/>
            <a:ext cx="2521598" cy="834246"/>
          </a:xfrm>
          <a:prstGeom prst="rect">
            <a:avLst/>
          </a:prstGeom>
        </p:spPr>
        <p:txBody>
          <a:bodyPr>
            <a:normAutofit/>
          </a:bodyPr>
          <a:lstStyle>
            <a:lvl1pPr marL="320040" indent="-228600" algn="l" defTabSz="914400" rtl="0" eaLnBrk="1" latinLnBrk="0" hangingPunct="1">
              <a:lnSpc>
                <a:spcPct val="90000"/>
              </a:lnSpc>
              <a:spcBef>
                <a:spcPts val="1000"/>
              </a:spcBef>
              <a:buFont typeface="Wingdings"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86868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3pPr>
            <a:lvl4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buNone/>
            </a:pPr>
            <a:r>
              <a:rPr lang="en-US" sz="1800" b="1" dirty="0">
                <a:latin typeface="Arial Nova" panose="020B0504020202020204" pitchFamily="34" charset="0"/>
              </a:rPr>
              <a:t>800.526.7234</a:t>
            </a:r>
          </a:p>
        </p:txBody>
      </p:sp>
      <p:pic>
        <p:nvPicPr>
          <p:cNvPr id="25" name="Picture Placeholder 15">
            <a:extLst>
              <a:ext uri="{FF2B5EF4-FFF2-40B4-BE49-F238E27FC236}">
                <a16:creationId xmlns:a16="http://schemas.microsoft.com/office/drawing/2014/main" id="{D06DE79C-F123-4571-6A84-E52D562AFA4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19784" y="3415711"/>
            <a:ext cx="931409" cy="931409"/>
          </a:xfrm>
          <a:prstGeom prst="rect">
            <a:avLst/>
          </a:prstGeom>
        </p:spPr>
      </p:pic>
      <p:sp>
        <p:nvSpPr>
          <p:cNvPr id="47" name="Text Placeholder 7" descr="Live Chat @ AskJAN.org&#10;">
            <a:extLst>
              <a:ext uri="{FF2B5EF4-FFF2-40B4-BE49-F238E27FC236}">
                <a16:creationId xmlns:a16="http://schemas.microsoft.com/office/drawing/2014/main" id="{544C2380-667B-E0CC-0187-02913420CE3B}"/>
              </a:ext>
            </a:extLst>
          </p:cNvPr>
          <p:cNvSpPr txBox="1">
            <a:spLocks/>
          </p:cNvSpPr>
          <p:nvPr/>
        </p:nvSpPr>
        <p:spPr>
          <a:xfrm>
            <a:off x="2061107" y="3636633"/>
            <a:ext cx="2521598" cy="1041323"/>
          </a:xfrm>
          <a:prstGeom prst="rect">
            <a:avLst/>
          </a:prstGeom>
        </p:spPr>
        <p:txBody>
          <a:bodyPr>
            <a:normAutofit/>
          </a:bodyPr>
          <a:lstStyle>
            <a:lvl1pPr marL="320040" indent="-228600" algn="l" defTabSz="914400" rtl="0" eaLnBrk="1" latinLnBrk="0" hangingPunct="1">
              <a:lnSpc>
                <a:spcPct val="90000"/>
              </a:lnSpc>
              <a:spcBef>
                <a:spcPts val="1000"/>
              </a:spcBef>
              <a:buFont typeface="Wingdings"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86868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3pPr>
            <a:lvl4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buNone/>
            </a:pPr>
            <a:r>
              <a:rPr lang="en-US" sz="1800" b="1" dirty="0">
                <a:latin typeface="Arial Nova" panose="020B0504020202020204" pitchFamily="34" charset="0"/>
              </a:rPr>
              <a:t>Live Chat @ AskJAN.org</a:t>
            </a:r>
          </a:p>
        </p:txBody>
      </p:sp>
      <p:pic>
        <p:nvPicPr>
          <p:cNvPr id="26" name="Picture Placeholder 17">
            <a:extLst>
              <a:ext uri="{FF2B5EF4-FFF2-40B4-BE49-F238E27FC236}">
                <a16:creationId xmlns:a16="http://schemas.microsoft.com/office/drawing/2014/main" id="{1FD88581-F70D-DC8D-D1BB-5AF0B4354825}"/>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963355" y="3360753"/>
            <a:ext cx="1041323" cy="1041323"/>
          </a:xfrm>
          <a:prstGeom prst="rect">
            <a:avLst/>
          </a:prstGeom>
        </p:spPr>
      </p:pic>
      <p:sp>
        <p:nvSpPr>
          <p:cNvPr id="48" name="Text Placeholder 9" descr="Email JAN@AskJAN.org&#10;">
            <a:extLst>
              <a:ext uri="{FF2B5EF4-FFF2-40B4-BE49-F238E27FC236}">
                <a16:creationId xmlns:a16="http://schemas.microsoft.com/office/drawing/2014/main" id="{1BF8FD59-87AE-9D45-3360-33B4151D38FE}"/>
              </a:ext>
            </a:extLst>
          </p:cNvPr>
          <p:cNvSpPr txBox="1">
            <a:spLocks/>
          </p:cNvSpPr>
          <p:nvPr/>
        </p:nvSpPr>
        <p:spPr>
          <a:xfrm>
            <a:off x="5989081" y="3636633"/>
            <a:ext cx="3027759" cy="765443"/>
          </a:xfrm>
          <a:prstGeom prst="rect">
            <a:avLst/>
          </a:prstGeom>
        </p:spPr>
        <p:txBody>
          <a:bodyPr>
            <a:normAutofit/>
          </a:bodyPr>
          <a:lstStyle>
            <a:lvl1pPr marL="320040" indent="-228600" algn="l" defTabSz="914400" rtl="0" eaLnBrk="1" latinLnBrk="0" hangingPunct="1">
              <a:lnSpc>
                <a:spcPct val="90000"/>
              </a:lnSpc>
              <a:spcBef>
                <a:spcPts val="1000"/>
              </a:spcBef>
              <a:buFont typeface="Wingdings"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86868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3pPr>
            <a:lvl4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buNone/>
            </a:pPr>
            <a:r>
              <a:rPr lang="en-US" sz="1800" b="1" dirty="0">
                <a:latin typeface="Arial Nova" panose="020B0504020202020204" pitchFamily="34" charset="0"/>
              </a:rPr>
              <a:t>Email JAN@AskJAN.org</a:t>
            </a:r>
          </a:p>
        </p:txBody>
      </p:sp>
    </p:spTree>
    <p:extLst>
      <p:ext uri="{BB962C8B-B14F-4D97-AF65-F5344CB8AC3E}">
        <p14:creationId xmlns:p14="http://schemas.microsoft.com/office/powerpoint/2010/main" val="23118865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C1604-302F-ABA5-37F7-6C590A7BE577}"/>
              </a:ext>
            </a:extLst>
          </p:cNvPr>
          <p:cNvSpPr>
            <a:spLocks noGrp="1"/>
          </p:cNvSpPr>
          <p:nvPr>
            <p:ph type="ctrTitle"/>
          </p:nvPr>
        </p:nvSpPr>
        <p:spPr/>
        <p:txBody>
          <a:bodyPr/>
          <a:lstStyle/>
          <a:p>
            <a:r>
              <a:rPr lang="en-US" dirty="0"/>
              <a:t>JAN Resources </a:t>
            </a:r>
          </a:p>
        </p:txBody>
      </p:sp>
      <p:sp>
        <p:nvSpPr>
          <p:cNvPr id="3" name="Text Placeholder 2">
            <a:extLst>
              <a:ext uri="{FF2B5EF4-FFF2-40B4-BE49-F238E27FC236}">
                <a16:creationId xmlns:a16="http://schemas.microsoft.com/office/drawing/2014/main" id="{6B4EA9CE-E704-D0D6-47B0-869DB227CF6E}"/>
              </a:ext>
            </a:extLst>
          </p:cNvPr>
          <p:cNvSpPr>
            <a:spLocks noGrp="1"/>
          </p:cNvSpPr>
          <p:nvPr>
            <p:ph type="body" sz="quarter" idx="10"/>
          </p:nvPr>
        </p:nvSpPr>
        <p:spPr/>
        <p:txBody>
          <a:bodyPr>
            <a:normAutofit lnSpcReduction="10000"/>
          </a:bodyPr>
          <a:lstStyle/>
          <a:p>
            <a:pPr marL="0" indent="0">
              <a:buNone/>
            </a:pPr>
            <a:r>
              <a:rPr lang="en-US" dirty="0">
                <a:solidFill>
                  <a:srgbClr val="0070C0"/>
                </a:solidFill>
                <a:hlinkClick r:id="rId3">
                  <a:extLst>
                    <a:ext uri="{A12FA001-AC4F-418D-AE19-62706E023703}">
                      <ahyp:hlinkClr xmlns:ahyp="http://schemas.microsoft.com/office/drawing/2018/hyperlinkcolor" val="tx"/>
                    </a:ext>
                  </a:extLst>
                </a:hlinkClick>
              </a:rPr>
              <a:t>Accommodation and Compliance Series: Interactive Process </a:t>
            </a:r>
            <a:endParaRPr lang="en-US" dirty="0">
              <a:solidFill>
                <a:srgbClr val="0070C0"/>
              </a:solidFill>
            </a:endParaRPr>
          </a:p>
          <a:p>
            <a:pPr marL="0" indent="0">
              <a:buNone/>
            </a:pPr>
            <a:r>
              <a:rPr lang="en-US" dirty="0">
                <a:solidFill>
                  <a:srgbClr val="0070C0"/>
                </a:solidFill>
                <a:hlinkClick r:id="rId4">
                  <a:extLst>
                    <a:ext uri="{A12FA001-AC4F-418D-AE19-62706E023703}">
                      <ahyp:hlinkClr xmlns:ahyp="http://schemas.microsoft.com/office/drawing/2018/hyperlinkcolor" val="tx"/>
                    </a:ext>
                  </a:extLst>
                </a:hlinkClick>
              </a:rPr>
              <a:t>Cognitive Impairment and the Interactive Process </a:t>
            </a:r>
            <a:endParaRPr lang="en-US" dirty="0">
              <a:solidFill>
                <a:srgbClr val="0070C0"/>
              </a:solidFill>
            </a:endParaRPr>
          </a:p>
          <a:p>
            <a:pPr marL="0" indent="0">
              <a:buNone/>
            </a:pPr>
            <a:r>
              <a:rPr lang="en-US" dirty="0">
                <a:solidFill>
                  <a:srgbClr val="0070C0"/>
                </a:solidFill>
                <a:hlinkClick r:id="rId5">
                  <a:extLst>
                    <a:ext uri="{A12FA001-AC4F-418D-AE19-62706E023703}">
                      <ahyp:hlinkClr xmlns:ahyp="http://schemas.microsoft.com/office/drawing/2018/hyperlinkcolor" val="tx"/>
                    </a:ext>
                  </a:extLst>
                </a:hlinkClick>
              </a:rPr>
              <a:t>Engaging in the Interactive Process During the COVID-19 Pandemic </a:t>
            </a:r>
            <a:endParaRPr lang="en-US" dirty="0">
              <a:solidFill>
                <a:srgbClr val="0070C0"/>
              </a:solidFill>
            </a:endParaRPr>
          </a:p>
          <a:p>
            <a:pPr marL="0" indent="0">
              <a:buNone/>
            </a:pPr>
            <a:r>
              <a:rPr lang="en-US" sz="2000" dirty="0">
                <a:solidFill>
                  <a:srgbClr val="0070C0"/>
                </a:solidFill>
                <a:hlinkClick r:id="rId6">
                  <a:extLst>
                    <a:ext uri="{A12FA001-AC4F-418D-AE19-62706E023703}">
                      <ahyp:hlinkClr xmlns:ahyp="http://schemas.microsoft.com/office/drawing/2018/hyperlinkcolor" val="tx"/>
                    </a:ext>
                  </a:extLst>
                </a:hlinkClick>
              </a:rPr>
              <a:t>The Interactive Process and </a:t>
            </a:r>
            <a:br>
              <a:rPr lang="en-US" sz="2000" dirty="0">
                <a:solidFill>
                  <a:srgbClr val="0070C0"/>
                </a:solidFill>
                <a:hlinkClick r:id="rId6">
                  <a:extLst>
                    <a:ext uri="{A12FA001-AC4F-418D-AE19-62706E023703}">
                      <ahyp:hlinkClr xmlns:ahyp="http://schemas.microsoft.com/office/drawing/2018/hyperlinkcolor" val="tx"/>
                    </a:ext>
                  </a:extLst>
                </a:hlinkClick>
              </a:rPr>
            </a:br>
            <a:r>
              <a:rPr lang="en-US" sz="2000" dirty="0">
                <a:solidFill>
                  <a:srgbClr val="0070C0"/>
                </a:solidFill>
                <a:hlinkClick r:id="rId6">
                  <a:extLst>
                    <a:ext uri="{A12FA001-AC4F-418D-AE19-62706E023703}">
                      <ahyp:hlinkClr xmlns:ahyp="http://schemas.microsoft.com/office/drawing/2018/hyperlinkcolor" val="tx"/>
                    </a:ext>
                  </a:extLst>
                </a:hlinkClick>
              </a:rPr>
              <a:t>Service Providers</a:t>
            </a:r>
            <a:endParaRPr lang="en-US" sz="2000" dirty="0">
              <a:solidFill>
                <a:srgbClr val="0070C0"/>
              </a:solidFill>
            </a:endParaRPr>
          </a:p>
          <a:p>
            <a:pPr marL="0" indent="0">
              <a:buNone/>
            </a:pPr>
            <a:r>
              <a:rPr lang="en-US" sz="2000" dirty="0">
                <a:solidFill>
                  <a:srgbClr val="0070C0"/>
                </a:solidFill>
                <a:hlinkClick r:id="rId7">
                  <a:extLst>
                    <a:ext uri="{A12FA001-AC4F-418D-AE19-62706E023703}">
                      <ahyp:hlinkClr xmlns:ahyp="http://schemas.microsoft.com/office/drawing/2018/hyperlinkcolor" val="tx"/>
                    </a:ext>
                  </a:extLst>
                </a:hlinkClick>
              </a:rPr>
              <a:t>Streamlining the Interactive Process When Accommodating Job Applicants </a:t>
            </a:r>
            <a:r>
              <a:rPr lang="en-US" dirty="0">
                <a:solidFill>
                  <a:srgbClr val="0070C0"/>
                </a:solidFill>
              </a:rPr>
              <a:t> </a:t>
            </a:r>
            <a:endParaRPr lang="en-US" sz="2000" dirty="0">
              <a:solidFill>
                <a:srgbClr val="0070C0"/>
              </a:solidFill>
            </a:endParaRPr>
          </a:p>
          <a:p>
            <a:pPr marL="0" indent="0">
              <a:buNone/>
            </a:pPr>
            <a:endParaRPr lang="en-US" sz="2000" dirty="0">
              <a:solidFill>
                <a:srgbClr val="0076C3"/>
              </a:solidFill>
            </a:endParaRPr>
          </a:p>
          <a:p>
            <a:pPr marL="0" indent="0">
              <a:buNone/>
            </a:pPr>
            <a:endParaRPr lang="en-US" dirty="0">
              <a:solidFill>
                <a:srgbClr val="0070C0"/>
              </a:solidFill>
            </a:endParaRPr>
          </a:p>
          <a:p>
            <a:pPr marL="0" indent="0">
              <a:buNone/>
            </a:pPr>
            <a:endParaRPr lang="en-US" sz="1800" dirty="0">
              <a:solidFill>
                <a:srgbClr val="005192"/>
              </a:solidFill>
            </a:endParaRPr>
          </a:p>
        </p:txBody>
      </p:sp>
      <p:sp>
        <p:nvSpPr>
          <p:cNvPr id="4" name="Picture Placeholder 3">
            <a:extLst>
              <a:ext uri="{FF2B5EF4-FFF2-40B4-BE49-F238E27FC236}">
                <a16:creationId xmlns:a16="http://schemas.microsoft.com/office/drawing/2014/main" id="{212410D7-4E6C-0C10-8698-E34D5EA731FB}"/>
              </a:ext>
            </a:extLst>
          </p:cNvPr>
          <p:cNvSpPr>
            <a:spLocks noGrp="1"/>
          </p:cNvSpPr>
          <p:nvPr>
            <p:ph type="pic" sz="quarter" idx="17"/>
          </p:nvPr>
        </p:nvSpPr>
        <p:spPr/>
        <p:txBody>
          <a:bodyPr>
            <a:normAutofit/>
          </a:bodyPr>
          <a:lstStyle/>
          <a:p>
            <a:r>
              <a:rPr lang="en-US" sz="2000" b="0" i="0" u="none" strike="noStrike" dirty="0">
                <a:solidFill>
                  <a:srgbClr val="0070C0"/>
                </a:solidFill>
                <a:effectLst/>
                <a:hlinkClick r:id="rId8">
                  <a:extLst>
                    <a:ext uri="{A12FA001-AC4F-418D-AE19-62706E023703}">
                      <ahyp:hlinkClr xmlns:ahyp="http://schemas.microsoft.com/office/drawing/2018/hyperlinkcolor" val="tx"/>
                    </a:ext>
                  </a:extLst>
                </a:hlinkClick>
              </a:rPr>
              <a:t>New JAN Accommodation and Compliance Series Training Video Released: Medical Information and the Interactive Process </a:t>
            </a:r>
            <a:endParaRPr lang="en-US" sz="2000" b="0" i="0" u="none" strike="noStrike" dirty="0">
              <a:solidFill>
                <a:srgbClr val="0070C0"/>
              </a:solidFill>
              <a:effectLst/>
            </a:endParaRPr>
          </a:p>
          <a:p>
            <a:r>
              <a:rPr lang="en-US" sz="2000" dirty="0">
                <a:solidFill>
                  <a:srgbClr val="0070C0"/>
                </a:solidFill>
                <a:hlinkClick r:id="rId9">
                  <a:extLst>
                    <a:ext uri="{A12FA001-AC4F-418D-AE19-62706E023703}">
                      <ahyp:hlinkClr xmlns:ahyp="http://schemas.microsoft.com/office/drawing/2018/hyperlinkcolor" val="tx"/>
                    </a:ext>
                  </a:extLst>
                </a:hlinkClick>
              </a:rPr>
              <a:t>How to Request an Accommodation: Accommodation Form Letter</a:t>
            </a:r>
            <a:endParaRPr lang="en-US" sz="2000" dirty="0">
              <a:solidFill>
                <a:srgbClr val="0070C0"/>
              </a:solidFill>
            </a:endParaRPr>
          </a:p>
          <a:p>
            <a:r>
              <a:rPr lang="en-US" sz="2000" dirty="0">
                <a:solidFill>
                  <a:srgbClr val="0070C0"/>
                </a:solidFill>
                <a:hlinkClick r:id="rId10">
                  <a:extLst>
                    <a:ext uri="{A12FA001-AC4F-418D-AE19-62706E023703}">
                      <ahyp:hlinkClr xmlns:ahyp="http://schemas.microsoft.com/office/drawing/2018/hyperlinkcolor" val="tx"/>
                    </a:ext>
                  </a:extLst>
                </a:hlinkClick>
              </a:rPr>
              <a:t>Your Accommodation Request Was Denied. What Now?</a:t>
            </a:r>
            <a:endParaRPr lang="en-US" sz="2000" dirty="0">
              <a:solidFill>
                <a:srgbClr val="0070C0"/>
              </a:solidFill>
            </a:endParaRPr>
          </a:p>
        </p:txBody>
      </p:sp>
      <p:pic>
        <p:nvPicPr>
          <p:cNvPr id="6" name="Picture 5" descr="JAN: Job Accommodation Network ">
            <a:extLst>
              <a:ext uri="{FF2B5EF4-FFF2-40B4-BE49-F238E27FC236}">
                <a16:creationId xmlns:a16="http://schemas.microsoft.com/office/drawing/2014/main" id="{7ADD339A-FF74-EDBC-4896-20ACD66AD913}"/>
              </a:ext>
            </a:extLst>
          </p:cNvPr>
          <p:cNvPicPr>
            <a:picLocks noChangeAspect="1"/>
          </p:cNvPicPr>
          <p:nvPr/>
        </p:nvPicPr>
        <p:blipFill>
          <a:blip r:embed="rId11"/>
          <a:stretch>
            <a:fillRect/>
          </a:stretch>
        </p:blipFill>
        <p:spPr>
          <a:xfrm>
            <a:off x="5482819" y="3870897"/>
            <a:ext cx="2901456" cy="920420"/>
          </a:xfrm>
          <a:prstGeom prst="rect">
            <a:avLst/>
          </a:prstGeom>
        </p:spPr>
      </p:pic>
    </p:spTree>
    <p:extLst>
      <p:ext uri="{BB962C8B-B14F-4D97-AF65-F5344CB8AC3E}">
        <p14:creationId xmlns:p14="http://schemas.microsoft.com/office/powerpoint/2010/main" val="18464046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48B591F1-5E5B-3CDE-DA79-825E4E570B14}"/>
              </a:ext>
            </a:extLst>
          </p:cNvPr>
          <p:cNvSpPr>
            <a:spLocks noGrp="1"/>
          </p:cNvSpPr>
          <p:nvPr>
            <p:ph type="title" idx="4294967295"/>
          </p:nvPr>
        </p:nvSpPr>
        <p:spPr>
          <a:xfrm>
            <a:off x="628650" y="274638"/>
            <a:ext cx="7886700" cy="993775"/>
          </a:xfrm>
          <a:prstGeom prst="rect">
            <a:avLst/>
          </a:prstGeom>
        </p:spPr>
        <p:txBody>
          <a:bodyPr/>
          <a:lstStyle/>
          <a:p>
            <a:r>
              <a:rPr lang="en-US" dirty="0"/>
              <a:t>Thank You</a:t>
            </a:r>
          </a:p>
        </p:txBody>
      </p:sp>
      <p:sp>
        <p:nvSpPr>
          <p:cNvPr id="3" name="Thank You">
            <a:extLst>
              <a:ext uri="{FF2B5EF4-FFF2-40B4-BE49-F238E27FC236}">
                <a16:creationId xmlns:a16="http://schemas.microsoft.com/office/drawing/2014/main" id="{B47F028F-CAD8-1850-CB2E-A7E1A7B840D2}"/>
              </a:ext>
            </a:extLst>
          </p:cNvPr>
          <p:cNvSpPr txBox="1"/>
          <p:nvPr/>
        </p:nvSpPr>
        <p:spPr>
          <a:xfrm>
            <a:off x="3161935" y="2156252"/>
            <a:ext cx="2820131" cy="830997"/>
          </a:xfrm>
          <a:prstGeom prst="rect">
            <a:avLst/>
          </a:prstGeom>
          <a:noFill/>
        </p:spPr>
        <p:txBody>
          <a:bodyPr wrap="none" rtlCol="0">
            <a:spAutoFit/>
          </a:bodyPr>
          <a:lstStyle/>
          <a:p>
            <a:r>
              <a:rPr lang="en-US" sz="4800" b="1" dirty="0"/>
              <a:t>Thank You</a:t>
            </a:r>
          </a:p>
        </p:txBody>
      </p:sp>
    </p:spTree>
    <p:extLst>
      <p:ext uri="{BB962C8B-B14F-4D97-AF65-F5344CB8AC3E}">
        <p14:creationId xmlns:p14="http://schemas.microsoft.com/office/powerpoint/2010/main" val="4239196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31C7A-94C5-EE2B-C904-DCBC8818EAFE}"/>
              </a:ext>
            </a:extLst>
          </p:cNvPr>
          <p:cNvSpPr>
            <a:spLocks noGrp="1"/>
          </p:cNvSpPr>
          <p:nvPr>
            <p:ph type="ctrTitle"/>
          </p:nvPr>
        </p:nvSpPr>
        <p:spPr/>
        <p:txBody>
          <a:bodyPr/>
          <a:lstStyle/>
          <a:p>
            <a:r>
              <a:rPr lang="en-US" b="1" dirty="0"/>
              <a:t>Session Evaluation and CEUs</a:t>
            </a:r>
          </a:p>
        </p:txBody>
      </p:sp>
      <p:sp>
        <p:nvSpPr>
          <p:cNvPr id="3" name="Text Placeholder 2">
            <a:extLst>
              <a:ext uri="{FF2B5EF4-FFF2-40B4-BE49-F238E27FC236}">
                <a16:creationId xmlns:a16="http://schemas.microsoft.com/office/drawing/2014/main" id="{DA15235A-DE52-4894-B87A-34CC4AFB151E}"/>
              </a:ext>
            </a:extLst>
          </p:cNvPr>
          <p:cNvSpPr>
            <a:spLocks noGrp="1"/>
          </p:cNvSpPr>
          <p:nvPr>
            <p:ph type="body" sz="quarter" idx="10"/>
          </p:nvPr>
        </p:nvSpPr>
        <p:spPr>
          <a:xfrm>
            <a:off x="457200" y="1188720"/>
            <a:ext cx="8213725" cy="3383280"/>
          </a:xfrm>
        </p:spPr>
        <p:txBody>
          <a:bodyPr vert="horz" lIns="0" tIns="45720" rIns="91440" bIns="45720" rtlCol="0" anchor="t">
            <a:noAutofit/>
          </a:bodyPr>
          <a:lstStyle/>
          <a:p>
            <a:pPr>
              <a:lnSpc>
                <a:spcPct val="100000"/>
              </a:lnSpc>
            </a:pPr>
            <a:r>
              <a:rPr lang="en-US" dirty="0"/>
              <a:t>Session Feedback Evaluation</a:t>
            </a:r>
          </a:p>
          <a:p>
            <a:pPr marL="320040" indent="-228600">
              <a:lnSpc>
                <a:spcPct val="100000"/>
              </a:lnSpc>
              <a:buFont typeface="Wingdings" pitchFamily="2" charset="2"/>
              <a:buChar char="§"/>
            </a:pPr>
            <a:r>
              <a:rPr lang="en-US" sz="1800" dirty="0">
                <a:solidFill>
                  <a:srgbClr val="005192"/>
                </a:solidFill>
              </a:rPr>
              <a:t>Your Feedback is very important to us. Please be sure to complete session evaluations through the ATIA mobile app.</a:t>
            </a:r>
          </a:p>
          <a:p>
            <a:pPr>
              <a:lnSpc>
                <a:spcPct val="100000"/>
              </a:lnSpc>
            </a:pPr>
            <a:r>
              <a:rPr lang="en-US" dirty="0">
                <a:solidFill>
                  <a:srgbClr val="005192"/>
                </a:solidFill>
              </a:rPr>
              <a:t>CEUs</a:t>
            </a:r>
          </a:p>
          <a:p>
            <a:pPr marL="434340" indent="-342900">
              <a:lnSpc>
                <a:spcPct val="100000"/>
              </a:lnSpc>
              <a:buFont typeface="Wingdings" pitchFamily="2" charset="2"/>
              <a:buChar char="§"/>
            </a:pPr>
            <a:r>
              <a:rPr lang="en-US" sz="1800" dirty="0">
                <a:solidFill>
                  <a:srgbClr val="005192"/>
                </a:solidFill>
              </a:rPr>
              <a:t>ATIA 2024 education sessions are reviewed for ACVREP, AOTA, ASHA, CRC and IACET CE eligibility. Not all sessions are approved for each specialty CEU. Please see each session description for CEU availability.</a:t>
            </a:r>
          </a:p>
          <a:p>
            <a:pPr marL="434340" indent="-342900">
              <a:lnSpc>
                <a:spcPct val="100000"/>
              </a:lnSpc>
              <a:buFont typeface="Wingdings" pitchFamily="2" charset="2"/>
              <a:buChar char="§"/>
            </a:pPr>
            <a:r>
              <a:rPr lang="en-US" sz="1800" dirty="0">
                <a:solidFill>
                  <a:srgbClr val="005192"/>
                </a:solidFill>
              </a:rPr>
              <a:t>Full information: </a:t>
            </a:r>
            <a:r>
              <a:rPr lang="en-US" sz="1800" dirty="0">
                <a:solidFill>
                  <a:srgbClr val="0070C0"/>
                </a:solidFill>
                <a:hlinkClick r:id="rId3">
                  <a:extLst>
                    <a:ext uri="{A12FA001-AC4F-418D-AE19-62706E023703}">
                      <ahyp:hlinkClr xmlns:ahyp="http://schemas.microsoft.com/office/drawing/2018/hyperlinkcolor" val="tx"/>
                    </a:ext>
                  </a:extLst>
                </a:hlinkClick>
              </a:rPr>
              <a:t>atia.org/atia-2024-orlando-ceus</a:t>
            </a:r>
            <a:r>
              <a:rPr lang="en-US" sz="1800" dirty="0">
                <a:solidFill>
                  <a:srgbClr val="0070C0"/>
                </a:solidFill>
              </a:rPr>
              <a:t> </a:t>
            </a:r>
          </a:p>
        </p:txBody>
      </p:sp>
    </p:spTree>
    <p:extLst>
      <p:ext uri="{BB962C8B-B14F-4D97-AF65-F5344CB8AC3E}">
        <p14:creationId xmlns:p14="http://schemas.microsoft.com/office/powerpoint/2010/main" val="2470250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057CD-4C95-908C-920F-62F084A86150}"/>
              </a:ext>
            </a:extLst>
          </p:cNvPr>
          <p:cNvSpPr>
            <a:spLocks noGrp="1"/>
          </p:cNvSpPr>
          <p:nvPr>
            <p:ph type="ctrTitle"/>
          </p:nvPr>
        </p:nvSpPr>
        <p:spPr/>
        <p:txBody>
          <a:bodyPr/>
          <a:lstStyle/>
          <a:p>
            <a:r>
              <a:rPr lang="en-US" b="1" dirty="0"/>
              <a:t>Ask JAN! We Can Help</a:t>
            </a:r>
            <a:r>
              <a:rPr lang="en-US" dirty="0"/>
              <a:t>	</a:t>
            </a:r>
          </a:p>
        </p:txBody>
      </p:sp>
      <p:sp>
        <p:nvSpPr>
          <p:cNvPr id="3" name="Text Placeholder 2">
            <a:extLst>
              <a:ext uri="{FF2B5EF4-FFF2-40B4-BE49-F238E27FC236}">
                <a16:creationId xmlns:a16="http://schemas.microsoft.com/office/drawing/2014/main" id="{58787D65-C3B2-C3AD-C1D9-485D71198227}"/>
              </a:ext>
            </a:extLst>
          </p:cNvPr>
          <p:cNvSpPr>
            <a:spLocks noGrp="1"/>
          </p:cNvSpPr>
          <p:nvPr>
            <p:ph type="body" sz="quarter" idx="10"/>
          </p:nvPr>
        </p:nvSpPr>
        <p:spPr/>
        <p:txBody>
          <a:bodyPr/>
          <a:lstStyle/>
          <a:p>
            <a:pPr>
              <a:spcAft>
                <a:spcPts val="1200"/>
              </a:spcAft>
            </a:pPr>
            <a:r>
              <a:rPr lang="en-US" sz="2000" dirty="0"/>
              <a:t>Job Accommodation Network (JAN) was established in 1983</a:t>
            </a:r>
          </a:p>
          <a:p>
            <a:pPr>
              <a:spcAft>
                <a:spcPts val="1200"/>
              </a:spcAft>
            </a:pPr>
            <a:r>
              <a:rPr lang="en-US" sz="2000" dirty="0"/>
              <a:t>National, free consulting service</a:t>
            </a:r>
          </a:p>
          <a:p>
            <a:r>
              <a:rPr lang="en-US" sz="2000" dirty="0"/>
              <a:t>A service of the U.S. Department </a:t>
            </a:r>
            <a:br>
              <a:rPr lang="en-US" sz="2000" dirty="0"/>
            </a:br>
            <a:r>
              <a:rPr lang="en-US" sz="2000" dirty="0"/>
              <a:t>of Labor’s Office of Disability Employment Policy/ODEP</a:t>
            </a:r>
          </a:p>
        </p:txBody>
      </p:sp>
      <p:pic>
        <p:nvPicPr>
          <p:cNvPr id="7" name="Picture 6" descr="JAN Job Accommodation Network&#10;Practical Solutions, Workplace Success ">
            <a:extLst>
              <a:ext uri="{FF2B5EF4-FFF2-40B4-BE49-F238E27FC236}">
                <a16:creationId xmlns:a16="http://schemas.microsoft.com/office/drawing/2014/main" id="{29C014E2-5534-1A2A-9ADA-E2335040BD6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99738" y="3656320"/>
            <a:ext cx="3324562" cy="1261494"/>
          </a:xfrm>
          <a:prstGeom prst="rect">
            <a:avLst/>
          </a:prstGeom>
        </p:spPr>
      </p:pic>
      <p:sp>
        <p:nvSpPr>
          <p:cNvPr id="5" name="Text Placeholder 2">
            <a:extLst>
              <a:ext uri="{FF2B5EF4-FFF2-40B4-BE49-F238E27FC236}">
                <a16:creationId xmlns:a16="http://schemas.microsoft.com/office/drawing/2014/main" id="{3098A845-996D-4E5F-0226-04C3F58D0027}"/>
              </a:ext>
            </a:extLst>
          </p:cNvPr>
          <p:cNvSpPr txBox="1">
            <a:spLocks/>
          </p:cNvSpPr>
          <p:nvPr/>
        </p:nvSpPr>
        <p:spPr>
          <a:xfrm>
            <a:off x="4432151" y="1188719"/>
            <a:ext cx="3974951" cy="3815033"/>
          </a:xfrm>
          <a:prstGeom prst="rect">
            <a:avLst/>
          </a:prstGeom>
        </p:spPr>
        <p:txBody>
          <a:bodyPr vert="horz" lIns="0" tIns="45720" rIns="91440" bIns="45720" rtlCol="0">
            <a:normAutofit fontScale="47500" lnSpcReduction="20000"/>
          </a:bodyPr>
          <a:lstStyle>
            <a:lvl1pPr marL="320040" indent="-228600" algn="l" defTabSz="914400" rtl="0" eaLnBrk="1" latinLnBrk="0" hangingPunct="1">
              <a:lnSpc>
                <a:spcPct val="90000"/>
              </a:lnSpc>
              <a:spcBef>
                <a:spcPts val="1000"/>
              </a:spcBef>
              <a:buFont typeface="Wingdings"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86868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3pPr>
            <a:lvl4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spcAft>
                <a:spcPts val="600"/>
              </a:spcAft>
              <a:buNone/>
            </a:pPr>
            <a:r>
              <a:rPr lang="en-US" sz="4200" dirty="0"/>
              <a:t>Practical guidance and technical </a:t>
            </a:r>
            <a:r>
              <a:rPr lang="en-US" sz="4200" dirty="0">
                <a:solidFill>
                  <a:srgbClr val="005192"/>
                </a:solidFill>
              </a:rPr>
              <a:t>assistance</a:t>
            </a:r>
            <a:r>
              <a:rPr lang="en-US" sz="4200" dirty="0"/>
              <a:t> for employers, people </a:t>
            </a:r>
            <a:br>
              <a:rPr lang="en-US" sz="4200" dirty="0"/>
            </a:br>
            <a:r>
              <a:rPr lang="en-US" sz="4200" dirty="0"/>
              <a:t>with disabilities, and others on:</a:t>
            </a:r>
          </a:p>
          <a:p>
            <a:pPr marL="434340" indent="-342900">
              <a:lnSpc>
                <a:spcPct val="110000"/>
              </a:lnSpc>
              <a:spcAft>
                <a:spcPts val="600"/>
              </a:spcAft>
            </a:pPr>
            <a:r>
              <a:rPr lang="en-US" sz="3800" dirty="0">
                <a:solidFill>
                  <a:srgbClr val="005192"/>
                </a:solidFill>
              </a:rPr>
              <a:t>Accommodation process strategies</a:t>
            </a:r>
          </a:p>
          <a:p>
            <a:pPr marL="434340" indent="-342900">
              <a:lnSpc>
                <a:spcPct val="110000"/>
              </a:lnSpc>
              <a:spcAft>
                <a:spcPts val="600"/>
              </a:spcAft>
            </a:pPr>
            <a:r>
              <a:rPr lang="en-US" sz="3800" dirty="0">
                <a:solidFill>
                  <a:srgbClr val="005192"/>
                </a:solidFill>
              </a:rPr>
              <a:t>Job accommodation solutions</a:t>
            </a:r>
          </a:p>
          <a:p>
            <a:pPr marL="434340" indent="-342900">
              <a:lnSpc>
                <a:spcPct val="110000"/>
              </a:lnSpc>
              <a:spcAft>
                <a:spcPts val="600"/>
              </a:spcAft>
            </a:pPr>
            <a:r>
              <a:rPr lang="en-US" sz="3800" dirty="0">
                <a:solidFill>
                  <a:srgbClr val="005192"/>
                </a:solidFill>
              </a:rPr>
              <a:t>Title I of the ADA and related legislation</a:t>
            </a:r>
          </a:p>
          <a:p>
            <a:pPr marL="434340" indent="-342900">
              <a:lnSpc>
                <a:spcPct val="110000"/>
              </a:lnSpc>
              <a:spcAft>
                <a:spcPts val="600"/>
              </a:spcAft>
            </a:pPr>
            <a:r>
              <a:rPr lang="en-US" sz="3800" dirty="0">
                <a:solidFill>
                  <a:srgbClr val="005192"/>
                </a:solidFill>
              </a:rPr>
              <a:t>Self-employment and entrepreneurship options for people with disabilities</a:t>
            </a:r>
          </a:p>
        </p:txBody>
      </p:sp>
    </p:spTree>
    <p:extLst>
      <p:ext uri="{BB962C8B-B14F-4D97-AF65-F5344CB8AC3E}">
        <p14:creationId xmlns:p14="http://schemas.microsoft.com/office/powerpoint/2010/main" val="2073449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194210-E593-E870-F1DB-DE0A67F5013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9144000" cy="4328850"/>
          </a:xfrm>
          <a:prstGeom prst="rect">
            <a:avLst/>
          </a:prstGeom>
        </p:spPr>
      </p:pic>
      <p:sp>
        <p:nvSpPr>
          <p:cNvPr id="2" name="Title 1">
            <a:extLst>
              <a:ext uri="{FF2B5EF4-FFF2-40B4-BE49-F238E27FC236}">
                <a16:creationId xmlns:a16="http://schemas.microsoft.com/office/drawing/2014/main" id="{2B50FF7D-48F4-ADF4-6600-79A403DBD05B}"/>
              </a:ext>
            </a:extLst>
          </p:cNvPr>
          <p:cNvSpPr>
            <a:spLocks noGrp="1"/>
          </p:cNvSpPr>
          <p:nvPr>
            <p:ph type="ctrTitle"/>
          </p:nvPr>
        </p:nvSpPr>
        <p:spPr>
          <a:xfrm>
            <a:off x="277586" y="4114800"/>
            <a:ext cx="7772400" cy="1102519"/>
          </a:xfrm>
        </p:spPr>
        <p:txBody>
          <a:bodyPr vert="horz" lIns="91440" tIns="45720" rIns="91440" bIns="45720" rtlCol="0" anchor="ctr">
            <a:normAutofit/>
          </a:bodyPr>
          <a:lstStyle/>
          <a:p>
            <a:r>
              <a:rPr lang="en-US" sz="2400" dirty="0">
                <a:latin typeface="+mn-lt"/>
              </a:rPr>
              <a:t>Interactive Process </a:t>
            </a:r>
          </a:p>
        </p:txBody>
      </p:sp>
      <p:sp>
        <p:nvSpPr>
          <p:cNvPr id="71685" name="Slide Number Placeholder 6">
            <a:extLst>
              <a:ext uri="{FF2B5EF4-FFF2-40B4-BE49-F238E27FC236}">
                <a16:creationId xmlns:a16="http://schemas.microsoft.com/office/drawing/2014/main" id="{C6BBFEBD-7B83-0FAE-88CF-9934C58AFDB7}"/>
              </a:ext>
              <a:ext uri="{C183D7F6-B498-43B3-948B-1728B52AA6E4}">
                <adec:decorative xmlns:adec="http://schemas.microsoft.com/office/drawing/2017/decorative" val="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2400">
                <a:solidFill>
                  <a:srgbClr val="002C5F"/>
                </a:solidFill>
                <a:latin typeface="Arial" panose="020B0604020202020204" pitchFamily="34" charset="0"/>
                <a:cs typeface="Arial" panose="020B0604020202020204" pitchFamily="34" charset="0"/>
              </a:defRPr>
            </a:lvl1pPr>
            <a:lvl2pPr marL="557213" indent="-214313">
              <a:spcBef>
                <a:spcPct val="20000"/>
              </a:spcBef>
              <a:buFont typeface="Wingdings" panose="05000000000000000000" pitchFamily="2" charset="2"/>
              <a:buChar char="§"/>
              <a:defRPr sz="2100">
                <a:solidFill>
                  <a:srgbClr val="002C5F"/>
                </a:solidFill>
                <a:latin typeface="Arial" panose="020B0604020202020204" pitchFamily="34" charset="0"/>
                <a:cs typeface="Arial" panose="020B0604020202020204" pitchFamily="34" charset="0"/>
              </a:defRPr>
            </a:lvl2pPr>
            <a:lvl3pPr marL="857250" indent="-171450">
              <a:spcBef>
                <a:spcPct val="20000"/>
              </a:spcBef>
              <a:buFont typeface="Wingdings" panose="05000000000000000000" pitchFamily="2" charset="2"/>
              <a:buChar char="§"/>
              <a:defRPr sz="1800">
                <a:solidFill>
                  <a:srgbClr val="002C5F"/>
                </a:solidFill>
                <a:latin typeface="Arial" panose="020B0604020202020204" pitchFamily="34" charset="0"/>
                <a:cs typeface="Arial" panose="020B0604020202020204" pitchFamily="34" charset="0"/>
              </a:defRPr>
            </a:lvl3pPr>
            <a:lvl4pPr marL="1200150" indent="-171450">
              <a:spcBef>
                <a:spcPct val="20000"/>
              </a:spcBef>
              <a:buFont typeface="Wingdings" panose="05000000000000000000" pitchFamily="2" charset="2"/>
              <a:buChar char="§"/>
              <a:defRPr sz="1500">
                <a:solidFill>
                  <a:srgbClr val="002C5F"/>
                </a:solidFill>
                <a:latin typeface="Arial" panose="020B0604020202020204" pitchFamily="34" charset="0"/>
                <a:cs typeface="Arial" panose="020B0604020202020204" pitchFamily="34" charset="0"/>
              </a:defRPr>
            </a:lvl4pPr>
            <a:lvl5pPr marL="1543050" indent="-171450">
              <a:spcBef>
                <a:spcPct val="20000"/>
              </a:spcBef>
              <a:buFont typeface="Wingdings" panose="05000000000000000000" pitchFamily="2" charset="2"/>
              <a:buChar char="§"/>
              <a:defRPr sz="1500">
                <a:solidFill>
                  <a:srgbClr val="002C5F"/>
                </a:solidFill>
                <a:latin typeface="Arial" panose="020B0604020202020204" pitchFamily="34" charset="0"/>
                <a:cs typeface="Arial" panose="020B0604020202020204" pitchFamily="34" charset="0"/>
              </a:defRPr>
            </a:lvl5pPr>
            <a:lvl6pPr marL="1885950" indent="-171450" eaLnBrk="0" fontAlgn="base" hangingPunct="0">
              <a:spcBef>
                <a:spcPct val="20000"/>
              </a:spcBef>
              <a:spcAft>
                <a:spcPct val="0"/>
              </a:spcAft>
              <a:buFont typeface="Wingdings" panose="05000000000000000000" pitchFamily="2" charset="2"/>
              <a:buChar char="§"/>
              <a:defRPr sz="1500">
                <a:solidFill>
                  <a:srgbClr val="002C5F"/>
                </a:solidFill>
                <a:latin typeface="Arial" panose="020B0604020202020204" pitchFamily="34" charset="0"/>
                <a:cs typeface="Arial" panose="020B0604020202020204" pitchFamily="34" charset="0"/>
              </a:defRPr>
            </a:lvl6pPr>
            <a:lvl7pPr marL="2228850" indent="-171450" eaLnBrk="0" fontAlgn="base" hangingPunct="0">
              <a:spcBef>
                <a:spcPct val="20000"/>
              </a:spcBef>
              <a:spcAft>
                <a:spcPct val="0"/>
              </a:spcAft>
              <a:buFont typeface="Wingdings" panose="05000000000000000000" pitchFamily="2" charset="2"/>
              <a:buChar char="§"/>
              <a:defRPr sz="1500">
                <a:solidFill>
                  <a:srgbClr val="002C5F"/>
                </a:solidFill>
                <a:latin typeface="Arial" panose="020B0604020202020204" pitchFamily="34" charset="0"/>
                <a:cs typeface="Arial" panose="020B0604020202020204" pitchFamily="34" charset="0"/>
              </a:defRPr>
            </a:lvl7pPr>
            <a:lvl8pPr marL="2571750" indent="-171450" eaLnBrk="0" fontAlgn="base" hangingPunct="0">
              <a:spcBef>
                <a:spcPct val="20000"/>
              </a:spcBef>
              <a:spcAft>
                <a:spcPct val="0"/>
              </a:spcAft>
              <a:buFont typeface="Wingdings" panose="05000000000000000000" pitchFamily="2" charset="2"/>
              <a:buChar char="§"/>
              <a:defRPr sz="1500">
                <a:solidFill>
                  <a:srgbClr val="002C5F"/>
                </a:solidFill>
                <a:latin typeface="Arial" panose="020B0604020202020204" pitchFamily="34" charset="0"/>
                <a:cs typeface="Arial" panose="020B0604020202020204" pitchFamily="34" charset="0"/>
              </a:defRPr>
            </a:lvl8pPr>
            <a:lvl9pPr marL="2914650" indent="-171450" eaLnBrk="0" fontAlgn="base" hangingPunct="0">
              <a:spcBef>
                <a:spcPct val="20000"/>
              </a:spcBef>
              <a:spcAft>
                <a:spcPct val="0"/>
              </a:spcAft>
              <a:buFont typeface="Wingdings" panose="05000000000000000000" pitchFamily="2" charset="2"/>
              <a:buChar char="§"/>
              <a:defRPr sz="1500">
                <a:solidFill>
                  <a:srgbClr val="002C5F"/>
                </a:solidFill>
                <a:latin typeface="Arial" panose="020B0604020202020204" pitchFamily="34" charset="0"/>
                <a:cs typeface="Arial" panose="020B0604020202020204" pitchFamily="34" charset="0"/>
              </a:defRPr>
            </a:lvl9pPr>
          </a:lstStyle>
          <a:p>
            <a:pPr>
              <a:spcBef>
                <a:spcPct val="0"/>
              </a:spcBef>
              <a:spcAft>
                <a:spcPts val="600"/>
              </a:spcAft>
              <a:buFontTx/>
              <a:buNone/>
            </a:pPr>
            <a:endParaRPr lang="en-US" altLang="en-US" sz="1050" dirty="0">
              <a:solidFill>
                <a:srgbClr val="FFFFFF"/>
              </a:solidFill>
            </a:endParaRPr>
          </a:p>
        </p:txBody>
      </p:sp>
    </p:spTree>
    <p:extLst>
      <p:ext uri="{BB962C8B-B14F-4D97-AF65-F5344CB8AC3E}">
        <p14:creationId xmlns:p14="http://schemas.microsoft.com/office/powerpoint/2010/main" val="394289627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1CC95-D127-4B69-BD7D-AA06DCB34E2E}"/>
              </a:ext>
            </a:extLst>
          </p:cNvPr>
          <p:cNvSpPr>
            <a:spLocks noGrp="1"/>
          </p:cNvSpPr>
          <p:nvPr>
            <p:ph type="ctrTitle"/>
          </p:nvPr>
        </p:nvSpPr>
        <p:spPr/>
        <p:txBody>
          <a:bodyPr>
            <a:normAutofit/>
          </a:bodyPr>
          <a:lstStyle/>
          <a:p>
            <a:r>
              <a:rPr lang="en-US" altLang="en-US" b="1" dirty="0"/>
              <a:t>Reasonable Accommodation</a:t>
            </a:r>
            <a:endParaRPr lang="en-US" b="1" dirty="0"/>
          </a:p>
        </p:txBody>
      </p:sp>
      <p:sp>
        <p:nvSpPr>
          <p:cNvPr id="3" name="Content Placeholder 2">
            <a:extLst>
              <a:ext uri="{FF2B5EF4-FFF2-40B4-BE49-F238E27FC236}">
                <a16:creationId xmlns:a16="http://schemas.microsoft.com/office/drawing/2014/main" id="{2D159D64-296F-4BED-9659-02FBBA460C6F}"/>
              </a:ext>
            </a:extLst>
          </p:cNvPr>
          <p:cNvSpPr>
            <a:spLocks noGrp="1"/>
          </p:cNvSpPr>
          <p:nvPr>
            <p:ph type="body" sz="quarter" idx="10"/>
          </p:nvPr>
        </p:nvSpPr>
        <p:spPr>
          <a:xfrm>
            <a:off x="278296" y="926329"/>
            <a:ext cx="4738977" cy="3383280"/>
          </a:xfrm>
        </p:spPr>
        <p:txBody>
          <a:bodyPr>
            <a:noAutofit/>
          </a:bodyPr>
          <a:lstStyle/>
          <a:p>
            <a:pPr fontAlgn="base">
              <a:lnSpc>
                <a:spcPct val="100000"/>
              </a:lnSpc>
              <a:buClr>
                <a:schemeClr val="tx1"/>
              </a:buClr>
              <a:defRPr/>
            </a:pPr>
            <a:r>
              <a:rPr lang="en-US" sz="1800" dirty="0"/>
              <a:t>A </a:t>
            </a:r>
            <a:r>
              <a:rPr lang="en-US" sz="1800" b="1" dirty="0"/>
              <a:t>change or adjustment </a:t>
            </a:r>
            <a:r>
              <a:rPr lang="en-US" sz="1800" dirty="0"/>
              <a:t>to a job or work environment that permits a qualified individual with a disability to:</a:t>
            </a:r>
          </a:p>
          <a:p>
            <a:pPr marL="642938" lvl="1" indent="-342900" fontAlgn="base">
              <a:lnSpc>
                <a:spcPct val="100000"/>
              </a:lnSpc>
              <a:spcBef>
                <a:spcPts val="1000"/>
              </a:spcBef>
              <a:buClr>
                <a:schemeClr val="tx1"/>
              </a:buClr>
              <a:buFont typeface="Wingdings" panose="05000000000000000000" pitchFamily="2" charset="2"/>
              <a:buChar char="§"/>
              <a:defRPr/>
            </a:pPr>
            <a:r>
              <a:rPr lang="en-US" sz="1700" dirty="0"/>
              <a:t>access the application process</a:t>
            </a:r>
          </a:p>
          <a:p>
            <a:pPr marL="642938" lvl="1" indent="-342900" fontAlgn="base">
              <a:lnSpc>
                <a:spcPct val="100000"/>
              </a:lnSpc>
              <a:spcBef>
                <a:spcPts val="1000"/>
              </a:spcBef>
              <a:buClr>
                <a:schemeClr val="tx1"/>
              </a:buClr>
              <a:buFont typeface="Wingdings" panose="05000000000000000000" pitchFamily="2" charset="2"/>
              <a:buChar char="§"/>
              <a:defRPr/>
            </a:pPr>
            <a:r>
              <a:rPr lang="en-US" sz="1700" dirty="0"/>
              <a:t>perform essential functions of a job</a:t>
            </a:r>
          </a:p>
          <a:p>
            <a:pPr marL="642938" lvl="1" indent="-342900" fontAlgn="base">
              <a:lnSpc>
                <a:spcPct val="100000"/>
              </a:lnSpc>
              <a:spcBef>
                <a:spcPts val="1000"/>
              </a:spcBef>
              <a:spcAft>
                <a:spcPts val="900"/>
              </a:spcAft>
              <a:buClr>
                <a:schemeClr val="tx1"/>
              </a:buClr>
              <a:buFont typeface="Wingdings" panose="05000000000000000000" pitchFamily="2" charset="2"/>
              <a:buChar char="§"/>
              <a:defRPr/>
            </a:pPr>
            <a:r>
              <a:rPr lang="en-US" sz="1700" dirty="0"/>
              <a:t>enjoy equal benefits and privileges </a:t>
            </a:r>
          </a:p>
          <a:p>
            <a:pPr fontAlgn="base">
              <a:lnSpc>
                <a:spcPct val="100000"/>
              </a:lnSpc>
              <a:spcAft>
                <a:spcPts val="900"/>
              </a:spcAft>
              <a:buClr>
                <a:schemeClr val="tx1"/>
              </a:buClr>
              <a:defRPr/>
            </a:pPr>
            <a:r>
              <a:rPr lang="en-US" sz="1800" dirty="0"/>
              <a:t>Reasonable means “feasible” or “plausible” — possible to provide without undue hardship</a:t>
            </a:r>
          </a:p>
          <a:p>
            <a:pPr fontAlgn="base">
              <a:lnSpc>
                <a:spcPct val="100000"/>
              </a:lnSpc>
              <a:spcAft>
                <a:spcPts val="900"/>
              </a:spcAft>
              <a:buClr>
                <a:schemeClr val="tx1"/>
              </a:buClr>
              <a:defRPr/>
            </a:pPr>
            <a:r>
              <a:rPr lang="en-US" sz="1800" dirty="0"/>
              <a:t>Undue hardship — an action requiring </a:t>
            </a:r>
            <a:br>
              <a:rPr lang="en-US" sz="1800" dirty="0"/>
            </a:br>
            <a:r>
              <a:rPr lang="en-US" sz="1800" dirty="0"/>
              <a:t>significant difficulty or expense</a:t>
            </a:r>
          </a:p>
          <a:p>
            <a:pPr fontAlgn="base">
              <a:lnSpc>
                <a:spcPct val="100000"/>
              </a:lnSpc>
              <a:buClr>
                <a:schemeClr val="tx1"/>
              </a:buClr>
              <a:defRPr/>
            </a:pPr>
            <a:r>
              <a:rPr lang="en-US" sz="1800" dirty="0"/>
              <a:t>Must be effective for the purpose</a:t>
            </a:r>
          </a:p>
        </p:txBody>
      </p:sp>
      <p:pic>
        <p:nvPicPr>
          <p:cNvPr id="5" name="Picture 8">
            <a:extLst>
              <a:ext uri="{FF2B5EF4-FFF2-40B4-BE49-F238E27FC236}">
                <a16:creationId xmlns:a16="http://schemas.microsoft.com/office/drawing/2014/main" id="{C9E28627-FF58-4E76-B488-7A5AE516E6A5}"/>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22789" y="1708320"/>
            <a:ext cx="4013889" cy="23180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20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886A6-BA08-A7C9-B1EF-1ED580B5703E}"/>
              </a:ext>
            </a:extLst>
          </p:cNvPr>
          <p:cNvSpPr>
            <a:spLocks noGrp="1"/>
          </p:cNvSpPr>
          <p:nvPr>
            <p:ph type="ctrTitle"/>
          </p:nvPr>
        </p:nvSpPr>
        <p:spPr/>
        <p:txBody>
          <a:bodyPr/>
          <a:lstStyle/>
          <a:p>
            <a:r>
              <a:rPr lang="en-US" b="1" dirty="0"/>
              <a:t>Interactive Process</a:t>
            </a:r>
          </a:p>
        </p:txBody>
      </p:sp>
      <p:sp>
        <p:nvSpPr>
          <p:cNvPr id="10" name="Rectangle 9">
            <a:extLst>
              <a:ext uri="{FF2B5EF4-FFF2-40B4-BE49-F238E27FC236}">
                <a16:creationId xmlns:a16="http://schemas.microsoft.com/office/drawing/2014/main" id="{B596C9F9-E29D-B5A0-9D7D-963F1B292872}"/>
              </a:ext>
              <a:ext uri="{C183D7F6-B498-43B3-948B-1728B52AA6E4}">
                <adec:decorative xmlns:adec="http://schemas.microsoft.com/office/drawing/2017/decorative" val="1"/>
              </a:ext>
            </a:extLst>
          </p:cNvPr>
          <p:cNvSpPr/>
          <p:nvPr/>
        </p:nvSpPr>
        <p:spPr>
          <a:xfrm>
            <a:off x="215540" y="1137099"/>
            <a:ext cx="2962225" cy="3629211"/>
          </a:xfrm>
          <a:prstGeom prst="rect">
            <a:avLst/>
          </a:prstGeom>
          <a:solidFill>
            <a:srgbClr val="1A3260"/>
          </a:solidFill>
          <a:ln>
            <a:solidFill>
              <a:srgbClr val="1A32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600" dirty="0">
              <a:solidFill>
                <a:schemeClr val="accent1">
                  <a:lumMod val="20000"/>
                  <a:lumOff val="80000"/>
                </a:schemeClr>
              </a:solidFill>
            </a:endParaRPr>
          </a:p>
        </p:txBody>
      </p:sp>
      <p:sp>
        <p:nvSpPr>
          <p:cNvPr id="12" name="Content Placeholder 2">
            <a:extLst>
              <a:ext uri="{FF2B5EF4-FFF2-40B4-BE49-F238E27FC236}">
                <a16:creationId xmlns:a16="http://schemas.microsoft.com/office/drawing/2014/main" id="{C29CFEA2-F099-A9AF-AF89-E840659DF09C}"/>
              </a:ext>
            </a:extLst>
          </p:cNvPr>
          <p:cNvSpPr txBox="1">
            <a:spLocks/>
          </p:cNvSpPr>
          <p:nvPr/>
        </p:nvSpPr>
        <p:spPr>
          <a:xfrm>
            <a:off x="457198" y="933146"/>
            <a:ext cx="2557463" cy="3277208"/>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lvl1pPr algn="l" defTabSz="342900" rtl="0" eaLnBrk="1" latinLnBrk="0" hangingPunct="1">
              <a:spcBef>
                <a:spcPct val="0"/>
              </a:spcBef>
              <a:buNone/>
              <a:defRPr sz="2100" b="0" i="0" u="none"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685800" rtl="0" eaLnBrk="1" fontAlgn="base" latinLnBrk="0" hangingPunct="1">
              <a:lnSpc>
                <a:spcPct val="100000"/>
              </a:lnSpc>
              <a:spcBef>
                <a:spcPts val="90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Nova" panose="020B0504020202020204" pitchFamily="34" charset="0"/>
                <a:ea typeface="+mj-ea"/>
                <a:cs typeface="+mj-cs"/>
              </a:rPr>
              <a:t>A process for collaboratively identifying accommodation solutions</a:t>
            </a:r>
            <a:br>
              <a:rPr kumimoji="0" lang="en-US" sz="1800" b="0" i="0" u="none" strike="noStrike" kern="1200" cap="none" spc="0" normalizeH="0" baseline="0" noProof="0" dirty="0">
                <a:ln>
                  <a:noFill/>
                </a:ln>
                <a:solidFill>
                  <a:prstClr val="white"/>
                </a:solidFill>
                <a:effectLst/>
                <a:uLnTx/>
                <a:uFillTx/>
                <a:latin typeface="Arial Nova" panose="020B0504020202020204" pitchFamily="34" charset="0"/>
                <a:ea typeface="+mj-ea"/>
                <a:cs typeface="+mj-cs"/>
              </a:rPr>
            </a:br>
            <a:br>
              <a:rPr kumimoji="0" lang="en-US" sz="1800" b="0" i="0" u="none" strike="noStrike" kern="1200" cap="none" spc="0" normalizeH="0" baseline="0" noProof="0" dirty="0">
                <a:ln>
                  <a:noFill/>
                </a:ln>
                <a:solidFill>
                  <a:prstClr val="white"/>
                </a:solidFill>
                <a:effectLst/>
                <a:uLnTx/>
                <a:uFillTx/>
                <a:latin typeface="Arial Nova" panose="020B0504020202020204" pitchFamily="34" charset="0"/>
                <a:ea typeface="+mj-ea"/>
                <a:cs typeface="+mj-cs"/>
              </a:rPr>
            </a:br>
            <a:r>
              <a:rPr kumimoji="0" lang="en-US" sz="1650" b="0" i="0" u="none" strike="noStrike" kern="1200" cap="none" spc="0" normalizeH="0" baseline="0" noProof="0" dirty="0">
                <a:ln>
                  <a:noFill/>
                </a:ln>
                <a:solidFill>
                  <a:sysClr val="window" lastClr="FFFFFF"/>
                </a:solidFill>
                <a:effectLst/>
                <a:uLnTx/>
                <a:uFillTx/>
                <a:latin typeface="Arial Nova" panose="020B0504020202020204" pitchFamily="34" charset="0"/>
                <a:ea typeface="+mj-ea"/>
                <a:cs typeface="Arial" pitchFamily="34" charset="0"/>
              </a:rPr>
              <a:t>AskJAN.org A to Z Topic: </a:t>
            </a:r>
            <a:r>
              <a:rPr kumimoji="0" lang="en-US" sz="1650" b="0" i="0" u="none" strike="noStrike" kern="1200" cap="none" spc="0" normalizeH="0" baseline="0" noProof="0" dirty="0">
                <a:ln>
                  <a:noFill/>
                </a:ln>
                <a:solidFill>
                  <a:srgbClr val="45CBE8">
                    <a:lumMod val="60000"/>
                    <a:lumOff val="40000"/>
                  </a:srgbClr>
                </a:solidFill>
                <a:effectLst/>
                <a:uLnTx/>
                <a:uFillTx/>
                <a:latin typeface="Arial Nova" panose="020B0504020202020204" pitchFamily="34" charset="0"/>
                <a:ea typeface="+mj-ea"/>
                <a:cs typeface="Arial" pitchFamily="34" charset="0"/>
                <a:hlinkClick r:id="rId3">
                  <a:extLst>
                    <a:ext uri="{A12FA001-AC4F-418D-AE19-62706E023703}">
                      <ahyp:hlinkClr xmlns:ahyp="http://schemas.microsoft.com/office/drawing/2018/hyperlinkcolor" val="tx"/>
                    </a:ext>
                  </a:extLst>
                </a:hlinkClick>
              </a:rPr>
              <a:t>Interactive Process</a:t>
            </a:r>
            <a:endParaRPr kumimoji="0" lang="en-US" sz="1800" b="0" i="0" u="none" strike="noStrike" kern="1200" cap="none" spc="0" normalizeH="0" baseline="0" noProof="0" dirty="0">
              <a:ln>
                <a:noFill/>
              </a:ln>
              <a:solidFill>
                <a:srgbClr val="45CBE8">
                  <a:lumMod val="60000"/>
                  <a:lumOff val="40000"/>
                </a:srgbClr>
              </a:solidFill>
              <a:effectLst/>
              <a:uLnTx/>
              <a:uFillTx/>
              <a:latin typeface="Arial Nova" panose="020B0504020202020204" pitchFamily="34" charset="0"/>
              <a:ea typeface="+mj-ea"/>
              <a:cs typeface="Arial" panose="020B0604020202020204" pitchFamily="34" charset="0"/>
            </a:endParaRPr>
          </a:p>
        </p:txBody>
      </p:sp>
      <p:pic>
        <p:nvPicPr>
          <p:cNvPr id="9" name="Picture 8" descr="Step 1: Recognizing an Accommodation request&#10;Step 2: Gathering Information&#10;Step 3: Exploring Accommodation Options&#10;Step 4: Choosing an Accommodation&#10;Step 5: Implementing the Accommodation&#10;Step 6: Monitoring the Accommodation">
            <a:extLst>
              <a:ext uri="{FF2B5EF4-FFF2-40B4-BE49-F238E27FC236}">
                <a16:creationId xmlns:a16="http://schemas.microsoft.com/office/drawing/2014/main" id="{A40CC7F5-A52C-E9E3-1329-0ADBC8EF55C0}"/>
              </a:ext>
            </a:extLst>
          </p:cNvPr>
          <p:cNvPicPr>
            <a:picLocks noChangeAspect="1"/>
          </p:cNvPicPr>
          <p:nvPr/>
        </p:nvPicPr>
        <p:blipFill>
          <a:blip r:embed="rId4"/>
          <a:stretch>
            <a:fillRect/>
          </a:stretch>
        </p:blipFill>
        <p:spPr>
          <a:xfrm>
            <a:off x="3333939" y="1137099"/>
            <a:ext cx="5594520" cy="3728294"/>
          </a:xfrm>
          <a:prstGeom prst="rect">
            <a:avLst/>
          </a:prstGeom>
        </p:spPr>
      </p:pic>
    </p:spTree>
    <p:extLst>
      <p:ext uri="{BB962C8B-B14F-4D97-AF65-F5344CB8AC3E}">
        <p14:creationId xmlns:p14="http://schemas.microsoft.com/office/powerpoint/2010/main" val="10154685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ECTOMILLISECCONVERTED" val="1"/>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ATIA 2023 Conference January 25 to 27, 2024 Orlando, FL + Virtual&amp;quot;&quot;/&gt;&lt;property id=&quot;20307&quot; value=&quot;279&quot;/&gt;&lt;/object&gt;&lt;object type=&quot;3&quot; unique_id=&quot;10004&quot;&gt;&lt;property id=&quot;20148&quot; value=&quot;5&quot;/&gt;&lt;property id=&quot;20300&quot; value=&quot;Slide 2 - &amp;quot;Back on Track with the Interactive Process: When Accommodations  Go Off the Rails    TWA-02   Teresa Goddard Lisa M&quot;/&gt;&lt;property id=&quot;20307&quot; value=&quot;280&quot;/&gt;&lt;/object&gt;&lt;object type=&quot;3&quot; unique_id=&quot;10005&quot;&gt;&lt;property id=&quot;20148&quot; value=&quot;5&quot;/&gt;&lt;property id=&quot;20300&quot; value=&quot;Slide 3 - &amp;quot;Speaker Disclosure&amp;quot;&quot;/&gt;&lt;property id=&quot;20307&quot; value=&quot;264&quot;/&gt;&lt;/object&gt;&lt;object type=&quot;3&quot; unique_id=&quot;10006&quot;&gt;&lt;property id=&quot;20148&quot; value=&quot;5&quot;/&gt;&lt;property id=&quot;20300&quot; value=&quot;Slide 4 - &amp;quot;Learning Objectives&amp;quot;&quot;/&gt;&lt;property id=&quot;20307&quot; value=&quot;272&quot;/&gt;&lt;/object&gt;&lt;object type=&quot;3&quot; unique_id=&quot;10007&quot;&gt;&lt;property id=&quot;20148&quot; value=&quot;5&quot;/&gt;&lt;property id=&quot;20300&quot; value=&quot;Slide 5 - &amp;quot;Session Evaluation and CEUs&amp;quot;&quot;/&gt;&lt;property id=&quot;20307&quot; value=&quot;273&quot;/&gt;&lt;/object&gt;&lt;object type=&quot;3&quot; unique_id=&quot;10008&quot;&gt;&lt;property id=&quot;20148&quot; value=&quot;5&quot;/&gt;&lt;property id=&quot;20300&quot; value=&quot;Slide 6 - &amp;quot;Ask JAN! We Can Help&amp;amp;#x09;&amp;quot;&quot;/&gt;&lt;property id=&quot;20307&quot; value=&quot;1251&quot;/&gt;&lt;/object&gt;&lt;object type=&quot;3&quot; unique_id=&quot;10039&quot;&gt;&lt;property id=&quot;20148&quot; value=&quot;5&quot;/&gt;&lt;property id=&quot;20300&quot; value=&quot;Slide 36 - &amp;quot;JAN Website Tour &amp;quot;&quot;/&gt;&lt;property id=&quot;20307&quot; value=&quot;1248&quot;/&gt;&lt;/object&gt;&lt;object type=&quot;3&quot; unique_id=&quot;10040&quot;&gt;&lt;property id=&quot;20148&quot; value=&quot;5&quot;/&gt;&lt;property id=&quot;20300&quot; value=&quot;Slide 37 - &amp;quot;AskJAN.org A to Z&amp;quot;&quot;/&gt;&lt;property id=&quot;20307&quot; value=&quot;1235&quot;/&gt;&lt;/object&gt;&lt;object type=&quot;3&quot; unique_id=&quot;10041&quot;&gt;&lt;property id=&quot;20148&quot; value=&quot;5&quot;/&gt;&lt;property id=&quot;20300&quot; value=&quot;Slide 38 - &amp;quot;AskJAN.org by Disability&amp;quot;&quot;/&gt;&lt;property id=&quot;20307&quot; value=&quot;1158&quot;/&gt;&lt;/object&gt;&lt;object type=&quot;3&quot; unique_id=&quot;10042&quot;&gt;&lt;property id=&quot;20148&quot; value=&quot;5&quot;/&gt;&lt;property id=&quot;20300&quot; value=&quot;Slide 39 - &amp;quot;AskJAN.org by Limitation &amp;quot;&quot;/&gt;&lt;property id=&quot;20307&quot; value=&quot;1240&quot;/&gt;&lt;/object&gt;&lt;object type=&quot;3&quot; unique_id=&quot;10045&quot;&gt;&lt;property id=&quot;20148&quot; value=&quot;5&quot;/&gt;&lt;property id=&quot;20300&quot; value=&quot;Slide 40 - &amp;quot;AskJAN.org by Work-Related Function  &amp;quot;&quot;/&gt;&lt;property id=&quot;20307&quot; value=&quot;1241&quot;/&gt;&lt;/object&gt;&lt;object type=&quot;3&quot; unique_id=&quot;10046&quot;&gt;&lt;property id=&quot;20148&quot; value=&quot;5&quot;/&gt;&lt;property id=&quot;20300&quot; value=&quot;Slide 41 - &amp;quot;AskJAN.org by Topic&amp;quot;&quot;/&gt;&lt;property id=&quot;20307&quot; value=&quot;1161&quot;/&gt;&lt;/object&gt;&lt;object type=&quot;3&quot; unique_id=&quot;10047&quot;&gt;&lt;property id=&quot;20148&quot; value=&quot;5&quot;/&gt;&lt;property id=&quot;20300&quot; value=&quot;Slide 42 - &amp;quot;AskJAN.org by Accommodation&amp;quot;&quot;/&gt;&lt;property id=&quot;20307&quot; value=&quot;1236&quot;/&gt;&lt;/object&gt;&lt;object type=&quot;3&quot; unique_id=&quot;10048&quot;&gt;&lt;property id=&quot;20148&quot; value=&quot;5&quot;/&gt;&lt;property id=&quot;20300&quot; value=&quot;Slide 43 - &amp;quot;Questions&amp;quot;&quot;/&gt;&lt;property id=&quot;20307&quot; value=&quot;281&quot;/&gt;&lt;/object&gt;&lt;object type=&quot;3&quot; unique_id=&quot;10049&quot;&gt;&lt;property id=&quot;20148&quot; value=&quot;5&quot;/&gt;&lt;property id=&quot;20300&quot; value=&quot;Slide 44 - &amp;quot;Ask JAN! We can help. &amp;quot;&quot;/&gt;&lt;property id=&quot;20307&quot; value=&quot;1246&quot;/&gt;&lt;/object&gt;&lt;object type=&quot;3&quot; unique_id=&quot;10050&quot;&gt;&lt;property id=&quot;20148&quot; value=&quot;5&quot;/&gt;&lt;property id=&quot;20300&quot; value=&quot;Slide 45 - &amp;quot;JAN Resources &amp;quot;&quot;/&gt;&lt;property id=&quot;20307&quot; value=&quot;329&quot;/&gt;&lt;/object&gt;&lt;object type=&quot;3&quot; unique_id=&quot;10051&quot;&gt;&lt;property id=&quot;20148&quot; value=&quot;5&quot;/&gt;&lt;property id=&quot;20300&quot; value=&quot;Slide 46 - &amp;quot;Thank You&amp;quot;&quot;/&gt;&lt;property id=&quot;20307&quot; value=&quot;263&quot;/&gt;&lt;/object&gt;&lt;object type=&quot;3&quot; unique_id=&quot;10103&quot;&gt;&lt;property id=&quot;20148&quot; value=&quot;5&quot;/&gt;&lt;property id=&quot;20300&quot; value=&quot;Slide 7 - &amp;quot;Interactive Process &amp;quot;&quot;/&gt;&lt;property id=&quot;20307&quot; value=&quot;1262&quot;/&gt;&lt;/object&gt;&lt;object type=&quot;3&quot; unique_id=&quot;10104&quot;&gt;&lt;property id=&quot;20148&quot; value=&quot;5&quot;/&gt;&lt;property id=&quot;20300&quot; value=&quot;Slide 8 - &amp;quot;Reasonable Accommodation&amp;quot;&quot;/&gt;&lt;property id=&quot;20307&quot; value=&quot;1165&quot;/&gt;&lt;/object&gt;&lt;object type=&quot;3&quot; unique_id=&quot;10105&quot;&gt;&lt;property id=&quot;20148&quot; value=&quot;5&quot;/&gt;&lt;property id=&quot;20300&quot; value=&quot;Slide 9 - &amp;quot;Interactive Process&amp;quot;&quot;/&gt;&lt;property id=&quot;20307&quot; value=&quot;1362&quot;/&gt;&lt;/object&gt;&lt;object type=&quot;3&quot; unique_id=&quot;10106&quot;&gt;&lt;property id=&quot;20148&quot; value=&quot;5&quot;/&gt;&lt;property id=&quot;20300&quot; value=&quot;Slide 10 - &amp;quot;Step 1 — Train Frontline to Recognize Accommodation Requests&amp;quot;&quot;/&gt;&lt;property id=&quot;20307&quot; value=&quot;1265&quot;/&gt;&lt;/object&gt;&lt;object type=&quot;3&quot; unique_id=&quot;10107&quot;&gt;&lt;property id=&quot;20148&quot; value=&quot;5&quot;/&gt;&lt;property id=&quot;20300&quot; value=&quot;Slide 11 - &amp;quot;Step 1 —Recognize Requests Example&amp;quot;&quot;/&gt;&lt;property id=&quot;20307&quot; value=&quot;1358&quot;/&gt;&lt;/object&gt;&lt;object type=&quot;3&quot; unique_id=&quot;10108&quot;&gt;&lt;property id=&quot;20148&quot; value=&quot;5&quot;/&gt;&lt;property id=&quot;20300&quot; value=&quot;Slide 12 - &amp;quot;Step 1 — Pro Tip: Facilitate the Accommodation Conversation &amp;quot;&quot;/&gt;&lt;property id=&quot;20307&quot; value=&quot;1266&quot;/&gt;&lt;/object&gt;&lt;object type=&quot;3&quot; unique_id=&quot;10109&quot;&gt;&lt;property id=&quot;20148&quot; value=&quot;5&quot;/&gt;&lt;property id=&quot;20300&quot; value=&quot;Slide 13 - &amp;quot;Step 2 — Gathering Information Pro Tip: Request Only Necessary Medical Information&amp;quot;&quot;/&gt;&lt;property id=&quot;20307&quot; value=&quot;1155&quot;/&gt;&lt;/object&gt;&lt;object type=&quot;3&quot; unique_id=&quot;10110&quot;&gt;&lt;property id=&quot;20148&quot; value=&quot;5&quot;/&gt;&lt;property id=&quot;20300&quot; value=&quot;Slide 14 - &amp;quot;Sufficient Medical Documentation &amp;quot;&quot;/&gt;&lt;property id=&quot;20307&quot; value=&quot;1276&quot;/&gt;&lt;/object&gt;&lt;object type=&quot;3&quot; unique_id=&quot;10111&quot;&gt;&lt;property id=&quot;20148&quot; value=&quot;5&quot;/&gt;&lt;property id=&quot;20300&quot; value=&quot;Slide 15 - &amp;quot;Flexible Approach to ADA Medical Documentation &amp;quot;&quot;/&gt;&lt;property id=&quot;20307&quot; value=&quot;292&quot;/&gt;&lt;/object&gt;&lt;object type=&quot;3&quot; unique_id=&quot;10112&quot;&gt;&lt;property id=&quot;20148&quot; value=&quot;5&quot;/&gt;&lt;property id=&quot;20300&quot; value=&quot;Slide 16 - &amp;quot;Step 3 — Exploring Accommodation Options&amp;quot;&quot;/&gt;&lt;property id=&quot;20307&quot; value=&quot;1153&quot;/&gt;&lt;/object&gt;&lt;object type=&quot;3&quot; unique_id=&quot;10113&quot;&gt;&lt;property id=&quot;20148&quot; value=&quot;5&quot;/&gt;&lt;property id=&quot;20300&quot; value=&quot;Slide 17 - &amp;quot; Step 3 —  Pro Tip: Don’t Use a One-Size-Fits-All Approach&amp;quot;&quot;/&gt;&lt;property id=&quot;20307&quot; value=&quot;1172&quot;/&gt;&lt;/object&gt;&lt;object type=&quot;3&quot; unique_id=&quot;10114&quot;&gt;&lt;property id=&quot;20148&quot; value=&quot;5&quot;/&gt;&lt;property id=&quot;20300&quot; value=&quot;Slide 18 - &amp;quot;Step 4 — Choosing An Accommodation&amp;quot;&quot;/&gt;&lt;property id=&quot;20307&quot; value=&quot;1179&quot;/&gt;&lt;/object&gt;&lt;object type=&quot;3&quot; unique_id=&quot;10115&quot;&gt;&lt;property id=&quot;20148&quot; value=&quot;5&quot;/&gt;&lt;property id=&quot;20300&quot; value=&quot;Slide 19 - &amp;quot;Step 4 —  Pro Tip: Provide Interim, Temporary,  and Trial Accommodations&amp;quot;&quot;/&gt;&lt;property id=&quot;20307&quot; value=&quot;1171&quot;/&gt;&lt;/object&gt;&lt;object type=&quot;3&quot; unique_id=&quot;10116&quot;&gt;&lt;property id=&quot;20148&quot; value=&quot;5&quot;/&gt;&lt;property id=&quot;20300&quot; value=&quot;Slide 20 - &amp;quot;Step 4 — Choosing An Accommodation Example&amp;quot;&quot;/&gt;&lt;property id=&quot;20307&quot; value=&quot;1269&quot;/&gt;&lt;/object&gt;&lt;object type=&quot;3&quot; unique_id=&quot;10117&quot;&gt;&lt;property id=&quot;20148&quot; value=&quot;5&quot;/&gt;&lt;property id=&quot;20300&quot; value=&quot;Slide 21 - &amp;quot;Step 4 — Pro Tip:  Consider Outside Agencies &amp;quot;&quot;/&gt;&lt;property id=&quot;20307&quot; value=&quot;1138&quot;/&gt;&lt;/object&gt;&lt;object type=&quot;3&quot; unique_id=&quot;10118&quot;&gt;&lt;property id=&quot;20148&quot; value=&quot;5&quot;/&gt;&lt;property id=&quot;20300&quot; value=&quot;Slide 22 - &amp;quot;Step 5 — Implementing the Accommodation&amp;quot;&quot;/&gt;&lt;property id=&quot;20307&quot; value=&quot;1170&quot;/&gt;&lt;/object&gt;&lt;object type=&quot;3&quot; unique_id=&quot;10119&quot;&gt;&lt;property id=&quot;20148&quot; value=&quot;5&quot;/&gt;&lt;property id=&quot;20300&quot; value=&quot;Slide 23 - &amp;quot;Step 5 — Implementing the Accommodation Example (1)&amp;quot;&quot;/&gt;&lt;property id=&quot;20307&quot; value=&quot;588&quot;/&gt;&lt;/object&gt;&lt;object type=&quot;3&quot; unique_id=&quot;10120&quot;&gt;&lt;property id=&quot;20148&quot; value=&quot;5&quot;/&gt;&lt;property id=&quot;20300&quot; value=&quot;Slide 24 - &amp;quot;Step 5 — Implementing the Accommodation Example (2)&amp;quot;&quot;/&gt;&lt;property id=&quot;20307&quot; value=&quot;589&quot;/&gt;&lt;/object&gt;&lt;object type=&quot;3&quot; unique_id=&quot;10121&quot;&gt;&lt;property id=&quot;20148&quot; value=&quot;5&quot;/&gt;&lt;property id=&quot;20300&quot; value=&quot;Slide 25 - &amp;quot;Step 5 — Implementing the Accommodation Example (3)&amp;quot;&quot;/&gt;&lt;property id=&quot;20307&quot; value=&quot;590&quot;/&gt;&lt;/object&gt;&lt;object type=&quot;3&quot; unique_id=&quot;10122&quot;&gt;&lt;property id=&quot;20148&quot; value=&quot;5&quot;/&gt;&lt;property id=&quot;20300&quot; value=&quot;Slide 26 - &amp;quot;Step 5 — Implementing the Accommodation Example (4)&amp;quot;&quot;/&gt;&lt;property id=&quot;20307&quot; value=&quot;591&quot;/&gt;&lt;/object&gt;&lt;object type=&quot;3&quot; unique_id=&quot;10123&quot;&gt;&lt;property id=&quot;20148&quot; value=&quot;5&quot;/&gt;&lt;property id=&quot;20300&quot; value=&quot;Slide 27 - &amp;quot;Step 5 — Pro Tip: Open Communication&amp;quot;&quot;/&gt;&lt;property id=&quot;20307&quot; value=&quot;1270&quot;/&gt;&lt;/object&gt;&lt;object type=&quot;3&quot; unique_id=&quot;10124&quot;&gt;&lt;property id=&quot;20148&quot; value=&quot;5&quot;/&gt;&lt;property id=&quot;20300&quot; value=&quot;Slide 28 - &amp;quot;Step 6 — Monitor Accommodations&amp;quot;&quot;/&gt;&lt;property id=&quot;20307&quot; value=&quot;1149&quot;/&gt;&lt;/object&gt;&lt;object type=&quot;3&quot; unique_id=&quot;10125&quot;&gt;&lt;property id=&quot;20148&quot; value=&quot;5&quot;/&gt;&lt;property id=&quot;20300&quot; value=&quot;Slide 29 - &amp;quot;Step 6 —Monitor Accommodation Examples &amp;quot;&quot;/&gt;&lt;property id=&quot;20307&quot; value=&quot;293&quot;/&gt;&lt;/object&gt;&lt;object type=&quot;3&quot; unique_id=&quot;10126&quot;&gt;&lt;property id=&quot;20148&quot; value=&quot;5&quot;/&gt;&lt;property id=&quot;20300&quot; value=&quot;Slide 30 - &amp;quot;Additional Considerations&amp;quot;&quot;/&gt;&lt;property id=&quot;20307&quot; value=&quot;1361&quot;/&gt;&lt;/object&gt;&lt;object type=&quot;3&quot; unique_id=&quot;10127&quot;&gt;&lt;property id=&quot;20148&quot; value=&quot;5&quot;/&gt;&lt;property id=&quot;20300&quot; value=&quot;Slide 31 - &amp;quot;Transition Planning &amp;quot;&quot;/&gt;&lt;property id=&quot;20307&quot; value=&quot;1272&quot;/&gt;&lt;/object&gt;&lt;object type=&quot;3&quot; unique_id=&quot;10128&quot;&gt;&lt;property id=&quot;20148&quot; value=&quot;5&quot;/&gt;&lt;property id=&quot;20300&quot; value=&quot;Slide 32 - &amp;quot;Student Resources for Self-Advocacy &amp;quot;&quot;/&gt;&lt;property id=&quot;20307&quot; value=&quot;1359&quot;/&gt;&lt;/object&gt;&lt;object type=&quot;3&quot; unique_id=&quot;10129&quot;&gt;&lt;property id=&quot;20148&quot; value=&quot;5&quot;/&gt;&lt;property id=&quot;20300&quot; value=&quot;Slide 33 - &amp;quot;Integrating Assistive Technologies into  Existing Workflows (1) &amp;quot;&quot;/&gt;&lt;property id=&quot;20307&quot; value=&quot;1274&quot;/&gt;&lt;/object&gt;&lt;object type=&quot;3&quot; unique_id=&quot;10130&quot;&gt;&lt;property id=&quot;20148&quot; value=&quot;5&quot;/&gt;&lt;property id=&quot;20300&quot; value=&quot;Slide 34 - &amp;quot;Integrating Assistive Technologies into  Existing Workflows (2) &amp;quot;&quot;/&gt;&lt;property id=&quot;20307&quot; value=&quot;1275&quot;/&gt;&lt;/object&gt;&lt;object type=&quot;3&quot; unique_id=&quot;10131&quot;&gt;&lt;property id=&quot;20148&quot; value=&quot;5&quot;/&gt;&lt;property id=&quot;20300&quot; value=&quot;Slide 35 - &amp;quot;Interactive Process- Key Takeaways&amp;quot;&quot;/&gt;&lt;property id=&quot;20307&quot; value=&quot;1263&quot;/&gt;&lt;/object&gt;&lt;/object&gt;&lt;object type=&quot;8&quot; unique_id=&quot;10102&quot;&gt;&lt;/object&gt;&lt;/object&gt;&lt;/database&gt;"/>
</p:tagLst>
</file>

<file path=ppt/theme/theme1.xml><?xml version="1.0" encoding="utf-8"?>
<a:theme xmlns:a="http://schemas.openxmlformats.org/drawingml/2006/main" name="1_Title">
  <a:themeElements>
    <a:clrScheme name="#575856">
      <a:dk1>
        <a:srgbClr val="005192"/>
      </a:dk1>
      <a:lt1>
        <a:srgbClr val="FFFFFF"/>
      </a:lt1>
      <a:dk2>
        <a:srgbClr val="4B4B3B"/>
      </a:dk2>
      <a:lt2>
        <a:srgbClr val="FFFFFF"/>
      </a:lt2>
      <a:accent1>
        <a:srgbClr val="007BBD"/>
      </a:accent1>
      <a:accent2>
        <a:srgbClr val="9B1B1D"/>
      </a:accent2>
      <a:accent3>
        <a:srgbClr val="007841"/>
      </a:accent3>
      <a:accent4>
        <a:srgbClr val="513C9E"/>
      </a:accent4>
      <a:accent5>
        <a:srgbClr val="575856"/>
      </a:accent5>
      <a:accent6>
        <a:srgbClr val="0089D0"/>
      </a:accent6>
      <a:hlink>
        <a:srgbClr val="009BDB"/>
      </a:hlink>
      <a:folHlink>
        <a:srgbClr val="0064A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ivider Slide">
  <a:themeElements>
    <a:clrScheme name="ATIA2023">
      <a:dk1>
        <a:srgbClr val="005192"/>
      </a:dk1>
      <a:lt1>
        <a:srgbClr val="FFFFFF"/>
      </a:lt1>
      <a:dk2>
        <a:srgbClr val="4B4B3B"/>
      </a:dk2>
      <a:lt2>
        <a:srgbClr val="FFFFFF"/>
      </a:lt2>
      <a:accent1>
        <a:srgbClr val="007BBD"/>
      </a:accent1>
      <a:accent2>
        <a:srgbClr val="9B1B1D"/>
      </a:accent2>
      <a:accent3>
        <a:srgbClr val="007841"/>
      </a:accent3>
      <a:accent4>
        <a:srgbClr val="513C9E"/>
      </a:accent4>
      <a:accent5>
        <a:srgbClr val="666666"/>
      </a:accent5>
      <a:accent6>
        <a:srgbClr val="0089D0"/>
      </a:accent6>
      <a:hlink>
        <a:srgbClr val="009BDB"/>
      </a:hlink>
      <a:folHlink>
        <a:srgbClr val="0064A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ontent">
  <a:themeElements>
    <a:clrScheme name="ATIA2023">
      <a:dk1>
        <a:srgbClr val="005192"/>
      </a:dk1>
      <a:lt1>
        <a:srgbClr val="FFFFFF"/>
      </a:lt1>
      <a:dk2>
        <a:srgbClr val="4B4B3B"/>
      </a:dk2>
      <a:lt2>
        <a:srgbClr val="FFFFFF"/>
      </a:lt2>
      <a:accent1>
        <a:srgbClr val="007BBD"/>
      </a:accent1>
      <a:accent2>
        <a:srgbClr val="9B1B1D"/>
      </a:accent2>
      <a:accent3>
        <a:srgbClr val="007841"/>
      </a:accent3>
      <a:accent4>
        <a:srgbClr val="513C9E"/>
      </a:accent4>
      <a:accent5>
        <a:srgbClr val="666666"/>
      </a:accent5>
      <a:accent6>
        <a:srgbClr val="0089D0"/>
      </a:accent6>
      <a:hlink>
        <a:srgbClr val="009BDB"/>
      </a:hlink>
      <a:folHlink>
        <a:srgbClr val="0064A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Blank">
  <a:themeElements>
    <a:clrScheme name="ATIA2023">
      <a:dk1>
        <a:srgbClr val="005192"/>
      </a:dk1>
      <a:lt1>
        <a:srgbClr val="FFFFFF"/>
      </a:lt1>
      <a:dk2>
        <a:srgbClr val="4B4B3B"/>
      </a:dk2>
      <a:lt2>
        <a:srgbClr val="FFFFFF"/>
      </a:lt2>
      <a:accent1>
        <a:srgbClr val="007BBD"/>
      </a:accent1>
      <a:accent2>
        <a:srgbClr val="9B1B1D"/>
      </a:accent2>
      <a:accent3>
        <a:srgbClr val="007841"/>
      </a:accent3>
      <a:accent4>
        <a:srgbClr val="513C9E"/>
      </a:accent4>
      <a:accent5>
        <a:srgbClr val="666666"/>
      </a:accent5>
      <a:accent6>
        <a:srgbClr val="0089D0"/>
      </a:accent6>
      <a:hlink>
        <a:srgbClr val="009BDB"/>
      </a:hlink>
      <a:folHlink>
        <a:srgbClr val="0064A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2380</Words>
  <Application>Microsoft Office PowerPoint</Application>
  <PresentationFormat>On-screen Show (16:9)</PresentationFormat>
  <Paragraphs>268</Paragraphs>
  <Slides>46</Slides>
  <Notes>42</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46</vt:i4>
      </vt:variant>
    </vt:vector>
  </HeadingPairs>
  <TitlesOfParts>
    <vt:vector size="56" baseType="lpstr">
      <vt:lpstr>Arial</vt:lpstr>
      <vt:lpstr>Arial Nova</vt:lpstr>
      <vt:lpstr>Calibri</vt:lpstr>
      <vt:lpstr>Calibri Light</vt:lpstr>
      <vt:lpstr>Courier New</vt:lpstr>
      <vt:lpstr>Wingdings</vt:lpstr>
      <vt:lpstr>1_Title</vt:lpstr>
      <vt:lpstr>2_Divider Slide</vt:lpstr>
      <vt:lpstr>2_Content</vt:lpstr>
      <vt:lpstr>5_Blank</vt:lpstr>
      <vt:lpstr>ATIA 2023 Conference January 25 to 27, 2024 Orlando, FL + Virtual</vt:lpstr>
      <vt:lpstr>Back on Track with the Interactive Process: When Accommodations  Go Off the Rails    TWA-02   Teresa Goddard Lisa Mathess  Job Accommodation Network AskJAN.org 1-800-526-7234</vt:lpstr>
      <vt:lpstr>Speaker Disclosure</vt:lpstr>
      <vt:lpstr>Learning Objectives</vt:lpstr>
      <vt:lpstr>Session Evaluation and CEUs</vt:lpstr>
      <vt:lpstr>Ask JAN! We Can Help </vt:lpstr>
      <vt:lpstr>Interactive Process </vt:lpstr>
      <vt:lpstr>Reasonable Accommodation</vt:lpstr>
      <vt:lpstr>Interactive Process</vt:lpstr>
      <vt:lpstr>Step 1 — Train Frontline to Recognize Accommodation Requests</vt:lpstr>
      <vt:lpstr>Step 1 —Recognize Requests Example</vt:lpstr>
      <vt:lpstr>Step 1 — Pro Tip: Facilitate the Accommodation Conversation </vt:lpstr>
      <vt:lpstr>Step 2 — Gathering Information Pro Tip: Request Only Necessary Medical Information</vt:lpstr>
      <vt:lpstr>Sufficient Medical Documentation </vt:lpstr>
      <vt:lpstr>Flexible Approach to ADA Medical Documentation </vt:lpstr>
      <vt:lpstr>Step 3 — Exploring Accommodation Options</vt:lpstr>
      <vt:lpstr> Step 3 —  Pro Tip: Don’t Use a One-Size-Fits-All Approach</vt:lpstr>
      <vt:lpstr>Step 4 — Choosing An Accommodation</vt:lpstr>
      <vt:lpstr>Step 4 —  Pro Tip: Provide Interim, Temporary,  and Trial Accommodations</vt:lpstr>
      <vt:lpstr>Step 4 — Choosing An Accommodation Example</vt:lpstr>
      <vt:lpstr>Step 4 — Pro Tip:  Consider Outside Agencies </vt:lpstr>
      <vt:lpstr>Step 5 — Implementing the Accommodation</vt:lpstr>
      <vt:lpstr>Step 5 — Implementing the Accommodation Example (1)</vt:lpstr>
      <vt:lpstr>Step 5 — Implementing the Accommodation Example (2)</vt:lpstr>
      <vt:lpstr>Step 5 — Implementing the Accommodation Example (3)</vt:lpstr>
      <vt:lpstr>Step 5 — Implementing the Accommodation Example (4)</vt:lpstr>
      <vt:lpstr>Step 5 — Pro Tip: Open Communication</vt:lpstr>
      <vt:lpstr>Step 6 — Monitor Accommodations</vt:lpstr>
      <vt:lpstr>Step 6 —Monitor Accommodation Examples </vt:lpstr>
      <vt:lpstr>Additional Considerations</vt:lpstr>
      <vt:lpstr>Transition Planning </vt:lpstr>
      <vt:lpstr>Student Resources for Self-Advocacy </vt:lpstr>
      <vt:lpstr>Integrating Assistive Technologies into  Existing Workflows (1) </vt:lpstr>
      <vt:lpstr>Integrating Assistive Technologies into  Existing Workflows (2) </vt:lpstr>
      <vt:lpstr>Interactive Process- Key Takeaways</vt:lpstr>
      <vt:lpstr>JAN Website Tour </vt:lpstr>
      <vt:lpstr>AskJAN.org A to Z</vt:lpstr>
      <vt:lpstr>AskJAN.org by Disability</vt:lpstr>
      <vt:lpstr>AskJAN.org by Limitation </vt:lpstr>
      <vt:lpstr>AskJAN.org by Work-Related Function  </vt:lpstr>
      <vt:lpstr>AskJAN.org by Topic</vt:lpstr>
      <vt:lpstr>AskJAN.org by Accommodation</vt:lpstr>
      <vt:lpstr>Questions</vt:lpstr>
      <vt:lpstr>Ask JAN! We can help. </vt:lpstr>
      <vt:lpstr>JAN Resources </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2024-01-19T19:34:40Z</dcterms:created>
  <dcterms:modified xsi:type="dcterms:W3CDTF">2024-01-19T19:34:51Z</dcterms:modified>
  <cp:category/>
</cp:coreProperties>
</file>